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7" r:id="rId2"/>
    <p:sldId id="338" r:id="rId3"/>
    <p:sldId id="339" r:id="rId4"/>
    <p:sldId id="342" r:id="rId5"/>
    <p:sldId id="341" r:id="rId6"/>
  </p:sldIdLst>
  <p:sldSz cx="12192000" cy="6858000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1B7"/>
    <a:srgbClr val="5B95C7"/>
    <a:srgbClr val="5B9BC7"/>
    <a:srgbClr val="5B9BD5"/>
    <a:srgbClr val="3978F7"/>
    <a:srgbClr val="54CC5B"/>
    <a:srgbClr val="F01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72377" autoAdjust="0"/>
  </p:normalViewPr>
  <p:slideViewPr>
    <p:cSldViewPr snapToGrid="0">
      <p:cViewPr varScale="1">
        <p:scale>
          <a:sx n="80" d="100"/>
          <a:sy n="80" d="100"/>
        </p:scale>
        <p:origin x="16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F2EAB-82EF-4749-B0A6-32E8CB1FB1E4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179B-82BD-4567-A6FC-5FF2E527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9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9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2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91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1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7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65" y="5912023"/>
            <a:ext cx="2857242" cy="692268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83657" y="2458680"/>
            <a:ext cx="7973169" cy="100632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USSLAB</a:t>
            </a:r>
            <a:r>
              <a:rPr lang="zh-CN" altLang="en-US" dirty="0"/>
              <a:t>专用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57413" y="3972594"/>
            <a:ext cx="2852494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演讲者：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1573" y="4759939"/>
            <a:ext cx="4764173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Ubiquitous System Security Lab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330222"/>
            <a:ext cx="2102268" cy="6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0E8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0E81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90" y="5973395"/>
            <a:ext cx="2310304" cy="5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617765" y="5885768"/>
            <a:ext cx="2726871" cy="653144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66850" y="2010547"/>
            <a:ext cx="1371598" cy="89364"/>
            <a:chOff x="867749" y="1851404"/>
            <a:chExt cx="1275570" cy="101222"/>
          </a:xfrm>
        </p:grpSpPr>
        <p:sp>
          <p:nvSpPr>
            <p:cNvPr id="9" name="矩形 7"/>
            <p:cNvSpPr/>
            <p:nvPr/>
          </p:nvSpPr>
          <p:spPr>
            <a:xfrm>
              <a:off x="867749" y="1851660"/>
              <a:ext cx="422117" cy="100966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1763">
                  <a:moveTo>
                    <a:pt x="0" y="0"/>
                  </a:moveTo>
                  <a:lnTo>
                    <a:pt x="1726163" y="0"/>
                  </a:lnTo>
                  <a:lnTo>
                    <a:pt x="1558252" y="775534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8000">
                  <a:schemeClr val="accent2"/>
                </a:gs>
                <a:gs pos="0">
                  <a:srgbClr val="F0134E"/>
                </a:gs>
                <a:gs pos="40000">
                  <a:srgbClr val="FF000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0134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 rot="10800000">
              <a:off x="1289865" y="1851404"/>
              <a:ext cx="853454" cy="101222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5639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75535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3821"/>
                <a:gd name="connsiteX1" fmla="*/ 1726163 w 1726163"/>
                <a:gd name="connsiteY1" fmla="*/ 0 h 813821"/>
                <a:gd name="connsiteX2" fmla="*/ 1640127 w 1726163"/>
                <a:gd name="connsiteY2" fmla="*/ 813821 h 813821"/>
                <a:gd name="connsiteX3" fmla="*/ 0 w 1726163"/>
                <a:gd name="connsiteY3" fmla="*/ 811763 h 813821"/>
                <a:gd name="connsiteX4" fmla="*/ 0 w 1726163"/>
                <a:gd name="connsiteY4" fmla="*/ 0 h 81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3821">
                  <a:moveTo>
                    <a:pt x="0" y="0"/>
                  </a:moveTo>
                  <a:lnTo>
                    <a:pt x="1726163" y="0"/>
                  </a:lnTo>
                  <a:lnTo>
                    <a:pt x="1640127" y="813821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54CC5B"/>
                </a:gs>
                <a:gs pos="67000">
                  <a:srgbClr val="0E81B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CC5B"/>
                </a:solidFill>
              </a:endParaRPr>
            </a:p>
          </p:txBody>
        </p:sp>
      </p:grpSp>
      <p:sp>
        <p:nvSpPr>
          <p:cNvPr id="11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66531" y="1581924"/>
            <a:ext cx="166842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6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33852" y="1906822"/>
            <a:ext cx="995427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基于音频预处理过程漏洞的</a:t>
            </a:r>
            <a:endParaRPr lang="en-US" altLang="zh-CN" sz="40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语音识别系统攻击</a:t>
            </a:r>
            <a:endParaRPr lang="en-US" altLang="zh-CN" sz="4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3852" y="3941684"/>
            <a:ext cx="99542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李超豪 蒋沁宏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46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9114" y="2293768"/>
            <a:ext cx="10709189" cy="1812324"/>
          </a:xfrm>
          <a:prstGeom prst="rect">
            <a:avLst/>
          </a:prstGeom>
          <a:noFill/>
          <a:ln w="38100">
            <a:solidFill>
              <a:srgbClr val="0E81B7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C2B44424-4CFE-4BA2-9FCF-F0A911E8A749}"/>
              </a:ext>
            </a:extLst>
          </p:cNvPr>
          <p:cNvSpPr/>
          <p:nvPr/>
        </p:nvSpPr>
        <p:spPr>
          <a:xfrm>
            <a:off x="3625605" y="2610831"/>
            <a:ext cx="3088455" cy="86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华文新魏" panose="02010800040101010101" pitchFamily="2" charset="-122"/>
              </a:rPr>
              <a:t>Time</a:t>
            </a:r>
            <a:r>
              <a:rPr lang="en-US" altLang="zh-CN" kern="0" dirty="0" smtClean="0">
                <a:solidFill>
                  <a:prstClr val="black"/>
                </a:solidFill>
                <a:latin typeface="Arial"/>
                <a:ea typeface="华文新魏" panose="02010800040101010101" pitchFamily="2" charset="-122"/>
              </a:rPr>
              <a:t>-scale </a:t>
            </a:r>
            <a:r>
              <a:rPr lang="en-US" altLang="zh-CN" kern="0" dirty="0">
                <a:solidFill>
                  <a:prstClr val="black"/>
                </a:solidFill>
                <a:latin typeface="Arial"/>
                <a:ea typeface="华文新魏" panose="02010800040101010101" pitchFamily="2" charset="-122"/>
              </a:rPr>
              <a:t>modification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华文新魏" panose="02010800040101010101" pitchFamily="2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xmlns="" id="{EDD84E7C-3200-40E5-A3C0-E57D7F9E754E}"/>
              </a:ext>
            </a:extLst>
          </p:cNvPr>
          <p:cNvCxnSpPr>
            <a:cxnSpLocks/>
          </p:cNvCxnSpPr>
          <p:nvPr/>
        </p:nvCxnSpPr>
        <p:spPr>
          <a:xfrm>
            <a:off x="2757906" y="3019949"/>
            <a:ext cx="572410" cy="3663"/>
          </a:xfrm>
          <a:prstGeom prst="straightConnector1">
            <a:avLst/>
          </a:prstGeom>
          <a:noFill/>
          <a:ln w="28575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1585817" y="361452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ea typeface="华文新魏" panose="02010800040101010101" pitchFamily="2" charset="-122"/>
              </a:rPr>
              <a:t>Sound</a:t>
            </a:r>
            <a:endParaRPr lang="zh-CN" altLang="en-US" dirty="0">
              <a:solidFill>
                <a:prstClr val="black"/>
              </a:solidFill>
              <a:latin typeface="Arial"/>
              <a:ea typeface="华文新魏" panose="0201080004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5CEC9FB1-9CBF-4B7B-A321-DF404030F08B}"/>
              </a:ext>
            </a:extLst>
          </p:cNvPr>
          <p:cNvSpPr/>
          <p:nvPr/>
        </p:nvSpPr>
        <p:spPr>
          <a:xfrm>
            <a:off x="9028835" y="2610831"/>
            <a:ext cx="1792616" cy="890645"/>
          </a:xfrm>
          <a:prstGeom prst="rect">
            <a:avLst/>
          </a:prstGeom>
          <a:noFill/>
          <a:ln w="28575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华文新魏" panose="02010800040101010101" pitchFamily="2" charset="-122"/>
                <a:cs typeface="+mn-cs"/>
              </a:rPr>
              <a:t>SR System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华文新魏" panose="02010800040101010101" pitchFamily="2" charset="-122"/>
              <a:cs typeface="+mn-cs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xmlns="" id="{5A7FC920-9D22-4290-B80F-F4BDC1DE109A}"/>
              </a:ext>
            </a:extLst>
          </p:cNvPr>
          <p:cNvCxnSpPr>
            <a:cxnSpLocks/>
          </p:cNvCxnSpPr>
          <p:nvPr/>
        </p:nvCxnSpPr>
        <p:spPr>
          <a:xfrm flipV="1">
            <a:off x="7889293" y="3134479"/>
            <a:ext cx="713565" cy="1"/>
          </a:xfrm>
          <a:prstGeom prst="straightConnector1">
            <a:avLst/>
          </a:prstGeom>
          <a:noFill/>
          <a:ln w="28575" cap="flat" cmpd="sng" algn="ctr">
            <a:solidFill>
              <a:srgbClr val="202731"/>
            </a:solidFill>
            <a:prstDash val="lgDash"/>
            <a:tailEnd type="triangle"/>
          </a:ln>
          <a:effectLst/>
        </p:spPr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45B27A13-37E3-4777-9299-E75CAF1F6F9A}"/>
              </a:ext>
            </a:extLst>
          </p:cNvPr>
          <p:cNvSpPr/>
          <p:nvPr/>
        </p:nvSpPr>
        <p:spPr>
          <a:xfrm>
            <a:off x="4779413" y="3614525"/>
            <a:ext cx="1817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ea typeface="华文新魏" panose="02010800040101010101" pitchFamily="2" charset="-122"/>
              </a:rPr>
              <a:t>Preprocessing</a:t>
            </a:r>
            <a:endParaRPr lang="zh-CN" altLang="en-US" dirty="0">
              <a:solidFill>
                <a:prstClr val="black"/>
              </a:solidFill>
              <a:latin typeface="Arial"/>
              <a:ea typeface="华文新魏" panose="02010800040101010101" pitchFamily="2" charset="-122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xmlns="" id="{36569B5B-566F-4C60-9D63-318931B70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30" y="2293768"/>
            <a:ext cx="1484490" cy="1484490"/>
          </a:xfrm>
          <a:prstGeom prst="rect">
            <a:avLst/>
          </a:prstGeom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2A55BA5B-CE30-435B-95FB-B00B8161E590}"/>
              </a:ext>
            </a:extLst>
          </p:cNvPr>
          <p:cNvSpPr/>
          <p:nvPr/>
        </p:nvSpPr>
        <p:spPr>
          <a:xfrm>
            <a:off x="8305678" y="3614525"/>
            <a:ext cx="3202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ea typeface="华文新魏" panose="02010800040101010101" pitchFamily="2" charset="-122"/>
              </a:rPr>
              <a:t>Speech recognition (optional)</a:t>
            </a:r>
            <a:endParaRPr lang="zh-CN" altLang="en-US" dirty="0">
              <a:solidFill>
                <a:prstClr val="black"/>
              </a:solidFill>
              <a:latin typeface="Arial"/>
              <a:ea typeface="华文新魏" panose="02010800040101010101" pitchFamily="2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C2B44424-4CFE-4BA2-9FCF-F0A911E8A749}"/>
              </a:ext>
            </a:extLst>
          </p:cNvPr>
          <p:cNvSpPr/>
          <p:nvPr/>
        </p:nvSpPr>
        <p:spPr>
          <a:xfrm>
            <a:off x="6714061" y="2610831"/>
            <a:ext cx="1036320" cy="866064"/>
          </a:xfrm>
          <a:prstGeom prst="rect">
            <a:avLst/>
          </a:prstGeom>
          <a:noFill/>
          <a:ln w="28575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Arial"/>
                <a:ea typeface="华文新魏" panose="02010800040101010101" pitchFamily="2" charset="-122"/>
              </a:rPr>
              <a:t>Filter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华文新魏" panose="0201080004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246076" y="2293768"/>
            <a:ext cx="0" cy="184986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13" descr="紫色网格">
            <a:extLst>
              <a:ext uri="{FF2B5EF4-FFF2-40B4-BE49-F238E27FC236}">
                <a16:creationId xmlns:a16="http://schemas.microsoft.com/office/drawing/2014/main" xmlns="" id="{44AEA09D-FD0A-4CA0-883D-93E5EAF76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957" y="4906117"/>
            <a:ext cx="8627501" cy="79699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57150">
            <a:solidFill>
              <a:srgbClr val="800000"/>
            </a:solidFill>
            <a:miter lim="800000"/>
            <a:headEnd/>
            <a:tailEnd/>
          </a:ln>
          <a:effectLst>
            <a:outerShdw blurRad="63500" dist="20000" dir="5400000" algn="ctr" rotWithShape="0">
              <a:srgbClr val="000000">
                <a:alpha val="35999"/>
              </a:srgb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•"/>
              <a:defRPr kumimoji="1" sz="2800" b="1">
                <a:solidFill>
                  <a:srgbClr val="FF33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130000"/>
              <a:buFont typeface="Wingdings" panose="05000000000000000000" pitchFamily="2" charset="2"/>
              <a:buChar char="§"/>
              <a:defRPr kumimoji="1" sz="2600" b="1">
                <a:solidFill>
                  <a:srgbClr val="3333CC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150000"/>
              <a:buChar char="•"/>
              <a:defRPr kumimoji="1" sz="2200" b="1">
                <a:solidFill>
                  <a:srgbClr val="333333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buChar char="–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音频预处理过程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843572" y="1120596"/>
            <a:ext cx="6236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&amp; Motivation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5CEC9FB1-9CBF-4B7B-A321-DF404030F08B}"/>
              </a:ext>
            </a:extLst>
          </p:cNvPr>
          <p:cNvSpPr/>
          <p:nvPr/>
        </p:nvSpPr>
        <p:spPr>
          <a:xfrm>
            <a:off x="7750381" y="1322156"/>
            <a:ext cx="1792616" cy="610595"/>
          </a:xfrm>
          <a:prstGeom prst="rect">
            <a:avLst/>
          </a:prstGeom>
          <a:noFill/>
          <a:ln w="28575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华文新魏" panose="02010800040101010101" pitchFamily="2" charset="-122"/>
                <a:cs typeface="+mn-cs"/>
              </a:rPr>
              <a:t>Feature Extraction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5CEC9FB1-9CBF-4B7B-A321-DF404030F08B}"/>
              </a:ext>
            </a:extLst>
          </p:cNvPr>
          <p:cNvSpPr/>
          <p:nvPr/>
        </p:nvSpPr>
        <p:spPr>
          <a:xfrm>
            <a:off x="10046187" y="1322156"/>
            <a:ext cx="1792616" cy="581471"/>
          </a:xfrm>
          <a:prstGeom prst="rect">
            <a:avLst/>
          </a:prstGeom>
          <a:noFill/>
          <a:ln w="28575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华文新魏" panose="02010800040101010101" pitchFamily="2" charset="-122"/>
                <a:cs typeface="+mn-cs"/>
              </a:rPr>
              <a:t>Decoding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8" name="加号 77"/>
          <p:cNvSpPr/>
          <p:nvPr/>
        </p:nvSpPr>
        <p:spPr>
          <a:xfrm>
            <a:off x="9612171" y="1463104"/>
            <a:ext cx="364842" cy="328698"/>
          </a:xfrm>
          <a:prstGeom prst="mathPlus">
            <a:avLst>
              <a:gd name="adj1" fmla="val 11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xmlns="" id="{EDD84E7C-3200-40E5-A3C0-E57D7F9E754E}"/>
              </a:ext>
            </a:extLst>
          </p:cNvPr>
          <p:cNvCxnSpPr>
            <a:cxnSpLocks/>
          </p:cNvCxnSpPr>
          <p:nvPr/>
        </p:nvCxnSpPr>
        <p:spPr>
          <a:xfrm flipH="1" flipV="1">
            <a:off x="8618663" y="1976820"/>
            <a:ext cx="1276917" cy="608105"/>
          </a:xfrm>
          <a:prstGeom prst="straightConnector1">
            <a:avLst/>
          </a:prstGeom>
          <a:noFill/>
          <a:ln w="28575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xmlns="" id="{EDD84E7C-3200-40E5-A3C0-E57D7F9E754E}"/>
              </a:ext>
            </a:extLst>
          </p:cNvPr>
          <p:cNvCxnSpPr>
            <a:cxnSpLocks/>
            <a:stCxn id="60" idx="0"/>
            <a:endCxn id="77" idx="2"/>
          </p:cNvCxnSpPr>
          <p:nvPr/>
        </p:nvCxnSpPr>
        <p:spPr>
          <a:xfrm flipV="1">
            <a:off x="9925143" y="1903627"/>
            <a:ext cx="1017352" cy="707204"/>
          </a:xfrm>
          <a:prstGeom prst="straightConnector1">
            <a:avLst/>
          </a:prstGeom>
          <a:noFill/>
          <a:ln w="28575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2499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843572" y="1120596"/>
            <a:ext cx="1673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220487" y="2174099"/>
                <a:ext cx="1195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87" y="2174099"/>
                <a:ext cx="11955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082" r="-204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220487" y="2512699"/>
                <a:ext cx="1323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87" y="2512699"/>
                <a:ext cx="13235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87" r="-368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220487" y="2851299"/>
                <a:ext cx="1185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87" y="2851299"/>
                <a:ext cx="11851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03" r="-153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230939" y="3189899"/>
                <a:ext cx="1077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939" y="3189899"/>
                <a:ext cx="1077666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282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843572" y="3630060"/>
                <a:ext cx="2077334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Objective function: 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min(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600" b="1" i="1" baseline="3000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)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72" y="3630060"/>
                <a:ext cx="2077334" cy="1077218"/>
              </a:xfrm>
              <a:prstGeom prst="rect">
                <a:avLst/>
              </a:prstGeom>
              <a:blipFill rotWithShape="0">
                <a:blip r:embed="rId7"/>
                <a:stretch>
                  <a:fillRect l="-2639" r="-5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4549650" y="4339823"/>
                <a:ext cx="4799743" cy="1002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Obj: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min</m:t>
                    </m:r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anose="020B0604020202020204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),</m:t>
                    </m:r>
                    <m:r>
                      <m:rPr>
                        <m:sty m:val="p"/>
                      </m:rPr>
                      <a:rPr lang="en-US" altLang="zh-CN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min</m:t>
                    </m:r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(</m:t>
                    </m:r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𝑆𝐷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anose="020B0604020202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 Unicode MS" panose="020B0604020202020204" pitchFamily="34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600" b="1" dirty="0" err="1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s.t.</a:t>
                </a: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 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0" y="4339823"/>
                <a:ext cx="4799743" cy="1002967"/>
              </a:xfrm>
              <a:prstGeom prst="rect">
                <a:avLst/>
              </a:prstGeom>
              <a:blipFill rotWithShape="0">
                <a:blip r:embed="rId8"/>
                <a:stretch>
                  <a:fillRect l="-635" t="-19512" b="-9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3936041" y="1940617"/>
                <a:ext cx="25909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41" y="1940617"/>
                <a:ext cx="2590930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4549651" y="2312599"/>
                <a:ext cx="725332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vector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enabling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control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sequece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     (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=[0,1,1,0,1,0])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1" y="2312599"/>
                <a:ext cx="7253328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4549651" y="2634122"/>
                <a:ext cx="71450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vector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speech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control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sequence</m:t>
                    </m:r>
                  </m:oMath>
                </a14:m>
                <a:r>
                  <a:rPr lang="zh-CN" altLang="en-US" sz="16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.02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0.9,1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zh-CN" altLang="en-US" sz="1600" dirty="0"/>
              </a:p>
              <a:p>
                <a:pPr/>
                <a:endParaRPr lang="zh-CN" altLang="en-US" sz="1600" dirty="0"/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1" y="2634122"/>
                <a:ext cx="7145044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4549651" y="3218897"/>
                <a:ext cx="725332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vector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enabling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control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sequece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     (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=[0,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1,1,0,1,0])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1" y="3218897"/>
                <a:ext cx="7253328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4549651" y="3540420"/>
                <a:ext cx="71450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vector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speech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control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sequence</m:t>
                    </m:r>
                  </m:oMath>
                </a14:m>
                <a:r>
                  <a:rPr lang="zh-CN" altLang="en-US" sz="16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0.02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0.1,0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zh-CN" altLang="en-US" sz="1600" dirty="0"/>
              </a:p>
              <a:p>
                <a:pPr/>
                <a:endParaRPr lang="zh-CN" altLang="en-US" sz="1600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1" y="3540420"/>
                <a:ext cx="7145044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3021511" y="2532193"/>
                <a:ext cx="25909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11" y="2532193"/>
                <a:ext cx="2590930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3021511" y="3438491"/>
                <a:ext cx="25909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11" y="3438491"/>
                <a:ext cx="2590930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10944726" y="3388174"/>
            <a:ext cx="10627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区别放缩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5395572" y="5418918"/>
                <a:ext cx="1077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72" y="5418918"/>
                <a:ext cx="1077666" cy="276999"/>
              </a:xfrm>
              <a:prstGeom prst="rect">
                <a:avLst/>
              </a:prstGeom>
              <a:blipFill rotWithShape="0">
                <a:blip r:embed="rId16"/>
                <a:stretch>
                  <a:fillRect r="-282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5395572" y="5072630"/>
                <a:ext cx="1185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72" y="5072630"/>
                <a:ext cx="118513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4103" r="-153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8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609112" y="1120596"/>
            <a:ext cx="2425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9BD1F4C-A308-44F8-BE6A-B212CA8DD738}"/>
              </a:ext>
            </a:extLst>
          </p:cNvPr>
          <p:cNvSpPr/>
          <p:nvPr/>
        </p:nvSpPr>
        <p:spPr>
          <a:xfrm>
            <a:off x="843572" y="1705371"/>
            <a:ext cx="10730590" cy="3218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How to measure the distortion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？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The alignment between the audio before and after the time-scale modification.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How to formulate our problem as an optimization problem?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We don’t add new phoneme into the source audio.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It is different from image scaling.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C6AC2C3-D6A4-42EA-A833-9680C65F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36" y="1705371"/>
            <a:ext cx="3193041" cy="61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13" descr="紫色网格">
            <a:extLst>
              <a:ext uri="{FF2B5EF4-FFF2-40B4-BE49-F238E27FC236}">
                <a16:creationId xmlns:a16="http://schemas.microsoft.com/office/drawing/2014/main" xmlns="" id="{44AEA09D-FD0A-4CA0-883D-93E5EAF76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77" y="2143322"/>
            <a:ext cx="2014527" cy="5512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57150">
            <a:solidFill>
              <a:srgbClr val="800000"/>
            </a:solidFill>
            <a:miter lim="800000"/>
            <a:headEnd/>
            <a:tailEnd/>
          </a:ln>
          <a:effectLst>
            <a:outerShdw blurRad="63500" dist="20000" dir="5400000" algn="ctr" rotWithShape="0">
              <a:srgbClr val="000000">
                <a:alpha val="35999"/>
              </a:srgb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•"/>
              <a:defRPr kumimoji="1" sz="2800" b="1">
                <a:solidFill>
                  <a:srgbClr val="FF33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130000"/>
              <a:buFont typeface="Wingdings" panose="05000000000000000000" pitchFamily="2" charset="2"/>
              <a:buChar char="§"/>
              <a:defRPr kumimoji="1" sz="2600" b="1">
                <a:solidFill>
                  <a:srgbClr val="3333CC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150000"/>
              <a:buChar char="•"/>
              <a:defRPr kumimoji="1" sz="2200" b="1">
                <a:solidFill>
                  <a:srgbClr val="333333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buChar char="–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强攻击</a:t>
            </a:r>
            <a:endParaRPr kumimoji="0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843572" y="1120596"/>
            <a:ext cx="1673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27014" y="2932452"/>
                <a:ext cx="1195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14" y="2932452"/>
                <a:ext cx="11955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061" r="-152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027014" y="3271052"/>
                <a:ext cx="1323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14" y="3271052"/>
                <a:ext cx="13235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70" r="-321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027014" y="3609652"/>
                <a:ext cx="1185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14" y="3609652"/>
                <a:ext cx="11851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03" r="-153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037466" y="3948252"/>
                <a:ext cx="1077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66" y="3948252"/>
                <a:ext cx="1077666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282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13" descr="紫色网格">
            <a:extLst>
              <a:ext uri="{FF2B5EF4-FFF2-40B4-BE49-F238E27FC236}">
                <a16:creationId xmlns:a16="http://schemas.microsoft.com/office/drawing/2014/main" xmlns="" id="{44AEA09D-FD0A-4CA0-883D-93E5EAF76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655" y="2143322"/>
            <a:ext cx="2014527" cy="5512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57150">
            <a:solidFill>
              <a:srgbClr val="800000"/>
            </a:solidFill>
            <a:miter lim="800000"/>
            <a:headEnd/>
            <a:tailEnd/>
          </a:ln>
          <a:effectLst>
            <a:outerShdw blurRad="63500" dist="20000" dir="5400000" algn="ctr" rotWithShape="0">
              <a:srgbClr val="000000">
                <a:alpha val="35999"/>
              </a:srgb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•"/>
              <a:defRPr kumimoji="1" sz="2800" b="1">
                <a:solidFill>
                  <a:srgbClr val="FF33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130000"/>
              <a:buFont typeface="Wingdings" panose="05000000000000000000" pitchFamily="2" charset="2"/>
              <a:buChar char="§"/>
              <a:defRPr kumimoji="1" sz="2600" b="1">
                <a:solidFill>
                  <a:srgbClr val="3333CC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150000"/>
              <a:buChar char="•"/>
              <a:defRPr kumimoji="1" sz="2200" b="1">
                <a:solidFill>
                  <a:srgbClr val="333333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buChar char="–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</a:t>
            </a:r>
            <a:r>
              <a:rPr kumimoji="0"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endParaRPr kumimoji="0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9324792" y="2932452"/>
                <a:ext cx="1359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𝑇𝑆𝑀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792" y="2932452"/>
                <a:ext cx="135992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036" t="-4444" r="-583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9324792" y="3271052"/>
                <a:ext cx="1172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792" y="3271052"/>
                <a:ext cx="117218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688" r="-156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9324792" y="3609652"/>
                <a:ext cx="1323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792" y="3609652"/>
                <a:ext cx="132350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147" r="-322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9336021" y="4249315"/>
                <a:ext cx="1077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021" y="4249315"/>
                <a:ext cx="1077666" cy="276999"/>
              </a:xfrm>
              <a:prstGeom prst="rect">
                <a:avLst/>
              </a:prstGeom>
              <a:blipFill rotWithShape="0">
                <a:blip r:embed="rId10"/>
                <a:stretch>
                  <a:fillRect r="-282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650099" y="4388413"/>
                <a:ext cx="2077334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Objective function: 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min(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600" b="1" i="1" baseline="3000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)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99" y="4388413"/>
                <a:ext cx="2077334" cy="1077218"/>
              </a:xfrm>
              <a:prstGeom prst="rect">
                <a:avLst/>
              </a:prstGeom>
              <a:blipFill rotWithShape="0">
                <a:blip r:embed="rId11"/>
                <a:stretch>
                  <a:fillRect l="-2941"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8947877" y="4388413"/>
                <a:ext cx="2077334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Objective function: 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max(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600" b="1" i="1" baseline="3000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16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)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77" y="4388413"/>
                <a:ext cx="2077334" cy="1077218"/>
              </a:xfrm>
              <a:prstGeom prst="rect">
                <a:avLst/>
              </a:prstGeom>
              <a:blipFill rotWithShape="0">
                <a:blip r:embed="rId12"/>
                <a:stretch>
                  <a:fillRect l="-2933" r="-5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9324792" y="3948252"/>
                <a:ext cx="1185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792" y="3948252"/>
                <a:ext cx="11851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639" r="-154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6100011" y="4086751"/>
            <a:ext cx="0" cy="170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2243599" y="3859752"/>
            <a:ext cx="25909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6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Obj</a:t>
            </a:r>
            <a:r>
              <a:rPr lang="en-US" altLang="zh-CN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: </a:t>
            </a:r>
          </a:p>
          <a:p>
            <a:pPr algn="ctr">
              <a:lnSpc>
                <a:spcPct val="200000"/>
              </a:lnSpc>
            </a:pPr>
            <a:r>
              <a:rPr lang="en-US" altLang="zh-CN" sz="16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s.t.</a:t>
            </a:r>
            <a:r>
              <a:rPr lang="en-US" altLang="zh-CN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4549651" y="1974045"/>
                <a:ext cx="25909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1" y="1974045"/>
                <a:ext cx="2590930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4549651" y="2312599"/>
                <a:ext cx="25909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vector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TSMed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frame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1" y="2312599"/>
                <a:ext cx="2590930" cy="338554"/>
              </a:xfrm>
              <a:prstGeom prst="rect">
                <a:avLst/>
              </a:prstGeom>
              <a:blipFill rotWithShape="0">
                <a:blip r:embed="rId15"/>
                <a:stretch>
                  <a:fillRect r="-6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/>
              <p:nvPr/>
            </p:nvSpPr>
            <p:spPr>
              <a:xfrm>
                <a:off x="4549651" y="2634122"/>
                <a:ext cx="25909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speech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sequence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TSMed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frame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0FDAD747-108F-4A6D-9220-5EA05067F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51" y="2634122"/>
                <a:ext cx="2590930" cy="338554"/>
              </a:xfrm>
              <a:prstGeom prst="rect">
                <a:avLst/>
              </a:prstGeom>
              <a:blipFill rotWithShape="0">
                <a:blip r:embed="rId16"/>
                <a:stretch>
                  <a:fillRect r="-40471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56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50839</TotalTime>
  <Words>170</Words>
  <Application>Microsoft Office PowerPoint</Application>
  <PresentationFormat>宽屏</PresentationFormat>
  <Paragraphs>64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 Unicode MS</vt:lpstr>
      <vt:lpstr>华文细黑</vt:lpstr>
      <vt:lpstr>华文新魏</vt:lpstr>
      <vt:lpstr>宋体</vt:lpstr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lichaohao</dc:creator>
  <cp:lastModifiedBy>lichaohao</cp:lastModifiedBy>
  <cp:revision>305</cp:revision>
  <cp:lastPrinted>2017-06-19T10:44:09Z</cp:lastPrinted>
  <dcterms:created xsi:type="dcterms:W3CDTF">2016-06-07T03:07:16Z</dcterms:created>
  <dcterms:modified xsi:type="dcterms:W3CDTF">2020-06-19T07:12:23Z</dcterms:modified>
</cp:coreProperties>
</file>