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89" r:id="rId33"/>
    <p:sldId id="388" r:id="rId34"/>
    <p:sldId id="395" r:id="rId35"/>
    <p:sldId id="390" r:id="rId36"/>
    <p:sldId id="391" r:id="rId37"/>
    <p:sldId id="392" r:id="rId38"/>
    <p:sldId id="393" r:id="rId39"/>
    <p:sldId id="396" r:id="rId40"/>
    <p:sldId id="394" r:id="rId41"/>
    <p:sldId id="376" r:id="rId42"/>
    <p:sldId id="383" r:id="rId43"/>
    <p:sldId id="382" r:id="rId44"/>
    <p:sldId id="378" r:id="rId45"/>
    <p:sldId id="380" r:id="rId46"/>
    <p:sldId id="379" r:id="rId47"/>
    <p:sldId id="377" r:id="rId48"/>
    <p:sldId id="381" r:id="rId49"/>
    <p:sldId id="384" r:id="rId50"/>
    <p:sldId id="385" r:id="rId51"/>
    <p:sldId id="387" r:id="rId52"/>
    <p:sldId id="386" r:id="rId53"/>
    <p:sldId id="397" r:id="rId54"/>
    <p:sldId id="398" r:id="rId55"/>
    <p:sldId id="399" r:id="rId56"/>
    <p:sldId id="401" r:id="rId57"/>
    <p:sldId id="405" r:id="rId58"/>
    <p:sldId id="402" r:id="rId59"/>
    <p:sldId id="403" r:id="rId60"/>
    <p:sldId id="407" r:id="rId61"/>
    <p:sldId id="406" r:id="rId62"/>
    <p:sldId id="408" r:id="rId63"/>
    <p:sldId id="413" r:id="rId64"/>
    <p:sldId id="404" r:id="rId65"/>
    <p:sldId id="411" r:id="rId66"/>
    <p:sldId id="412" r:id="rId67"/>
    <p:sldId id="417" r:id="rId68"/>
    <p:sldId id="414" r:id="rId69"/>
    <p:sldId id="415" r:id="rId70"/>
    <p:sldId id="416" r:id="rId71"/>
    <p:sldId id="409" r:id="rId72"/>
    <p:sldId id="410" r:id="rId73"/>
    <p:sldId id="419" r:id="rId74"/>
    <p:sldId id="420" r:id="rId75"/>
    <p:sldId id="421" r:id="rId76"/>
    <p:sldId id="422" r:id="rId77"/>
    <p:sldId id="423" r:id="rId78"/>
    <p:sldId id="433" r:id="rId79"/>
    <p:sldId id="424" r:id="rId80"/>
    <p:sldId id="425" r:id="rId81"/>
    <p:sldId id="429" r:id="rId82"/>
    <p:sldId id="431" r:id="rId83"/>
    <p:sldId id="432" r:id="rId84"/>
    <p:sldId id="436" r:id="rId85"/>
    <p:sldId id="434" r:id="rId86"/>
    <p:sldId id="435" r:id="rId87"/>
    <p:sldId id="428" r:id="rId88"/>
    <p:sldId id="437" r:id="rId89"/>
    <p:sldId id="438" r:id="rId90"/>
    <p:sldId id="439" r:id="rId91"/>
    <p:sldId id="440" r:id="rId92"/>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2377" autoAdjust="0"/>
  </p:normalViewPr>
  <p:slideViewPr>
    <p:cSldViewPr snapToGrid="0">
      <p:cViewPr varScale="1">
        <p:scale>
          <a:sx n="80" d="100"/>
          <a:sy n="80" d="100"/>
        </p:scale>
        <p:origin x="1656"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2020/5/27</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70632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2853665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110682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3505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zh-CN" altLang="en-US" dirty="0" smtClean="0"/>
              <a:t>是总长度</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上述加窗在一定程度上缓解了波形不连续（基音断裂）问题，但仍然造成了一系列失真。</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922610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原音频信号截取一帧后，通过波形相似匹配下一帧，但两个帧都包含一个瞬态的音频信号，导致合成音频失真。（伸展信号通常会出现这种瞬态加倍失真，而压缩信号则容易发生瞬态跳跃），如果你将</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应用于打击乐乐器的音频，这种现象将会更加的明显，正如我们之前在</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中提到的那样，</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相反并不适合处理这些冲击瞬态信号。</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109587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399307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1951717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646842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44</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45</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46</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47</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48</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49</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50</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51</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52</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53</a:t>
            </a:fld>
            <a:endParaRPr lang="zh-CN" altLang="en-US"/>
          </a:p>
        </p:txBody>
      </p:sp>
    </p:spTree>
    <p:extLst>
      <p:ext uri="{BB962C8B-B14F-4D97-AF65-F5344CB8AC3E}">
        <p14:creationId xmlns:p14="http://schemas.microsoft.com/office/powerpoint/2010/main" val="2599212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54</a:t>
            </a:fld>
            <a:endParaRPr lang="zh-CN" altLang="en-US"/>
          </a:p>
        </p:txBody>
      </p:sp>
    </p:spTree>
    <p:extLst>
      <p:ext uri="{BB962C8B-B14F-4D97-AF65-F5344CB8AC3E}">
        <p14:creationId xmlns:p14="http://schemas.microsoft.com/office/powerpoint/2010/main" val="1116097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55</a:t>
            </a:fld>
            <a:endParaRPr lang="zh-CN" altLang="en-US"/>
          </a:p>
        </p:txBody>
      </p:sp>
    </p:spTree>
    <p:extLst>
      <p:ext uri="{BB962C8B-B14F-4D97-AF65-F5344CB8AC3E}">
        <p14:creationId xmlns:p14="http://schemas.microsoft.com/office/powerpoint/2010/main" val="240299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56</a:t>
            </a:fld>
            <a:endParaRPr lang="zh-CN" altLang="en-US"/>
          </a:p>
        </p:txBody>
      </p:sp>
    </p:spTree>
    <p:extLst>
      <p:ext uri="{BB962C8B-B14F-4D97-AF65-F5344CB8AC3E}">
        <p14:creationId xmlns:p14="http://schemas.microsoft.com/office/powerpoint/2010/main" val="2173258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57</a:t>
            </a:fld>
            <a:endParaRPr lang="zh-CN" altLang="en-US"/>
          </a:p>
        </p:txBody>
      </p:sp>
    </p:spTree>
    <p:extLst>
      <p:ext uri="{BB962C8B-B14F-4D97-AF65-F5344CB8AC3E}">
        <p14:creationId xmlns:p14="http://schemas.microsoft.com/office/powerpoint/2010/main" val="140682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58</a:t>
            </a:fld>
            <a:endParaRPr lang="zh-CN" altLang="en-US"/>
          </a:p>
        </p:txBody>
      </p:sp>
    </p:spTree>
    <p:extLst>
      <p:ext uri="{BB962C8B-B14F-4D97-AF65-F5344CB8AC3E}">
        <p14:creationId xmlns:p14="http://schemas.microsoft.com/office/powerpoint/2010/main" val="22297859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59</a:t>
            </a:fld>
            <a:endParaRPr lang="zh-CN" altLang="en-US"/>
          </a:p>
        </p:txBody>
      </p:sp>
    </p:spTree>
    <p:extLst>
      <p:ext uri="{BB962C8B-B14F-4D97-AF65-F5344CB8AC3E}">
        <p14:creationId xmlns:p14="http://schemas.microsoft.com/office/powerpoint/2010/main" val="25922327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60</a:t>
            </a:fld>
            <a:endParaRPr lang="zh-CN" altLang="en-US"/>
          </a:p>
        </p:txBody>
      </p:sp>
    </p:spTree>
    <p:extLst>
      <p:ext uri="{BB962C8B-B14F-4D97-AF65-F5344CB8AC3E}">
        <p14:creationId xmlns:p14="http://schemas.microsoft.com/office/powerpoint/2010/main" val="11748476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61</a:t>
            </a:fld>
            <a:endParaRPr lang="zh-CN" altLang="en-US"/>
          </a:p>
        </p:txBody>
      </p:sp>
    </p:spTree>
    <p:extLst>
      <p:ext uri="{BB962C8B-B14F-4D97-AF65-F5344CB8AC3E}">
        <p14:creationId xmlns:p14="http://schemas.microsoft.com/office/powerpoint/2010/main" val="12991051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62</a:t>
            </a:fld>
            <a:endParaRPr lang="zh-CN" altLang="en-US"/>
          </a:p>
        </p:txBody>
      </p:sp>
    </p:spTree>
    <p:extLst>
      <p:ext uri="{BB962C8B-B14F-4D97-AF65-F5344CB8AC3E}">
        <p14:creationId xmlns:p14="http://schemas.microsoft.com/office/powerpoint/2010/main" val="7693778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63</a:t>
            </a:fld>
            <a:endParaRPr lang="zh-CN" altLang="en-US"/>
          </a:p>
        </p:txBody>
      </p:sp>
    </p:spTree>
    <p:extLst>
      <p:ext uri="{BB962C8B-B14F-4D97-AF65-F5344CB8AC3E}">
        <p14:creationId xmlns:p14="http://schemas.microsoft.com/office/powerpoint/2010/main" val="41453103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64</a:t>
            </a:fld>
            <a:endParaRPr lang="zh-CN" altLang="en-US"/>
          </a:p>
        </p:txBody>
      </p:sp>
    </p:spTree>
    <p:extLst>
      <p:ext uri="{BB962C8B-B14F-4D97-AF65-F5344CB8AC3E}">
        <p14:creationId xmlns:p14="http://schemas.microsoft.com/office/powerpoint/2010/main" val="41191384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65</a:t>
            </a:fld>
            <a:endParaRPr lang="zh-CN" altLang="en-US"/>
          </a:p>
        </p:txBody>
      </p:sp>
    </p:spTree>
    <p:extLst>
      <p:ext uri="{BB962C8B-B14F-4D97-AF65-F5344CB8AC3E}">
        <p14:creationId xmlns:p14="http://schemas.microsoft.com/office/powerpoint/2010/main" val="25119603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66</a:t>
            </a:fld>
            <a:endParaRPr lang="zh-CN" altLang="en-US"/>
          </a:p>
        </p:txBody>
      </p:sp>
    </p:spTree>
    <p:extLst>
      <p:ext uri="{BB962C8B-B14F-4D97-AF65-F5344CB8AC3E}">
        <p14:creationId xmlns:p14="http://schemas.microsoft.com/office/powerpoint/2010/main" val="26942818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67</a:t>
            </a:fld>
            <a:endParaRPr lang="zh-CN" altLang="en-US"/>
          </a:p>
        </p:txBody>
      </p:sp>
    </p:spTree>
    <p:extLst>
      <p:ext uri="{BB962C8B-B14F-4D97-AF65-F5344CB8AC3E}">
        <p14:creationId xmlns:p14="http://schemas.microsoft.com/office/powerpoint/2010/main" val="2016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68</a:t>
            </a:fld>
            <a:endParaRPr lang="zh-CN" altLang="en-US"/>
          </a:p>
        </p:txBody>
      </p:sp>
    </p:spTree>
    <p:extLst>
      <p:ext uri="{BB962C8B-B14F-4D97-AF65-F5344CB8AC3E}">
        <p14:creationId xmlns:p14="http://schemas.microsoft.com/office/powerpoint/2010/main" val="27209497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69</a:t>
            </a:fld>
            <a:endParaRPr lang="zh-CN" altLang="en-US"/>
          </a:p>
        </p:txBody>
      </p:sp>
    </p:spTree>
    <p:extLst>
      <p:ext uri="{BB962C8B-B14F-4D97-AF65-F5344CB8AC3E}">
        <p14:creationId xmlns:p14="http://schemas.microsoft.com/office/powerpoint/2010/main" val="38349754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70</a:t>
            </a:fld>
            <a:endParaRPr lang="zh-CN" altLang="en-US"/>
          </a:p>
        </p:txBody>
      </p:sp>
    </p:spTree>
    <p:extLst>
      <p:ext uri="{BB962C8B-B14F-4D97-AF65-F5344CB8AC3E}">
        <p14:creationId xmlns:p14="http://schemas.microsoft.com/office/powerpoint/2010/main" val="6329571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71</a:t>
            </a:fld>
            <a:endParaRPr lang="zh-CN" altLang="en-US"/>
          </a:p>
        </p:txBody>
      </p:sp>
    </p:spTree>
    <p:extLst>
      <p:ext uri="{BB962C8B-B14F-4D97-AF65-F5344CB8AC3E}">
        <p14:creationId xmlns:p14="http://schemas.microsoft.com/office/powerpoint/2010/main" val="28912187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72</a:t>
            </a:fld>
            <a:endParaRPr lang="zh-CN" altLang="en-US"/>
          </a:p>
        </p:txBody>
      </p:sp>
    </p:spTree>
    <p:extLst>
      <p:ext uri="{BB962C8B-B14F-4D97-AF65-F5344CB8AC3E}">
        <p14:creationId xmlns:p14="http://schemas.microsoft.com/office/powerpoint/2010/main" val="36634607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73</a:t>
            </a:fld>
            <a:endParaRPr lang="zh-CN" altLang="en-US"/>
          </a:p>
        </p:txBody>
      </p:sp>
    </p:spTree>
    <p:extLst>
      <p:ext uri="{BB962C8B-B14F-4D97-AF65-F5344CB8AC3E}">
        <p14:creationId xmlns:p14="http://schemas.microsoft.com/office/powerpoint/2010/main" val="28018689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74</a:t>
            </a:fld>
            <a:endParaRPr lang="zh-CN" altLang="en-US"/>
          </a:p>
        </p:txBody>
      </p:sp>
    </p:spTree>
    <p:extLst>
      <p:ext uri="{BB962C8B-B14F-4D97-AF65-F5344CB8AC3E}">
        <p14:creationId xmlns:p14="http://schemas.microsoft.com/office/powerpoint/2010/main" val="27867465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75</a:t>
            </a:fld>
            <a:endParaRPr lang="zh-CN" altLang="en-US"/>
          </a:p>
        </p:txBody>
      </p:sp>
    </p:spTree>
    <p:extLst>
      <p:ext uri="{BB962C8B-B14F-4D97-AF65-F5344CB8AC3E}">
        <p14:creationId xmlns:p14="http://schemas.microsoft.com/office/powerpoint/2010/main" val="4554452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76</a:t>
            </a:fld>
            <a:endParaRPr lang="zh-CN" altLang="en-US"/>
          </a:p>
        </p:txBody>
      </p:sp>
    </p:spTree>
    <p:extLst>
      <p:ext uri="{BB962C8B-B14F-4D97-AF65-F5344CB8AC3E}">
        <p14:creationId xmlns:p14="http://schemas.microsoft.com/office/powerpoint/2010/main" val="36474678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77</a:t>
            </a:fld>
            <a:endParaRPr lang="zh-CN" altLang="en-US"/>
          </a:p>
        </p:txBody>
      </p:sp>
    </p:spTree>
    <p:extLst>
      <p:ext uri="{BB962C8B-B14F-4D97-AF65-F5344CB8AC3E}">
        <p14:creationId xmlns:p14="http://schemas.microsoft.com/office/powerpoint/2010/main" val="3276796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78</a:t>
            </a:fld>
            <a:endParaRPr lang="zh-CN" altLang="en-US"/>
          </a:p>
        </p:txBody>
      </p:sp>
    </p:spTree>
    <p:extLst>
      <p:ext uri="{BB962C8B-B14F-4D97-AF65-F5344CB8AC3E}">
        <p14:creationId xmlns:p14="http://schemas.microsoft.com/office/powerpoint/2010/main" val="16217531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79</a:t>
            </a:fld>
            <a:endParaRPr lang="zh-CN" altLang="en-US"/>
          </a:p>
        </p:txBody>
      </p:sp>
    </p:spTree>
    <p:extLst>
      <p:ext uri="{BB962C8B-B14F-4D97-AF65-F5344CB8AC3E}">
        <p14:creationId xmlns:p14="http://schemas.microsoft.com/office/powerpoint/2010/main" val="24546633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80</a:t>
            </a:fld>
            <a:endParaRPr lang="zh-CN" altLang="en-US"/>
          </a:p>
        </p:txBody>
      </p:sp>
    </p:spTree>
    <p:extLst>
      <p:ext uri="{BB962C8B-B14F-4D97-AF65-F5344CB8AC3E}">
        <p14:creationId xmlns:p14="http://schemas.microsoft.com/office/powerpoint/2010/main" val="7727705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81</a:t>
            </a:fld>
            <a:endParaRPr lang="zh-CN" altLang="en-US"/>
          </a:p>
        </p:txBody>
      </p:sp>
    </p:spTree>
    <p:extLst>
      <p:ext uri="{BB962C8B-B14F-4D97-AF65-F5344CB8AC3E}">
        <p14:creationId xmlns:p14="http://schemas.microsoft.com/office/powerpoint/2010/main" val="6179244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82</a:t>
            </a:fld>
            <a:endParaRPr lang="zh-CN" altLang="en-US"/>
          </a:p>
        </p:txBody>
      </p:sp>
    </p:spTree>
    <p:extLst>
      <p:ext uri="{BB962C8B-B14F-4D97-AF65-F5344CB8AC3E}">
        <p14:creationId xmlns:p14="http://schemas.microsoft.com/office/powerpoint/2010/main" val="42361383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83</a:t>
            </a:fld>
            <a:endParaRPr lang="zh-CN" altLang="en-US"/>
          </a:p>
        </p:txBody>
      </p:sp>
    </p:spTree>
    <p:extLst>
      <p:ext uri="{BB962C8B-B14F-4D97-AF65-F5344CB8AC3E}">
        <p14:creationId xmlns:p14="http://schemas.microsoft.com/office/powerpoint/2010/main" val="20299919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84</a:t>
            </a:fld>
            <a:endParaRPr lang="zh-CN" altLang="en-US"/>
          </a:p>
        </p:txBody>
      </p:sp>
    </p:spTree>
    <p:extLst>
      <p:ext uri="{BB962C8B-B14F-4D97-AF65-F5344CB8AC3E}">
        <p14:creationId xmlns:p14="http://schemas.microsoft.com/office/powerpoint/2010/main" val="17103284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正常功能即能识别对无处理语音样本</a:t>
            </a:r>
          </a:p>
        </p:txBody>
      </p:sp>
      <p:sp>
        <p:nvSpPr>
          <p:cNvPr id="4" name="灯片编号占位符 3"/>
          <p:cNvSpPr>
            <a:spLocks noGrp="1"/>
          </p:cNvSpPr>
          <p:nvPr>
            <p:ph type="sldNum" sz="quarter" idx="10"/>
          </p:nvPr>
        </p:nvSpPr>
        <p:spPr/>
        <p:txBody>
          <a:bodyPr/>
          <a:lstStyle/>
          <a:p>
            <a:fld id="{2E13179B-82BD-4567-A6FC-5FF2E5270D1F}" type="slidenum">
              <a:rPr lang="zh-CN" altLang="en-US" smtClean="0"/>
              <a:t>85</a:t>
            </a:fld>
            <a:endParaRPr lang="zh-CN" altLang="en-US"/>
          </a:p>
        </p:txBody>
      </p:sp>
    </p:spTree>
    <p:extLst>
      <p:ext uri="{BB962C8B-B14F-4D97-AF65-F5344CB8AC3E}">
        <p14:creationId xmlns:p14="http://schemas.microsoft.com/office/powerpoint/2010/main" val="188997538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正常功能即能识别对无处理语音样本</a:t>
            </a:r>
          </a:p>
        </p:txBody>
      </p:sp>
      <p:sp>
        <p:nvSpPr>
          <p:cNvPr id="4" name="灯片编号占位符 3"/>
          <p:cNvSpPr>
            <a:spLocks noGrp="1"/>
          </p:cNvSpPr>
          <p:nvPr>
            <p:ph type="sldNum" sz="quarter" idx="10"/>
          </p:nvPr>
        </p:nvSpPr>
        <p:spPr/>
        <p:txBody>
          <a:bodyPr/>
          <a:lstStyle/>
          <a:p>
            <a:fld id="{2E13179B-82BD-4567-A6FC-5FF2E5270D1F}" type="slidenum">
              <a:rPr lang="zh-CN" altLang="en-US" smtClean="0"/>
              <a:t>86</a:t>
            </a:fld>
            <a:endParaRPr lang="zh-CN" altLang="en-US"/>
          </a:p>
        </p:txBody>
      </p:sp>
    </p:spTree>
    <p:extLst>
      <p:ext uri="{BB962C8B-B14F-4D97-AF65-F5344CB8AC3E}">
        <p14:creationId xmlns:p14="http://schemas.microsoft.com/office/powerpoint/2010/main" val="170913542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87</a:t>
            </a:fld>
            <a:endParaRPr lang="zh-CN" altLang="en-US"/>
          </a:p>
        </p:txBody>
      </p:sp>
    </p:spTree>
    <p:extLst>
      <p:ext uri="{BB962C8B-B14F-4D97-AF65-F5344CB8AC3E}">
        <p14:creationId xmlns:p14="http://schemas.microsoft.com/office/powerpoint/2010/main" val="924592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88</a:t>
            </a:fld>
            <a:endParaRPr lang="zh-CN" altLang="en-US"/>
          </a:p>
        </p:txBody>
      </p:sp>
    </p:spTree>
    <p:extLst>
      <p:ext uri="{BB962C8B-B14F-4D97-AF65-F5344CB8AC3E}">
        <p14:creationId xmlns:p14="http://schemas.microsoft.com/office/powerpoint/2010/main" val="22203048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89</a:t>
            </a:fld>
            <a:endParaRPr lang="zh-CN" altLang="en-US"/>
          </a:p>
        </p:txBody>
      </p:sp>
    </p:spTree>
    <p:extLst>
      <p:ext uri="{BB962C8B-B14F-4D97-AF65-F5344CB8AC3E}">
        <p14:creationId xmlns:p14="http://schemas.microsoft.com/office/powerpoint/2010/main" val="312776463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90</a:t>
            </a:fld>
            <a:endParaRPr lang="zh-CN" altLang="en-US"/>
          </a:p>
        </p:txBody>
      </p:sp>
    </p:spTree>
    <p:extLst>
      <p:ext uri="{BB962C8B-B14F-4D97-AF65-F5344CB8AC3E}">
        <p14:creationId xmlns:p14="http://schemas.microsoft.com/office/powerpoint/2010/main" val="232506821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91</a:t>
            </a:fld>
            <a:endParaRPr lang="zh-CN" altLang="en-US"/>
          </a:p>
        </p:txBody>
      </p:sp>
    </p:spTree>
    <p:extLst>
      <p:ext uri="{BB962C8B-B14F-4D97-AF65-F5344CB8AC3E}">
        <p14:creationId xmlns:p14="http://schemas.microsoft.com/office/powerpoint/2010/main" val="3804599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uges/audiotsm"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zhuanlan.zhihu.com/p/45053115"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8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4.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9.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 xmlns:a16="http://schemas.microsoft.com/office/drawing/2014/main"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 xmlns:a16="http://schemas.microsoft.com/office/drawing/2014/main"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 xmlns:a16="http://schemas.microsoft.com/office/drawing/2014/main"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 xmlns:a16="http://schemas.microsoft.com/office/drawing/2014/main"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 xmlns:a16="http://schemas.microsoft.com/office/drawing/2014/main"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 xmlns:a16="http://schemas.microsoft.com/office/drawing/2014/main"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132700"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705371"/>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Reference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A Review of Time-Scale Modification of Music Signals</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帮助</a:t>
            </a:r>
            <a:r>
              <a:rPr lang="zh-CN" altLang="en-US" sz="1600" b="1" dirty="0" smtClean="0">
                <a:solidFill>
                  <a:srgbClr val="C00000"/>
                </a:solidFill>
                <a:latin typeface="微软雅黑" panose="020B0503020204020204" pitchFamily="34" charset="-122"/>
                <a:ea typeface="微软雅黑" panose="020B0503020204020204" pitchFamily="34" charset="-122"/>
              </a:rPr>
              <a:t>理解：</a:t>
            </a:r>
            <a:r>
              <a:rPr lang="en-US" altLang="zh-CN" sz="1600" dirty="0">
                <a:latin typeface="微软雅黑" panose="020B0503020204020204" pitchFamily="34" charset="-122"/>
                <a:ea typeface="微软雅黑" panose="020B0503020204020204" pitchFamily="34" charset="-122"/>
              </a:rPr>
              <a:t>https://zhuanlan.zhihu.com/p/110278983</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）按帧分解；</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）重新定位；</a:t>
            </a:r>
            <a:r>
              <a:rPr lang="en-US" altLang="zh-CN" sz="1600" dirty="0" smtClean="0">
                <a:solidFill>
                  <a:prstClr val="black"/>
                </a:solidFill>
                <a:latin typeface="微软雅黑" panose="020B0503020204020204" pitchFamily="34" charset="-122"/>
                <a:ea typeface="微软雅黑" panose="020B0503020204020204" pitchFamily="34" charset="-122"/>
              </a:rPr>
              <a:t>3</a:t>
            </a:r>
            <a:r>
              <a:rPr lang="zh-CN" altLang="en-US" sz="1600" dirty="0" smtClean="0">
                <a:solidFill>
                  <a:prstClr val="black"/>
                </a:solidFill>
                <a:latin typeface="微软雅黑" panose="020B0503020204020204" pitchFamily="34" charset="-122"/>
                <a:ea typeface="微软雅黑" panose="020B0503020204020204" pitchFamily="34" charset="-122"/>
              </a:rPr>
              <a:t>）重新合成</a:t>
            </a:r>
            <a:endParaRPr lang="en-US" altLang="zh-CN" sz="1100" b="1" dirty="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b="1" dirty="0" smtClean="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rotWithShape="1">
          <a:blip r:embed="rId3"/>
          <a:srcRect b="14834"/>
          <a:stretch/>
        </p:blipFill>
        <p:spPr>
          <a:xfrm>
            <a:off x="3146326" y="3207545"/>
            <a:ext cx="6935825" cy="2547079"/>
          </a:xfrm>
          <a:prstGeom prst="rect">
            <a:avLst/>
          </a:prstGeom>
        </p:spPr>
      </p:pic>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p>
          <a:p>
            <a:pPr>
              <a:lnSpc>
                <a:spcPct val="200000"/>
              </a:lnSpc>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638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5239382" y="1120596"/>
            <a:ext cx="5538062" cy="5152629"/>
          </a:xfrm>
          <a:prstGeom prst="rect">
            <a:avLst/>
          </a:prstGeom>
        </p:spPr>
      </p:pic>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980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4"/>
          <a:stretch>
            <a:fillRect/>
          </a:stretch>
        </p:blipFill>
        <p:spPr>
          <a:xfrm>
            <a:off x="4027648" y="2098407"/>
            <a:ext cx="7091456" cy="3053877"/>
          </a:xfrm>
          <a:prstGeom prst="rect">
            <a:avLst/>
          </a:prstGeom>
        </p:spPr>
      </p:pic>
    </p:spTree>
    <p:extLst>
      <p:ext uri="{BB962C8B-B14F-4D97-AF65-F5344CB8AC3E}">
        <p14:creationId xmlns:p14="http://schemas.microsoft.com/office/powerpoint/2010/main" val="2591074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音频不连续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叠加</a:t>
            </a:r>
            <a:r>
              <a:rPr lang="zh-CN" altLang="en-US" sz="1600" dirty="0" smtClean="0">
                <a:solidFill>
                  <a:prstClr val="black"/>
                </a:solidFill>
                <a:latin typeface="微软雅黑" panose="020B0503020204020204" pitchFamily="34" charset="-122"/>
                <a:ea typeface="微软雅黑" panose="020B0503020204020204" pitchFamily="34" charset="-122"/>
              </a:rPr>
              <a:t>部分信号幅值改变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43572" y="3231412"/>
            <a:ext cx="4752381" cy="2419048"/>
          </a:xfrm>
          <a:prstGeom prst="rect">
            <a:avLst/>
          </a:prstGeom>
        </p:spPr>
      </p:pic>
      <p:pic>
        <p:nvPicPr>
          <p:cNvPr id="6" name="图片 5"/>
          <p:cNvPicPr>
            <a:picLocks noChangeAspect="1"/>
          </p:cNvPicPr>
          <p:nvPr/>
        </p:nvPicPr>
        <p:blipFill>
          <a:blip r:embed="rId4"/>
          <a:stretch>
            <a:fillRect/>
          </a:stretch>
        </p:blipFill>
        <p:spPr>
          <a:xfrm>
            <a:off x="6208868" y="1318941"/>
            <a:ext cx="5457143" cy="4390476"/>
          </a:xfrm>
          <a:prstGeom prst="rect">
            <a:avLst/>
          </a:prstGeom>
        </p:spPr>
      </p:pic>
      <p:sp>
        <p:nvSpPr>
          <p:cNvPr id="8" name="矩形 7">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03939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1287" y="3739609"/>
            <a:ext cx="4838095" cy="752381"/>
          </a:xfrm>
          <a:prstGeom prst="rect">
            <a:avLst/>
          </a:prstGeom>
        </p:spPr>
      </p:pic>
      <p:pic>
        <p:nvPicPr>
          <p:cNvPr id="3" name="图片 2"/>
          <p:cNvPicPr>
            <a:picLocks noChangeAspect="1"/>
          </p:cNvPicPr>
          <p:nvPr/>
        </p:nvPicPr>
        <p:blipFill>
          <a:blip r:embed="rId4"/>
          <a:stretch>
            <a:fillRect/>
          </a:stretch>
        </p:blipFill>
        <p:spPr>
          <a:xfrm>
            <a:off x="4979860" y="1120596"/>
            <a:ext cx="7017067" cy="5152629"/>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Waveform Similarity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Cross-correlation</a:t>
            </a:r>
            <a:r>
              <a:rPr lang="zh-CN" altLang="en-US" sz="1600" dirty="0" smtClean="0">
                <a:solidFill>
                  <a:prstClr val="black"/>
                </a:solidFill>
                <a:latin typeface="微软雅黑" panose="020B0503020204020204" pitchFamily="34" charset="-122"/>
                <a:ea typeface="微软雅黑" panose="020B0503020204020204" pitchFamily="34" charset="-122"/>
              </a:rPr>
              <a:t>（“自相关”）</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7" name="图片 6"/>
          <p:cNvPicPr>
            <a:picLocks noChangeAspect="1"/>
          </p:cNvPicPr>
          <p:nvPr/>
        </p:nvPicPr>
        <p:blipFill rotWithShape="1">
          <a:blip r:embed="rId5"/>
          <a:srcRect l="2255" t="2091"/>
          <a:stretch/>
        </p:blipFill>
        <p:spPr>
          <a:xfrm>
            <a:off x="512063" y="3289662"/>
            <a:ext cx="1833891" cy="345007"/>
          </a:xfrm>
          <a:prstGeom prst="rect">
            <a:avLst/>
          </a:prstGeom>
        </p:spPr>
      </p:pic>
      <p:pic>
        <p:nvPicPr>
          <p:cNvPr id="8" name="图片 7"/>
          <p:cNvPicPr>
            <a:picLocks noChangeAspect="1"/>
          </p:cNvPicPr>
          <p:nvPr/>
        </p:nvPicPr>
        <p:blipFill>
          <a:blip r:embed="rId6"/>
          <a:stretch>
            <a:fillRect/>
          </a:stretch>
        </p:blipFill>
        <p:spPr>
          <a:xfrm>
            <a:off x="396613" y="4596930"/>
            <a:ext cx="2561905" cy="485714"/>
          </a:xfrm>
          <a:prstGeom prst="rect">
            <a:avLst/>
          </a:prstGeom>
        </p:spPr>
      </p:pic>
    </p:spTree>
    <p:extLst>
      <p:ext uri="{BB962C8B-B14F-4D97-AF65-F5344CB8AC3E}">
        <p14:creationId xmlns:p14="http://schemas.microsoft.com/office/powerpoint/2010/main" val="3986240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L1</a:t>
            </a:r>
            <a:r>
              <a:rPr lang="zh-CN" altLang="en-US" sz="1600" dirty="0" smtClean="0">
                <a:solidFill>
                  <a:prstClr val="black"/>
                </a:solidFill>
                <a:latin typeface="微软雅黑" panose="020B0503020204020204" pitchFamily="34" charset="-122"/>
                <a:ea typeface="微软雅黑" panose="020B0503020204020204" pitchFamily="34" charset="-122"/>
              </a:rPr>
              <a:t>：拉长变口吃</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：缩短变吞音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L3</a:t>
            </a:r>
            <a:r>
              <a:rPr lang="zh-CN" altLang="en-US" sz="1600" dirty="0" smtClean="0">
                <a:solidFill>
                  <a:prstClr val="black"/>
                </a:solidFill>
                <a:latin typeface="微软雅黑" panose="020B0503020204020204" pitchFamily="34" charset="-122"/>
                <a:ea typeface="微软雅黑" panose="020B0503020204020204" pitchFamily="34" charset="-122"/>
              </a:rPr>
              <a:t>：拉长缩短交响乐的时候只会保留主要部分</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458396" y="1891708"/>
            <a:ext cx="6457143" cy="3952381"/>
          </a:xfrm>
          <a:prstGeom prst="rect">
            <a:avLst/>
          </a:prstGeom>
        </p:spPr>
      </p:pic>
    </p:spTree>
    <p:extLst>
      <p:ext uri="{BB962C8B-B14F-4D97-AF65-F5344CB8AC3E}">
        <p14:creationId xmlns:p14="http://schemas.microsoft.com/office/powerpoint/2010/main" val="3394018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43572" y="1729803"/>
            <a:ext cx="6904762" cy="4114286"/>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4"/>
          <a:stretch>
            <a:fillRect/>
          </a:stretch>
        </p:blipFill>
        <p:spPr>
          <a:xfrm>
            <a:off x="6236793" y="3041569"/>
            <a:ext cx="5462258" cy="3079519"/>
          </a:xfrm>
          <a:prstGeom prst="rect">
            <a:avLst/>
          </a:prstGeom>
        </p:spPr>
      </p:pic>
    </p:spTree>
    <p:extLst>
      <p:ext uri="{BB962C8B-B14F-4D97-AF65-F5344CB8AC3E}">
        <p14:creationId xmlns:p14="http://schemas.microsoft.com/office/powerpoint/2010/main" val="1103310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987171" y="1412983"/>
            <a:ext cx="5586992" cy="4315469"/>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a:t>
            </a:r>
            <a:r>
              <a:rPr lang="zh-CN" altLang="en-US" sz="1600" dirty="0" smtClean="0">
                <a:solidFill>
                  <a:prstClr val="black"/>
                </a:solidFill>
                <a:latin typeface="微软雅黑" panose="020B0503020204020204" pitchFamily="34" charset="-122"/>
                <a:ea typeface="微软雅黑" panose="020B0503020204020204" pitchFamily="34" charset="-122"/>
              </a:rPr>
              <a:t>先对</a:t>
            </a:r>
            <a:r>
              <a:rPr lang="zh-CN" altLang="en-US" sz="1600" dirty="0">
                <a:solidFill>
                  <a:prstClr val="black"/>
                </a:solidFill>
                <a:latin typeface="微软雅黑" panose="020B0503020204020204" pitchFamily="34" charset="-122"/>
                <a:ea typeface="微软雅黑" panose="020B0503020204020204" pitchFamily="34" charset="-122"/>
              </a:rPr>
              <a:t>原音频信号进行分帧</a:t>
            </a:r>
            <a:r>
              <a:rPr lang="zh-CN" altLang="en-US" sz="1600" dirty="0" smtClean="0">
                <a:solidFill>
                  <a:prstClr val="black"/>
                </a:solidFill>
                <a:latin typeface="微软雅黑" panose="020B0503020204020204" pitchFamily="34" charset="-122"/>
                <a:ea typeface="微软雅黑" panose="020B0503020204020204" pitchFamily="34" charset="-122"/>
              </a:rPr>
              <a:t>处理</a:t>
            </a:r>
            <a:endParaRPr lang="zh-CN" altLang="en-US"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b.</a:t>
            </a:r>
            <a:r>
              <a:rPr lang="zh-CN" altLang="en-US" sz="1600" dirty="0">
                <a:solidFill>
                  <a:prstClr val="black"/>
                </a:solidFill>
                <a:latin typeface="微软雅黑" panose="020B0503020204020204" pitchFamily="34" charset="-122"/>
                <a:ea typeface="微软雅黑" panose="020B0503020204020204" pitchFamily="34" charset="-122"/>
              </a:rPr>
              <a:t>通过</a:t>
            </a:r>
            <a:r>
              <a:rPr lang="en-US" altLang="zh-CN" sz="1600" dirty="0">
                <a:solidFill>
                  <a:prstClr val="black"/>
                </a:solidFill>
                <a:latin typeface="微软雅黑" panose="020B0503020204020204" pitchFamily="34" charset="-122"/>
                <a:ea typeface="微软雅黑" panose="020B0503020204020204" pitchFamily="34" charset="-122"/>
              </a:rPr>
              <a:t>STFT,</a:t>
            </a:r>
            <a:r>
              <a:rPr lang="zh-CN" altLang="en-US" sz="1600" dirty="0">
                <a:solidFill>
                  <a:prstClr val="black"/>
                </a:solidFill>
                <a:latin typeface="微软雅黑" panose="020B0503020204020204" pitchFamily="34" charset="-122"/>
                <a:ea typeface="微软雅黑" panose="020B0503020204020204" pitchFamily="34" charset="-122"/>
              </a:rPr>
              <a:t>对两个帧进行处理</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计算其相位差</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并</a:t>
            </a:r>
            <a:r>
              <a:rPr lang="zh-CN" altLang="en-US" sz="1600" dirty="0" smtClean="0">
                <a:solidFill>
                  <a:prstClr val="black"/>
                </a:solidFill>
                <a:latin typeface="微软雅黑" panose="020B0503020204020204" pitchFamily="34" charset="-122"/>
                <a:ea typeface="微软雅黑" panose="020B0503020204020204" pitchFamily="34" charset="-122"/>
              </a:rPr>
              <a:t>依照</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瞬时频率</a:t>
            </a:r>
            <a:r>
              <a:rPr lang="zh-CN" altLang="en-US" sz="1600" dirty="0">
                <a:solidFill>
                  <a:prstClr val="black"/>
                </a:solidFill>
                <a:latin typeface="微软雅黑" panose="020B0503020204020204" pitchFamily="34" charset="-122"/>
                <a:ea typeface="微软雅黑" panose="020B0503020204020204" pitchFamily="34" charset="-122"/>
              </a:rPr>
              <a:t>估计章节的内容对其进行瞬时频率</a:t>
            </a:r>
            <a:r>
              <a:rPr lang="zh-CN" altLang="en-US" sz="1600" dirty="0" smtClean="0">
                <a:solidFill>
                  <a:prstClr val="black"/>
                </a:solidFill>
                <a:latin typeface="微软雅黑" panose="020B0503020204020204" pitchFamily="34" charset="-122"/>
                <a:ea typeface="微软雅黑" panose="020B0503020204020204" pitchFamily="34" charset="-122"/>
              </a:rPr>
              <a:t>估算。</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通过瞬时频率的计算后</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我们可以重构出和</a:t>
            </a:r>
            <a:r>
              <a:rPr lang="en-US" altLang="zh-CN" sz="1600" dirty="0">
                <a:solidFill>
                  <a:prstClr val="black"/>
                </a:solidFill>
                <a:latin typeface="微软雅黑" panose="020B0503020204020204" pitchFamily="34" charset="-122"/>
                <a:ea typeface="微软雅黑" panose="020B0503020204020204" pitchFamily="34" charset="-122"/>
              </a:rPr>
              <a:t>m+1</a:t>
            </a:r>
            <a:r>
              <a:rPr lang="zh-CN" altLang="en-US" sz="1600" dirty="0">
                <a:solidFill>
                  <a:prstClr val="black"/>
                </a:solidFill>
                <a:latin typeface="微软雅黑" panose="020B0503020204020204" pitchFamily="34" charset="-122"/>
                <a:ea typeface="微软雅黑" panose="020B0503020204020204" pitchFamily="34" charset="-122"/>
              </a:rPr>
              <a:t>帧</a:t>
            </a:r>
            <a:r>
              <a:rPr lang="zh-CN" altLang="en-US" sz="1600" dirty="0" smtClean="0">
                <a:solidFill>
                  <a:prstClr val="black"/>
                </a:solidFill>
                <a:latin typeface="微软雅黑" panose="020B0503020204020204" pitchFamily="34" charset="-122"/>
                <a:ea typeface="微软雅黑" panose="020B0503020204020204" pitchFamily="34" charset="-122"/>
              </a:rPr>
              <a:t>没</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有</a:t>
            </a:r>
            <a:r>
              <a:rPr lang="zh-CN" altLang="en-US" sz="1600" dirty="0">
                <a:solidFill>
                  <a:prstClr val="black"/>
                </a:solidFill>
                <a:latin typeface="微软雅黑" panose="020B0503020204020204" pitchFamily="34" charset="-122"/>
                <a:ea typeface="微软雅黑" panose="020B0503020204020204" pitchFamily="34" charset="-122"/>
              </a:rPr>
              <a:t>相位跳变的</a:t>
            </a:r>
            <a:r>
              <a:rPr lang="zh-CN" altLang="en-US" sz="1600" dirty="0" smtClean="0">
                <a:solidFill>
                  <a:prstClr val="black"/>
                </a:solidFill>
                <a:latin typeface="微软雅黑" panose="020B0503020204020204" pitchFamily="34" charset="-122"/>
                <a:ea typeface="微软雅黑" panose="020B0503020204020204" pitchFamily="34" charset="-122"/>
              </a:rPr>
              <a:t>信号。</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rPr>
              <a:t>d.ISTF</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也就是逆变换</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重构时域信号</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52105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 xmlns:a16="http://schemas.microsoft.com/office/drawing/2014/main"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Transients are </a:t>
            </a:r>
            <a:r>
              <a:rPr lang="en-US" altLang="zh-CN" sz="1600">
                <a:solidFill>
                  <a:prstClr val="black"/>
                </a:solidFill>
                <a:latin typeface="微软雅黑" panose="020B0503020204020204" pitchFamily="34" charset="-122"/>
                <a:ea typeface="微软雅黑" panose="020B0503020204020204" pitchFamily="34" charset="-122"/>
              </a:rPr>
              <a:t>often </a:t>
            </a:r>
            <a:r>
              <a:rPr lang="en-US" altLang="zh-CN" sz="1600" smtClean="0">
                <a:solidFill>
                  <a:prstClr val="black"/>
                </a:solidFill>
                <a:latin typeface="微软雅黑" panose="020B0503020204020204" pitchFamily="34" charset="-122"/>
                <a:ea typeface="微软雅黑" panose="020B0503020204020204" pitchFamily="34" charset="-122"/>
              </a:rPr>
              <a:t>smeared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Phasiness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the loss </a:t>
            </a:r>
            <a:r>
              <a:rPr lang="en-US" altLang="zh-CN" sz="1600">
                <a:solidFill>
                  <a:prstClr val="black"/>
                </a:solidFill>
                <a:latin typeface="微软雅黑" panose="020B0503020204020204" pitchFamily="34" charset="-122"/>
                <a:ea typeface="微软雅黑" panose="020B0503020204020204" pitchFamily="34" charset="-122"/>
              </a:rPr>
              <a:t>of vertical phase </a:t>
            </a:r>
            <a:r>
              <a:rPr lang="en-US" altLang="zh-CN" sz="1600" smtClean="0">
                <a:solidFill>
                  <a:prstClr val="black"/>
                </a:solidFill>
                <a:latin typeface="微软雅黑" panose="020B0503020204020204" pitchFamily="34" charset="-122"/>
                <a:ea typeface="微软雅黑" panose="020B0503020204020204" pitchFamily="34" charset="-122"/>
              </a:rPr>
              <a:t>coherence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15963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 xmlns:a16="http://schemas.microsoft.com/office/drawing/2014/main"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 xmlns:a16="http://schemas.microsoft.com/office/drawing/2014/main"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 xmlns:a16="http://schemas.microsoft.com/office/drawing/2014/main"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 xmlns:a16="http://schemas.microsoft.com/office/drawing/2014/main"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 xmlns:a16="http://schemas.microsoft.com/office/drawing/2014/main"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 xmlns:a16="http://schemas.microsoft.com/office/drawing/2014/main"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实验室服务器：</a:t>
            </a:r>
            <a:r>
              <a:rPr lang="en-US" altLang="zh-CN" sz="1600" dirty="0" smtClean="0">
                <a:solidFill>
                  <a:prstClr val="black"/>
                </a:solidFill>
                <a:latin typeface="微软雅黑" panose="020B0503020204020204" pitchFamily="34" charset="-122"/>
                <a:ea typeface="微软雅黑" panose="020B0503020204020204" pitchFamily="34" charset="-122"/>
              </a:rPr>
              <a:t>10.14.103.254  </a:t>
            </a:r>
            <a:r>
              <a:rPr lang="zh-CN" altLang="en-US" sz="1600" dirty="0" smtClean="0">
                <a:solidFill>
                  <a:prstClr val="black"/>
                </a:solidFill>
                <a:latin typeface="微软雅黑" panose="020B0503020204020204" pitchFamily="34" charset="-122"/>
                <a:ea typeface="微软雅黑" panose="020B0503020204020204" pitchFamily="34" charset="-122"/>
              </a:rPr>
              <a:t>用户名：</a:t>
            </a:r>
            <a:r>
              <a:rPr lang="en-US" altLang="zh-CN" sz="1600" dirty="0" err="1" smtClean="0">
                <a:solidFill>
                  <a:prstClr val="black"/>
                </a:solidFill>
                <a:latin typeface="微软雅黑" panose="020B0503020204020204" pitchFamily="34" charset="-122"/>
                <a:ea typeface="微软雅黑" panose="020B0503020204020204" pitchFamily="34" charset="-122"/>
              </a:rPr>
              <a:t>usslab</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密码：</a:t>
            </a:r>
            <a:r>
              <a:rPr lang="en-US" altLang="zh-CN" sz="1600" dirty="0" smtClean="0">
                <a:solidFill>
                  <a:prstClr val="black"/>
                </a:solidFill>
                <a:latin typeface="微软雅黑" panose="020B0503020204020204" pitchFamily="34" charset="-122"/>
                <a:ea typeface="微软雅黑" panose="020B0503020204020204" pitchFamily="34" charset="-122"/>
              </a:rPr>
              <a:t>db2013</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extLst>
                    <a:ext uri="{9D8B030D-6E8A-4147-A177-3AD203B41FA5}">
                      <a16:colId xmlns="" xmlns:a16="http://schemas.microsoft.com/office/drawing/2014/main" val="20000"/>
                    </a:ext>
                  </a:extLst>
                </a:gridCol>
                <a:gridCol w="1879600">
                  <a:extLst>
                    <a:ext uri="{9D8B030D-6E8A-4147-A177-3AD203B41FA5}">
                      <a16:colId xmlns="" xmlns:a16="http://schemas.microsoft.com/office/drawing/2014/main" val="20001"/>
                    </a:ext>
                  </a:extLst>
                </a:gridCol>
                <a:gridCol w="1879600">
                  <a:extLst>
                    <a:ext uri="{9D8B030D-6E8A-4147-A177-3AD203B41FA5}">
                      <a16:colId xmlns="" xmlns:a16="http://schemas.microsoft.com/office/drawing/2014/main" val="20002"/>
                    </a:ext>
                  </a:extLst>
                </a:gridCol>
                <a:gridCol w="1879600">
                  <a:extLst>
                    <a:ext uri="{9D8B030D-6E8A-4147-A177-3AD203B41FA5}">
                      <a16:colId xmlns="" xmlns:a16="http://schemas.microsoft.com/office/drawing/2014/main" val="20003"/>
                    </a:ext>
                  </a:extLst>
                </a:gridCol>
                <a:gridCol w="1879600">
                  <a:extLst>
                    <a:ext uri="{9D8B030D-6E8A-4147-A177-3AD203B41FA5}">
                      <a16:colId xmlns="" xmlns:a16="http://schemas.microsoft.com/office/drawing/2014/main" val="20004"/>
                    </a:ext>
                  </a:extLst>
                </a:gridCol>
                <a:gridCol w="1879600">
                  <a:extLst>
                    <a:ext uri="{9D8B030D-6E8A-4147-A177-3AD203B41FA5}">
                      <a16:colId xmlns="" xmlns:a16="http://schemas.microsoft.com/office/drawing/2014/main" val="20005"/>
                    </a:ext>
                  </a:extLst>
                </a:gridCol>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 xmlns:a16="http://schemas.microsoft.com/office/drawing/2014/main" val="10000"/>
                  </a:ext>
                </a:extLst>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1"/>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2"/>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3"/>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4"/>
                  </a:ext>
                </a:extLst>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5"/>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6"/>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7"/>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8"/>
                  </a:ext>
                </a:extLst>
              </a:tr>
            </a:tbl>
          </a:graphicData>
        </a:graphic>
      </p:graphicFrame>
      <p:sp>
        <p:nvSpPr>
          <p:cNvPr id="10" name="矩形 9"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smtClean="0">
                <a:solidFill>
                  <a:srgbClr val="C00000"/>
                </a:solidFill>
                <a:latin typeface="微软雅黑" panose="020B0503020204020204" pitchFamily="34" charset="-122"/>
                <a:ea typeface="微软雅黑" panose="020B0503020204020204" pitchFamily="34" charset="-122"/>
              </a:rPr>
              <a:t>Ps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a:solidFill>
                  <a:schemeClr val="bg2">
                    <a:lumMod val="10000"/>
                  </a:schemeClr>
                </a:solidFill>
                <a:latin typeface="微软雅黑" panose="020B0503020204020204" pitchFamily="34" charset="-122"/>
                <a:ea typeface="微软雅黑" panose="020B0503020204020204" pitchFamily="34" charset="-122"/>
              </a:rPr>
              <a:t>1</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98841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Speech </a:t>
            </a:r>
            <a:r>
              <a:rPr lang="en-US" altLang="zh-CN" sz="1600" dirty="0">
                <a:solidFill>
                  <a:prstClr val="black"/>
                </a:solidFill>
                <a:latin typeface="微软雅黑" panose="020B0503020204020204" pitchFamily="34" charset="-122"/>
                <a:ea typeface="微软雅黑" panose="020B0503020204020204" pitchFamily="34" charset="-122"/>
              </a:rPr>
              <a:t>Coding and Audio Preprocessing for Mitigating and Detecting </a:t>
            </a:r>
            <a:r>
              <a:rPr lang="en-US" altLang="zh-CN" sz="1600" dirty="0" smtClean="0">
                <a:solidFill>
                  <a:prstClr val="black"/>
                </a:solidFill>
                <a:latin typeface="微软雅黑" panose="020B0503020204020204" pitchFamily="34" charset="-122"/>
                <a:ea typeface="微软雅黑" panose="020B0503020204020204" pitchFamily="34" charset="-122"/>
              </a:rPr>
              <a:t>Audio Adversarial </a:t>
            </a:r>
            <a:r>
              <a:rPr lang="en-US" altLang="zh-CN" sz="1600" dirty="0">
                <a:solidFill>
                  <a:prstClr val="black"/>
                </a:solidFill>
                <a:latin typeface="微软雅黑" panose="020B0503020204020204" pitchFamily="34" charset="-122"/>
                <a:ea typeface="微软雅黑" panose="020B0503020204020204" pitchFamily="34" charset="-122"/>
              </a:rPr>
              <a:t>Examples on Automatic Speech </a:t>
            </a:r>
            <a:r>
              <a:rPr lang="en-US" altLang="zh-CN" sz="1600" dirty="0" smtClean="0">
                <a:solidFill>
                  <a:prstClr val="black"/>
                </a:solidFill>
                <a:latin typeface="微软雅黑" panose="020B0503020204020204" pitchFamily="34" charset="-122"/>
                <a:ea typeface="微软雅黑" panose="020B0503020204020204" pitchFamily="34" charset="-122"/>
              </a:rPr>
              <a:t>Recognition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i="1"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DOMPTEUR: Taming Audio Adversarial </a:t>
            </a:r>
            <a:r>
              <a:rPr lang="en-US" altLang="zh-CN" sz="1600" dirty="0" smtClean="0">
                <a:solidFill>
                  <a:prstClr val="black"/>
                </a:solidFill>
                <a:latin typeface="微软雅黑" panose="020B0503020204020204" pitchFamily="34" charset="-122"/>
                <a:ea typeface="微软雅黑" panose="020B0503020204020204" pitchFamily="34" charset="-122"/>
              </a:rPr>
              <a:t>Examples with </a:t>
            </a:r>
            <a:r>
              <a:rPr lang="en-US" altLang="zh-CN" sz="1600" dirty="0">
                <a:solidFill>
                  <a:prstClr val="black"/>
                </a:solidFill>
                <a:latin typeface="微软雅黑" panose="020B0503020204020204" pitchFamily="34" charset="-122"/>
                <a:ea typeface="微软雅黑" panose="020B0503020204020204" pitchFamily="34" charset="-122"/>
              </a:rPr>
              <a:t>Psychoacoustic Compression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：压缩算法对于未考虑此类预处理过程的攻击有影响，但是对于未经过此类预处理过的语料库训练的</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的正常功能也有影响。因此此类防御方法必须要求</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的训练样本为经过预处理过程后的数据。</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：这两篇文章不管是研究的</a:t>
            </a:r>
            <a:r>
              <a:rPr lang="en-US" altLang="zh-CN" sz="1600" dirty="0" smtClean="0">
                <a:solidFill>
                  <a:prstClr val="black"/>
                </a:solidFill>
                <a:latin typeface="微软雅黑" panose="020B0503020204020204" pitchFamily="34" charset="-122"/>
                <a:ea typeface="微软雅黑" panose="020B0503020204020204" pitchFamily="34" charset="-122"/>
              </a:rPr>
              <a:t>AE</a:t>
            </a:r>
            <a:r>
              <a:rPr lang="zh-CN" altLang="en-US" sz="1600" dirty="0" smtClean="0">
                <a:solidFill>
                  <a:prstClr val="black"/>
                </a:solidFill>
                <a:latin typeface="微软雅黑" panose="020B0503020204020204" pitchFamily="34" charset="-122"/>
                <a:ea typeface="微软雅黑" panose="020B0503020204020204" pitchFamily="34" charset="-122"/>
              </a:rPr>
              <a:t>攻击方式，还是研究的预处理过程算法，考虑得都不全面。实验做的也不</a:t>
            </a:r>
            <a:r>
              <a:rPr lang="en-US" altLang="zh-CN" sz="1600" dirty="0" smtClean="0">
                <a:solidFill>
                  <a:prstClr val="black"/>
                </a:solidFill>
                <a:latin typeface="微软雅黑" panose="020B0503020204020204" pitchFamily="34" charset="-122"/>
                <a:ea typeface="微软雅黑" panose="020B0503020204020204" pitchFamily="34" charset="-122"/>
              </a:rPr>
              <a:t>solid</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1409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基于预处理算法的防御方法的本质是找一个“全能滤波器”。</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）此“全能滤波器是否存在？”；</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）如何验证攻击不成功（悖论）？</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基于预处理算法的攻击方法要比防御更直接，更不容被质疑</a:t>
            </a:r>
            <a:r>
              <a:rPr lang="zh-CN" altLang="en-US" sz="1600" b="1" dirty="0" smtClean="0">
                <a:solidFill>
                  <a:prstClr val="black"/>
                </a:solidFill>
                <a:latin typeface="微软雅黑" panose="020B0503020204020204" pitchFamily="34" charset="-122"/>
                <a:ea typeface="微软雅黑" panose="020B0503020204020204" pitchFamily="34" charset="-122"/>
              </a:rPr>
              <a:t>。</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Link</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b="1"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www.youtube.com/watch?v=ZncTqqkFipE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err="1" smtClean="0">
                <a:solidFill>
                  <a:prstClr val="black"/>
                </a:solidFill>
                <a:latin typeface="微软雅黑" panose="020B0503020204020204" pitchFamily="34" charset="-122"/>
                <a:ea typeface="微软雅黑" panose="020B0503020204020204" pitchFamily="34" charset="-122"/>
              </a:rPr>
              <a:t>carlini</a:t>
            </a:r>
            <a:r>
              <a:rPr lang="zh-CN" altLang="en-US" sz="1600" dirty="0">
                <a:solidFill>
                  <a:prstClr val="black"/>
                </a:solidFill>
                <a:latin typeface="微软雅黑" panose="020B0503020204020204" pitchFamily="34" charset="-122"/>
                <a:ea typeface="微软雅黑" panose="020B0503020204020204" pitchFamily="34" charset="-122"/>
              </a:rPr>
              <a:t>演讲</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59002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波形图时域细节</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388336" y="889825"/>
            <a:ext cx="4047464" cy="3022625"/>
          </a:xfrm>
          <a:prstGeom prst="rect">
            <a:avLst/>
          </a:prstGeom>
        </p:spPr>
      </p:pic>
      <p:sp>
        <p:nvSpPr>
          <p:cNvPr id="5" name="矩形 4">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PV</a:t>
            </a:r>
            <a:r>
              <a:rPr lang="zh-CN" altLang="en-US" sz="1600" dirty="0" smtClean="0">
                <a:solidFill>
                  <a:prstClr val="black"/>
                </a:solidFill>
                <a:latin typeface="微软雅黑" panose="020B0503020204020204" pitchFamily="34" charset="-122"/>
                <a:ea typeface="微软雅黑" panose="020B0503020204020204" pitchFamily="34" charset="-122"/>
              </a:rPr>
              <a:t>有放大突出部分的感觉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OLA</a:t>
            </a:r>
            <a:r>
              <a:rPr lang="zh-CN" altLang="en-US" sz="1600" dirty="0" smtClean="0">
                <a:solidFill>
                  <a:prstClr val="black"/>
                </a:solidFill>
                <a:latin typeface="微软雅黑" panose="020B0503020204020204" pitchFamily="34" charset="-122"/>
                <a:ea typeface="微软雅黑" panose="020B0503020204020204" pitchFamily="34" charset="-122"/>
              </a:rPr>
              <a:t>时域上没什么变化</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3</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WSOLA</a:t>
            </a:r>
            <a:r>
              <a:rPr lang="zh-CN" altLang="en-US" sz="1600" dirty="0" smtClean="0">
                <a:solidFill>
                  <a:prstClr val="black"/>
                </a:solidFill>
                <a:latin typeface="微软雅黑" panose="020B0503020204020204" pitchFamily="34" charset="-122"/>
                <a:ea typeface="微软雅黑" panose="020B0503020204020204" pitchFamily="34" charset="-122"/>
              </a:rPr>
              <a:t>时域上类似于</a:t>
            </a:r>
            <a:r>
              <a:rPr lang="zh-CN" altLang="en-US" sz="1600" dirty="0">
                <a:solidFill>
                  <a:prstClr val="black"/>
                </a:solidFill>
                <a:latin typeface="微软雅黑" panose="020B0503020204020204" pitchFamily="34" charset="-122"/>
                <a:ea typeface="微软雅黑" panose="020B0503020204020204" pitchFamily="34" charset="-122"/>
              </a:rPr>
              <a:t>平滑</a:t>
            </a:r>
            <a:r>
              <a:rPr lang="zh-CN" altLang="en-US" sz="1600" dirty="0" smtClean="0">
                <a:solidFill>
                  <a:prstClr val="black"/>
                </a:solidFill>
                <a:latin typeface="微软雅黑" panose="020B0503020204020204" pitchFamily="34" charset="-122"/>
                <a:ea typeface="微软雅黑" panose="020B0503020204020204" pitchFamily="34" charset="-122"/>
              </a:rPr>
              <a:t>滤波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Ps. </a:t>
            </a:r>
            <a:r>
              <a:rPr lang="zh-CN" altLang="en-US" sz="1600" dirty="0" smtClean="0">
                <a:solidFill>
                  <a:prstClr val="black"/>
                </a:solidFill>
                <a:latin typeface="微软雅黑" panose="020B0503020204020204" pitchFamily="34" charset="-122"/>
                <a:ea typeface="微软雅黑" panose="020B0503020204020204" pitchFamily="34" charset="-122"/>
              </a:rPr>
              <a:t>准备绝对值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6548552" y="3912450"/>
            <a:ext cx="3727033" cy="2786170"/>
          </a:xfrm>
          <a:prstGeom prst="rect">
            <a:avLst/>
          </a:prstGeom>
        </p:spPr>
      </p:pic>
    </p:spTree>
    <p:extLst>
      <p:ext uri="{BB962C8B-B14F-4D97-AF65-F5344CB8AC3E}">
        <p14:creationId xmlns:p14="http://schemas.microsoft.com/office/powerpoint/2010/main" val="28375789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877985"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细粒度实验初步结果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正常无处理样本可做到</a:t>
            </a:r>
            <a:r>
              <a:rPr lang="en-US" altLang="zh-CN" sz="1600" b="1" dirty="0" smtClean="0">
                <a:solidFill>
                  <a:prstClr val="black"/>
                </a:solidFill>
                <a:latin typeface="微软雅黑" panose="020B0503020204020204" pitchFamily="34" charset="-122"/>
                <a:ea typeface="微软雅黑" panose="020B0503020204020204" pitchFamily="34" charset="-122"/>
              </a:rPr>
              <a:t>100%</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太</a:t>
            </a:r>
            <a:r>
              <a:rPr lang="zh-CN" altLang="en-US" sz="1600" b="1" dirty="0" smtClean="0">
                <a:solidFill>
                  <a:prstClr val="black"/>
                </a:solidFill>
                <a:latin typeface="微软雅黑" panose="020B0503020204020204" pitchFamily="34" charset="-122"/>
                <a:ea typeface="微软雅黑" panose="020B0503020204020204" pitchFamily="34" charset="-122"/>
              </a:rPr>
              <a:t>慢或太快容易识别不出来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粗看</a:t>
            </a:r>
            <a:r>
              <a:rPr lang="en-US" altLang="zh-CN" sz="1600" b="1" dirty="0" smtClean="0">
                <a:solidFill>
                  <a:prstClr val="black"/>
                </a:solidFill>
                <a:latin typeface="微软雅黑" panose="020B0503020204020204" pitchFamily="34" charset="-122"/>
                <a:ea typeface="微软雅黑" panose="020B0503020204020204" pitchFamily="34" charset="-122"/>
              </a:rPr>
              <a:t>OLA</a:t>
            </a:r>
            <a:r>
              <a:rPr lang="zh-CN" altLang="en-US" sz="1600" b="1" dirty="0" smtClean="0">
                <a:solidFill>
                  <a:prstClr val="black"/>
                </a:solidFill>
                <a:latin typeface="微软雅黑" panose="020B0503020204020204" pitchFamily="34" charset="-122"/>
                <a:ea typeface="微软雅黑" panose="020B0503020204020204" pitchFamily="34" charset="-122"/>
              </a:rPr>
              <a:t>效果最好，</a:t>
            </a:r>
            <a:r>
              <a:rPr lang="en-US" altLang="zh-CN" sz="1600" b="1" dirty="0" smtClean="0">
                <a:solidFill>
                  <a:prstClr val="black"/>
                </a:solidFill>
                <a:latin typeface="微软雅黑" panose="020B0503020204020204" pitchFamily="34" charset="-122"/>
                <a:ea typeface="微软雅黑" panose="020B0503020204020204" pitchFamily="34" charset="-122"/>
              </a:rPr>
              <a:t>OLA&gt;WSOLA&gt;PV</a:t>
            </a:r>
            <a:r>
              <a:rPr lang="zh-CN" altLang="en-US" sz="1600" b="1" dirty="0" smtClean="0">
                <a:solidFill>
                  <a:prstClr val="black"/>
                </a:solidFill>
                <a:latin typeface="微软雅黑" panose="020B0503020204020204" pitchFamily="34" charset="-122"/>
                <a:ea typeface="微软雅黑" panose="020B0503020204020204" pitchFamily="34" charset="-122"/>
              </a:rPr>
              <a:t>，例如</a:t>
            </a:r>
            <a:r>
              <a:rPr lang="en-US" altLang="zh-CN" sz="1600" b="1" dirty="0" smtClean="0">
                <a:solidFill>
                  <a:prstClr val="black"/>
                </a:solidFill>
                <a:latin typeface="微软雅黑" panose="020B0503020204020204" pitchFamily="34" charset="-122"/>
                <a:ea typeface="微软雅黑" panose="020B0503020204020204" pitchFamily="34" charset="-122"/>
              </a:rPr>
              <a:t>Okay-&gt;Ok</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科大讯飞好于百度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07428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10</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 汇报</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PPT</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88189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最近进展</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环境搭建</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）开</a:t>
            </a:r>
            <a:r>
              <a:rPr lang="zh-CN" altLang="en-US" sz="1600" dirty="0">
                <a:solidFill>
                  <a:prstClr val="black"/>
                </a:solidFill>
                <a:latin typeface="微软雅黑" panose="020B0503020204020204" pitchFamily="34" charset="-122"/>
                <a:ea typeface="微软雅黑" panose="020B0503020204020204" pitchFamily="34" charset="-122"/>
              </a:rPr>
              <a:t>源模型环境</a:t>
            </a:r>
            <a:r>
              <a:rPr lang="zh-CN" altLang="en-US" sz="1600" dirty="0" smtClean="0">
                <a:solidFill>
                  <a:prstClr val="black"/>
                </a:solidFill>
                <a:latin typeface="微软雅黑" panose="020B0503020204020204" pitchFamily="34" charset="-122"/>
                <a:ea typeface="微软雅黑" panose="020B0503020204020204" pitchFamily="34" charset="-122"/>
              </a:rPr>
              <a:t>搭建（沁宏详细介绍下现在卡在哪里）；</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）百度、科大讯飞正常功能</a:t>
            </a:r>
            <a:r>
              <a:rPr lang="en-US" altLang="zh-CN" sz="1600" dirty="0" smtClean="0">
                <a:solidFill>
                  <a:prstClr val="black"/>
                </a:solidFill>
                <a:latin typeface="微软雅黑" panose="020B0503020204020204" pitchFamily="34" charset="-122"/>
                <a:ea typeface="微软雅黑" panose="020B0503020204020204" pitchFamily="34" charset="-122"/>
              </a:rPr>
              <a:t>debug</a:t>
            </a:r>
            <a:r>
              <a:rPr lang="zh-CN" altLang="en-US" sz="1600" dirty="0" smtClean="0">
                <a:solidFill>
                  <a:prstClr val="black"/>
                </a:solidFill>
                <a:latin typeface="微软雅黑" panose="020B0503020204020204" pitchFamily="34" charset="-122"/>
                <a:ea typeface="微软雅黑" panose="020B0503020204020204" pitchFamily="34" charset="-122"/>
              </a:rPr>
              <a:t>完成，确定</a:t>
            </a:r>
            <a:r>
              <a:rPr lang="en-US" altLang="zh-CN" sz="1600" dirty="0" smtClean="0">
                <a:solidFill>
                  <a:prstClr val="black"/>
                </a:solidFill>
                <a:latin typeface="微软雅黑" panose="020B0503020204020204" pitchFamily="34" charset="-122"/>
                <a:ea typeface="微软雅黑" panose="020B0503020204020204" pitchFamily="34" charset="-122"/>
              </a:rPr>
              <a:t>google </a:t>
            </a:r>
            <a:r>
              <a:rPr lang="en-US" altLang="zh-CN" sz="1600" dirty="0" err="1"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国内不可用。</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思路讨论</a:t>
            </a:r>
            <a:r>
              <a:rPr lang="zh-CN" altLang="en-US" sz="1600" dirty="0" smtClean="0">
                <a:solidFill>
                  <a:prstClr val="black"/>
                </a:solidFill>
                <a:latin typeface="微软雅黑" panose="020B0503020204020204" pitchFamily="34" charset="-122"/>
                <a:ea typeface="微软雅黑" panose="020B0503020204020204" pitchFamily="34" charset="-122"/>
              </a:rPr>
              <a:t>：基于预处理的防御方法详见</a:t>
            </a:r>
            <a:r>
              <a:rPr lang="en-US" altLang="zh-CN" sz="1600" dirty="0" smtClean="0">
                <a:solidFill>
                  <a:prstClr val="black"/>
                </a:solidFill>
                <a:latin typeface="微软雅黑" panose="020B0503020204020204" pitchFamily="34" charset="-122"/>
                <a:ea typeface="微软雅黑" panose="020B0503020204020204" pitchFamily="34" charset="-122"/>
              </a:rPr>
              <a:t>P53-55</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音频频谱图与波形图处理</a:t>
            </a:r>
            <a:r>
              <a:rPr lang="zh-CN" altLang="en-US" sz="1600" b="1"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）同一音频，同一速度，不同倍速算法；</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）同一音频，同一倍速算法，不同速度。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倍速算</a:t>
            </a:r>
            <a:r>
              <a:rPr lang="zh-CN" altLang="en-US" sz="1600" b="1" dirty="0" smtClean="0">
                <a:solidFill>
                  <a:prstClr val="black"/>
                </a:solidFill>
                <a:latin typeface="微软雅黑" panose="020B0503020204020204" pitchFamily="34" charset="-122"/>
                <a:ea typeface="微软雅黑" panose="020B0503020204020204" pitchFamily="34" charset="-122"/>
              </a:rPr>
              <a:t>法预处理机理研究：</a:t>
            </a:r>
            <a:r>
              <a:rPr lang="zh-CN" altLang="en-US" sz="1600" dirty="0" smtClean="0">
                <a:solidFill>
                  <a:prstClr val="black"/>
                </a:solidFill>
                <a:latin typeface="微软雅黑" panose="020B0503020204020204" pitchFamily="34" charset="-122"/>
                <a:ea typeface="微软雅黑" panose="020B0503020204020204" pitchFamily="34" charset="-122"/>
              </a:rPr>
              <a:t>详见</a:t>
            </a:r>
            <a:r>
              <a:rPr lang="en-US" altLang="zh-CN" sz="1600" dirty="0" smtClean="0">
                <a:solidFill>
                  <a:prstClr val="black"/>
                </a:solidFill>
                <a:latin typeface="微软雅黑" panose="020B0503020204020204" pitchFamily="34" charset="-122"/>
                <a:ea typeface="微软雅黑" panose="020B0503020204020204" pitchFamily="34" charset="-122"/>
              </a:rPr>
              <a:t>P33-P40</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细粒度探究实验</a:t>
            </a:r>
            <a:r>
              <a:rPr lang="en-US" altLang="zh-CN"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 0.25:2.75:0.25</a:t>
            </a:r>
            <a:r>
              <a:rPr lang="zh-CN" altLang="en-US" sz="1600" dirty="0" smtClean="0">
                <a:solidFill>
                  <a:prstClr val="black"/>
                </a:solidFill>
                <a:latin typeface="微软雅黑" panose="020B0503020204020204" pitchFamily="34" charset="-122"/>
                <a:ea typeface="微软雅黑" panose="020B0503020204020204" pitchFamily="34" charset="-122"/>
              </a:rPr>
              <a:t>，总结见</a:t>
            </a:r>
            <a:r>
              <a:rPr lang="en-US" altLang="zh-CN" sz="1600" dirty="0" smtClean="0">
                <a:solidFill>
                  <a:prstClr val="black"/>
                </a:solidFill>
                <a:latin typeface="微软雅黑" panose="020B0503020204020204" pitchFamily="34" charset="-122"/>
                <a:ea typeface="微软雅黑" panose="020B0503020204020204" pitchFamily="34" charset="-122"/>
              </a:rPr>
              <a:t>P57</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err="1" smtClean="0">
                <a:solidFill>
                  <a:prstClr val="black"/>
                </a:solidFill>
                <a:latin typeface="微软雅黑" panose="020B0503020204020204" pitchFamily="34" charset="-122"/>
                <a:ea typeface="微软雅黑" panose="020B0503020204020204" pitchFamily="34" charset="-122"/>
              </a:rPr>
              <a:t>Github</a:t>
            </a:r>
            <a:r>
              <a:rPr lang="zh-CN" altLang="en-US" sz="1600" b="1" dirty="0" smtClean="0">
                <a:solidFill>
                  <a:prstClr val="black"/>
                </a:solidFill>
                <a:latin typeface="微软雅黑" panose="020B0503020204020204" pitchFamily="34" charset="-122"/>
                <a:ea typeface="微软雅黑" panose="020B0503020204020204" pitchFamily="34" charset="-122"/>
              </a:rPr>
              <a:t>文件整理</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3354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量化实验（代码加输出）：</a:t>
            </a:r>
            <a:r>
              <a:rPr lang="en-US" altLang="zh-CN" sz="1600" dirty="0" smtClean="0">
                <a:solidFill>
                  <a:prstClr val="black"/>
                </a:solidFill>
                <a:latin typeface="微软雅黑" panose="020B0503020204020204" pitchFamily="34" charset="-122"/>
                <a:ea typeface="微软雅黑" panose="020B0503020204020204" pitchFamily="34" charset="-122"/>
              </a:rPr>
              <a:t>WER</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MFCC</a:t>
            </a:r>
            <a:r>
              <a:rPr lang="zh-CN" altLang="en-US" sz="1600" dirty="0" smtClean="0">
                <a:solidFill>
                  <a:prstClr val="black"/>
                </a:solidFill>
                <a:latin typeface="微软雅黑" panose="020B0503020204020204" pitchFamily="34" charset="-122"/>
                <a:ea typeface="微软雅黑" panose="020B0503020204020204" pitchFamily="34" charset="-122"/>
              </a:rPr>
              <a:t>相似度等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白盒</a:t>
            </a:r>
            <a:r>
              <a:rPr lang="zh-CN" altLang="en-US" sz="1600" b="1" dirty="0" smtClean="0">
                <a:solidFill>
                  <a:prstClr val="black"/>
                </a:solidFill>
                <a:latin typeface="微软雅黑" panose="020B0503020204020204" pitchFamily="34" charset="-122"/>
                <a:ea typeface="微软雅黑" panose="020B0503020204020204" pitchFamily="34" charset="-122"/>
              </a:rPr>
              <a:t>开源模型调试完成</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部分单词倍速测试</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21956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语义学</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7968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05403"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音节</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音节（英语：</a:t>
            </a:r>
            <a:r>
              <a:rPr lang="en-US" altLang="zh-CN" sz="1600" dirty="0">
                <a:solidFill>
                  <a:prstClr val="black"/>
                </a:solidFill>
                <a:latin typeface="微软雅黑" panose="020B0503020204020204" pitchFamily="34" charset="-122"/>
                <a:ea typeface="微软雅黑" panose="020B0503020204020204" pitchFamily="34" charset="-122"/>
              </a:rPr>
              <a:t>syllable</a:t>
            </a:r>
            <a:r>
              <a:rPr lang="zh-CN" altLang="en-US" sz="1600" dirty="0">
                <a:solidFill>
                  <a:prstClr val="black"/>
                </a:solidFill>
                <a:latin typeface="微软雅黑" panose="020B0503020204020204" pitchFamily="34" charset="-122"/>
                <a:ea typeface="微软雅黑" panose="020B0503020204020204" pitchFamily="34" charset="-122"/>
              </a:rPr>
              <a:t>）是构成语音序列的单位，也是语音中最自然的语音</a:t>
            </a:r>
            <a:r>
              <a:rPr lang="zh-CN" altLang="en-US" sz="1600" dirty="0" smtClean="0">
                <a:solidFill>
                  <a:prstClr val="black"/>
                </a:solidFill>
                <a:latin typeface="微软雅黑" panose="020B0503020204020204" pitchFamily="34" charset="-122"/>
                <a:ea typeface="微软雅黑" panose="020B0503020204020204" pitchFamily="34" charset="-122"/>
              </a:rPr>
              <a:t>结构单位</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一个音节通常都包含一个音节核（</a:t>
            </a:r>
            <a:r>
              <a:rPr lang="en-US" altLang="zh-CN" sz="1600" dirty="0">
                <a:solidFill>
                  <a:prstClr val="black"/>
                </a:solidFill>
                <a:latin typeface="微软雅黑" panose="020B0503020204020204" pitchFamily="34" charset="-122"/>
                <a:ea typeface="微软雅黑" panose="020B0503020204020204" pitchFamily="34" charset="-122"/>
              </a:rPr>
              <a:t>syllable nucleus</a:t>
            </a:r>
            <a:r>
              <a:rPr lang="zh-CN" altLang="en-US" sz="1600" dirty="0">
                <a:solidFill>
                  <a:prstClr val="black"/>
                </a:solidFill>
                <a:latin typeface="微软雅黑" panose="020B0503020204020204" pitchFamily="34" charset="-122"/>
                <a:ea typeface="微软雅黑" panose="020B0503020204020204" pitchFamily="34" charset="-122"/>
              </a:rPr>
              <a:t>，通常由元音充当），此外还可能有音节起首和结尾的界音（</a:t>
            </a:r>
            <a:r>
              <a:rPr lang="en-US" altLang="zh-CN" sz="1600" dirty="0">
                <a:solidFill>
                  <a:prstClr val="black"/>
                </a:solidFill>
                <a:latin typeface="微软雅黑" panose="020B0503020204020204" pitchFamily="34" charset="-122"/>
                <a:ea typeface="微软雅黑" panose="020B0503020204020204" pitchFamily="34" charset="-122"/>
              </a:rPr>
              <a:t>margin</a:t>
            </a:r>
            <a:r>
              <a:rPr lang="zh-CN" altLang="en-US" sz="1600" dirty="0">
                <a:solidFill>
                  <a:prstClr val="black"/>
                </a:solidFill>
                <a:latin typeface="微软雅黑" panose="020B0503020204020204" pitchFamily="34" charset="-122"/>
                <a:ea typeface="微软雅黑" panose="020B0503020204020204" pitchFamily="34" charset="-122"/>
              </a:rPr>
              <a:t>，通常由辅音充当</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a:t>
            </a:r>
            <a:r>
              <a:rPr lang="zh-CN" altLang="en-US" sz="1600" b="1" dirty="0">
                <a:solidFill>
                  <a:srgbClr val="C00000"/>
                </a:solidFill>
                <a:latin typeface="微软雅黑" panose="020B0503020204020204" pitchFamily="34" charset="-122"/>
                <a:ea typeface="微软雅黑" panose="020B0503020204020204" pitchFamily="34" charset="-122"/>
              </a:rPr>
              <a:t>元音音素</a:t>
            </a:r>
            <a:r>
              <a:rPr lang="zh-CN" altLang="en-US" sz="1600" dirty="0">
                <a:solidFill>
                  <a:prstClr val="black"/>
                </a:solidFill>
                <a:latin typeface="微软雅黑" panose="020B0503020204020204" pitchFamily="34" charset="-122"/>
                <a:ea typeface="微软雅黑" panose="020B0503020204020204" pitchFamily="34" charset="-122"/>
              </a:rPr>
              <a:t>（音素不是字母）可构成一个音节，一个元音音素和一个或几个辅音音素结合也可以构成一个</a:t>
            </a:r>
            <a:r>
              <a:rPr lang="zh-CN" altLang="en-US" sz="1600" dirty="0" smtClean="0">
                <a:solidFill>
                  <a:prstClr val="black"/>
                </a:solidFill>
                <a:latin typeface="微软雅黑" panose="020B0503020204020204" pitchFamily="34" charset="-122"/>
                <a:ea typeface="微软雅黑" panose="020B0503020204020204" pitchFamily="34" charset="-122"/>
              </a:rPr>
              <a:t>音节</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元音音素可以构成音节，辅音音素不响亮，不能构成音节。</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74397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335896"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Phonemes</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English is </a:t>
            </a:r>
            <a:r>
              <a:rPr lang="en-US" altLang="zh-CN" sz="1600" dirty="0">
                <a:solidFill>
                  <a:prstClr val="black"/>
                </a:solidFill>
                <a:latin typeface="微软雅黑" panose="020B0503020204020204" pitchFamily="34" charset="-122"/>
                <a:ea typeface="微软雅黑" panose="020B0503020204020204" pitchFamily="34" charset="-122"/>
              </a:rPr>
              <a:t>made up of </a:t>
            </a:r>
            <a:r>
              <a:rPr lang="en-US" altLang="zh-CN" sz="1600" b="1" dirty="0">
                <a:solidFill>
                  <a:srgbClr val="C00000"/>
                </a:solidFill>
                <a:latin typeface="微软雅黑" panose="020B0503020204020204" pitchFamily="34" charset="-122"/>
                <a:ea typeface="微软雅黑" panose="020B0503020204020204" pitchFamily="34" charset="-122"/>
              </a:rPr>
              <a:t>44</a:t>
            </a:r>
            <a:r>
              <a:rPr lang="en-US" altLang="zh-CN" sz="1600" dirty="0">
                <a:solidFill>
                  <a:prstClr val="black"/>
                </a:solidFill>
                <a:latin typeface="微软雅黑" panose="020B0503020204020204" pitchFamily="34" charset="-122"/>
                <a:ea typeface="微软雅黑" panose="020B0503020204020204" pitchFamily="34" charset="-122"/>
              </a:rPr>
              <a:t> phonemes</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Vowels(</a:t>
            </a:r>
            <a:r>
              <a:rPr lang="zh-CN" altLang="en-US" sz="1600" b="1" dirty="0">
                <a:solidFill>
                  <a:srgbClr val="C00000"/>
                </a:solidFill>
                <a:latin typeface="微软雅黑" panose="020B0503020204020204" pitchFamily="34" charset="-122"/>
                <a:ea typeface="微软雅黑" panose="020B0503020204020204" pitchFamily="34" charset="-122"/>
              </a:rPr>
              <a:t>元音</a:t>
            </a:r>
            <a:r>
              <a:rPr lang="en-US" altLang="zh-CN" sz="1600" b="1" dirty="0" smtClean="0">
                <a:solidFill>
                  <a:srgbClr val="C00000"/>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Fricatives(</a:t>
            </a:r>
            <a:r>
              <a:rPr lang="zh-CN" altLang="en-US" sz="1600" b="1" dirty="0" smtClean="0">
                <a:solidFill>
                  <a:srgbClr val="C00000"/>
                </a:solidFill>
                <a:latin typeface="微软雅黑" panose="020B0503020204020204" pitchFamily="34" charset="-122"/>
                <a:ea typeface="微软雅黑" panose="020B0503020204020204" pitchFamily="34" charset="-122"/>
              </a:rPr>
              <a:t>摩擦音</a:t>
            </a:r>
            <a:r>
              <a:rPr lang="en-US" altLang="zh-CN" sz="1600" b="1" dirty="0" smtClean="0">
                <a:solidFill>
                  <a:srgbClr val="C00000"/>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Stops</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Affricates</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Nasal</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Glides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63327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05403"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连读</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550920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参考资料：</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zhuanlan.zhihu.com/p/45053115</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发音规则一</a:t>
            </a:r>
            <a:r>
              <a:rPr lang="zh-CN" altLang="en-US" sz="1600" dirty="0">
                <a:solidFill>
                  <a:prstClr val="black"/>
                </a:solidFill>
                <a:latin typeface="微软雅黑" panose="020B0503020204020204" pitchFamily="34" charset="-122"/>
                <a:ea typeface="微软雅黑" panose="020B0503020204020204" pitchFamily="34" charset="-122"/>
              </a:rPr>
              <a:t>：辅音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元音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发音规则二</a:t>
            </a:r>
            <a:r>
              <a:rPr lang="zh-CN" altLang="en-US" sz="1600" dirty="0">
                <a:solidFill>
                  <a:prstClr val="black"/>
                </a:solidFill>
                <a:latin typeface="微软雅黑" panose="020B0503020204020204" pitchFamily="34" charset="-122"/>
                <a:ea typeface="微软雅黑" panose="020B0503020204020204" pitchFamily="34" charset="-122"/>
              </a:rPr>
              <a:t>：元音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元音：拼读成“元音</a:t>
            </a:r>
            <a:r>
              <a:rPr lang="en-US" altLang="zh-CN" sz="1600" dirty="0">
                <a:solidFill>
                  <a:prstClr val="black"/>
                </a:solidFill>
                <a:latin typeface="微软雅黑" panose="020B0503020204020204" pitchFamily="34" charset="-122"/>
                <a:ea typeface="微软雅黑" panose="020B0503020204020204" pitchFamily="34" charset="-122"/>
              </a:rPr>
              <a:t>+ [j] </a:t>
            </a:r>
            <a:r>
              <a:rPr lang="zh-CN" altLang="en-US" sz="1600" dirty="0">
                <a:solidFill>
                  <a:prstClr val="black"/>
                </a:solidFill>
                <a:latin typeface="微软雅黑" panose="020B0503020204020204" pitchFamily="34" charset="-122"/>
                <a:ea typeface="微软雅黑" panose="020B0503020204020204" pitchFamily="34" charset="-122"/>
              </a:rPr>
              <a:t>或 </a:t>
            </a:r>
            <a:r>
              <a:rPr lang="en-US" altLang="zh-CN" sz="1600" dirty="0">
                <a:solidFill>
                  <a:prstClr val="black"/>
                </a:solidFill>
                <a:latin typeface="微软雅黑" panose="020B0503020204020204" pitchFamily="34" charset="-122"/>
                <a:ea typeface="微软雅黑" panose="020B0503020204020204" pitchFamily="34" charset="-122"/>
              </a:rPr>
              <a:t>[w] +</a:t>
            </a:r>
            <a:r>
              <a:rPr lang="zh-CN" altLang="en-US" sz="1600" dirty="0" smtClean="0">
                <a:solidFill>
                  <a:prstClr val="black"/>
                </a:solidFill>
                <a:latin typeface="微软雅黑" panose="020B0503020204020204" pitchFamily="34" charset="-122"/>
                <a:ea typeface="微软雅黑" panose="020B0503020204020204" pitchFamily="34" charset="-122"/>
              </a:rPr>
              <a:t>元音”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发音规则三</a:t>
            </a:r>
            <a:r>
              <a:rPr lang="zh-CN" altLang="en-US" sz="1600" dirty="0">
                <a:solidFill>
                  <a:prstClr val="black"/>
                </a:solidFill>
                <a:latin typeface="微软雅黑" panose="020B0503020204020204" pitchFamily="34" charset="-122"/>
                <a:ea typeface="微软雅黑" panose="020B0503020204020204" pitchFamily="34" charset="-122"/>
              </a:rPr>
              <a:t>：省略</a:t>
            </a:r>
            <a:r>
              <a:rPr lang="en-US" altLang="zh-CN" sz="1600" dirty="0">
                <a:solidFill>
                  <a:prstClr val="black"/>
                </a:solidFill>
                <a:latin typeface="微软雅黑" panose="020B0503020204020204" pitchFamily="34" charset="-122"/>
                <a:ea typeface="微软雅黑" panose="020B0503020204020204" pitchFamily="34" charset="-122"/>
              </a:rPr>
              <a:t>【h】</a:t>
            </a:r>
            <a:r>
              <a:rPr lang="zh-CN" altLang="en-US" sz="1600" dirty="0">
                <a:solidFill>
                  <a:prstClr val="black"/>
                </a:solidFill>
                <a:latin typeface="微软雅黑" panose="020B0503020204020204" pitchFamily="34" charset="-122"/>
                <a:ea typeface="微软雅黑" panose="020B0503020204020204" pitchFamily="34" charset="-122"/>
              </a:rPr>
              <a:t>的</a:t>
            </a:r>
            <a:r>
              <a:rPr lang="zh-CN" altLang="en-US" sz="1600" dirty="0" smtClean="0">
                <a:solidFill>
                  <a:prstClr val="black"/>
                </a:solidFill>
                <a:latin typeface="微软雅黑" panose="020B0503020204020204" pitchFamily="34" charset="-122"/>
                <a:ea typeface="微软雅黑" panose="020B0503020204020204" pitchFamily="34" charset="-122"/>
              </a:rPr>
              <a:t>连读</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规则四：</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失去</a:t>
            </a:r>
            <a:r>
              <a:rPr lang="zh-CN" altLang="en-US" sz="1600" dirty="0" smtClean="0">
                <a:solidFill>
                  <a:prstClr val="black"/>
                </a:solidFill>
                <a:latin typeface="微软雅黑" panose="020B0503020204020204" pitchFamily="34" charset="-122"/>
                <a:ea typeface="微软雅黑" panose="020B0503020204020204" pitchFamily="34" charset="-122"/>
              </a:rPr>
              <a:t>爆破</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规则五：</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[t]</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[d]+</a:t>
            </a:r>
            <a:r>
              <a:rPr lang="zh-CN" altLang="en-US" sz="1600" dirty="0">
                <a:solidFill>
                  <a:prstClr val="black"/>
                </a:solidFill>
                <a:latin typeface="微软雅黑" panose="020B0503020204020204" pitchFamily="34" charset="-122"/>
                <a:ea typeface="微软雅黑" panose="020B0503020204020204" pitchFamily="34" charset="-122"/>
              </a:rPr>
              <a:t>鼻辅音</a:t>
            </a:r>
            <a:r>
              <a:rPr lang="en-US" altLang="zh-CN" sz="1600" dirty="0">
                <a:solidFill>
                  <a:prstClr val="black"/>
                </a:solidFill>
                <a:latin typeface="微软雅黑" panose="020B0503020204020204" pitchFamily="34" charset="-122"/>
                <a:ea typeface="微软雅黑" panose="020B0503020204020204" pitchFamily="34" charset="-122"/>
              </a:rPr>
              <a:t>[m]</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[n</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规则六：</a:t>
            </a:r>
            <a:r>
              <a:rPr lang="zh-CN" altLang="en-US" sz="1600" dirty="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[t]</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[d]+</a:t>
            </a:r>
            <a:r>
              <a:rPr lang="zh-CN" altLang="en-US" sz="1600" dirty="0">
                <a:solidFill>
                  <a:prstClr val="black"/>
                </a:solidFill>
                <a:latin typeface="微软雅黑" panose="020B0503020204020204" pitchFamily="34" charset="-122"/>
                <a:ea typeface="微软雅黑" panose="020B0503020204020204" pitchFamily="34" charset="-122"/>
              </a:rPr>
              <a:t>舌边音</a:t>
            </a:r>
            <a:r>
              <a:rPr lang="en-US" altLang="zh-CN" sz="1600" dirty="0">
                <a:solidFill>
                  <a:prstClr val="black"/>
                </a:solidFill>
                <a:latin typeface="微软雅黑" panose="020B0503020204020204" pitchFamily="34" charset="-122"/>
                <a:ea typeface="微软雅黑" panose="020B0503020204020204" pitchFamily="34" charset="-122"/>
              </a:rPr>
              <a:t>[l</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规则七：</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摩擦音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破擦音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失去爆破</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4194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70068" y="4910642"/>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smtClean="0">
                <a:solidFill>
                  <a:prstClr val="black"/>
                </a:solidFill>
                <a:latin typeface="Microsoft YaHei" charset="-122"/>
                <a:ea typeface="Microsoft YaHei" charset="-122"/>
                <a:cs typeface="Microsoft YaHei" charset="-122"/>
              </a:rPr>
              <a:t>1</a:t>
            </a:r>
            <a:r>
              <a:rPr lang="zh-CN" altLang="en-US" sz="2400" b="1" dirty="0" smtClean="0">
                <a:solidFill>
                  <a:prstClr val="black"/>
                </a:solidFill>
                <a:latin typeface="Microsoft YaHei" charset="-122"/>
                <a:ea typeface="Microsoft YaHei" charset="-122"/>
                <a:cs typeface="Microsoft YaHei" charset="-122"/>
              </a:rPr>
              <a:t>：如何拆解句子与音素？</a:t>
            </a:r>
            <a:endParaRPr lang="en-US" altLang="zh-CN" sz="1400" dirty="0">
              <a:solidFill>
                <a:prstClr val="black"/>
              </a:solidFill>
              <a:latin typeface="Microsoft YaHei" charset="-122"/>
              <a:ea typeface="Microsoft YaHei" charset="-122"/>
              <a:cs typeface="Microsoft YaHei"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238526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DFT</a:t>
            </a:r>
            <a:r>
              <a:rPr lang="en-US" altLang="zh-CN" sz="1600" dirty="0" smtClean="0">
                <a:solidFill>
                  <a:prstClr val="black"/>
                </a:solidFill>
                <a:latin typeface="微软雅黑" panose="020B0503020204020204" pitchFamily="34" charset="-122"/>
                <a:ea typeface="微软雅黑" panose="020B0503020204020204" pitchFamily="34" charset="-122"/>
              </a:rPr>
              <a:t>: Data-Independent </a:t>
            </a:r>
            <a:r>
              <a:rPr lang="en-US" altLang="zh-CN" sz="1600" dirty="0">
                <a:solidFill>
                  <a:prstClr val="black"/>
                </a:solidFill>
                <a:latin typeface="微软雅黑" panose="020B0503020204020204" pitchFamily="34" charset="-122"/>
                <a:ea typeface="微软雅黑" panose="020B0503020204020204" pitchFamily="34" charset="-122"/>
              </a:rPr>
              <a:t>Transforms: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a:solidFill>
                  <a:prstClr val="black"/>
                </a:solidFill>
                <a:latin typeface="微软雅黑" panose="020B0503020204020204" pitchFamily="34" charset="-122"/>
                <a:ea typeface="微软雅黑" panose="020B0503020204020204" pitchFamily="34" charset="-122"/>
              </a:rPr>
              <a:t>SSA</a:t>
            </a:r>
            <a:r>
              <a:rPr lang="en-US" altLang="zh-CN" sz="1600" dirty="0">
                <a:solidFill>
                  <a:prstClr val="black"/>
                </a:solidFill>
                <a:latin typeface="微软雅黑" panose="020B0503020204020204" pitchFamily="34" charset="-122"/>
                <a:ea typeface="微软雅黑" panose="020B0503020204020204" pitchFamily="34" charset="-122"/>
              </a:rPr>
              <a:t>: Singular Spectrum Analysis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参考资料：</a:t>
            </a:r>
            <a:r>
              <a:rPr lang="en-US" altLang="zh-CN" sz="1050" dirty="0">
                <a:solidFill>
                  <a:prstClr val="black"/>
                </a:solidFill>
                <a:latin typeface="微软雅黑" panose="020B0503020204020204" pitchFamily="34" charset="-122"/>
                <a:ea typeface="微软雅黑" panose="020B0503020204020204" pitchFamily="34" charset="-122"/>
              </a:rPr>
              <a:t>Hear “No Evil”, See “Kenansville”*: Efficient </a:t>
            </a:r>
            <a:r>
              <a:rPr lang="en-US" altLang="zh-CN" sz="1050" dirty="0" smtClean="0">
                <a:solidFill>
                  <a:prstClr val="black"/>
                </a:solidFill>
                <a:latin typeface="微软雅黑" panose="020B0503020204020204" pitchFamily="34" charset="-122"/>
                <a:ea typeface="微软雅黑" panose="020B0503020204020204" pitchFamily="34" charset="-122"/>
              </a:rPr>
              <a:t>and Transferable </a:t>
            </a:r>
            <a:r>
              <a:rPr lang="en-US" altLang="zh-CN" sz="1050" dirty="0">
                <a:solidFill>
                  <a:prstClr val="black"/>
                </a:solidFill>
                <a:latin typeface="微软雅黑" panose="020B0503020204020204" pitchFamily="34" charset="-122"/>
                <a:ea typeface="微软雅黑" panose="020B0503020204020204" pitchFamily="34" charset="-122"/>
              </a:rPr>
              <a:t>Black-Box Attacks </a:t>
            </a:r>
            <a:r>
              <a:rPr lang="en-US" altLang="zh-CN" sz="1050" dirty="0" smtClean="0">
                <a:solidFill>
                  <a:prstClr val="black"/>
                </a:solidFill>
                <a:latin typeface="微软雅黑" panose="020B0503020204020204" pitchFamily="34" charset="-122"/>
                <a:ea typeface="微软雅黑" panose="020B0503020204020204" pitchFamily="34" charset="-122"/>
              </a:rPr>
              <a:t>on</a:t>
            </a:r>
          </a:p>
          <a:p>
            <a:pPr>
              <a:lnSpc>
                <a:spcPct val="200000"/>
              </a:lnSpc>
            </a:pPr>
            <a:r>
              <a:rPr lang="en-US" altLang="zh-CN" sz="1050" dirty="0" smtClean="0">
                <a:solidFill>
                  <a:prstClr val="black"/>
                </a:solidFill>
                <a:latin typeface="微软雅黑" panose="020B0503020204020204" pitchFamily="34" charset="-122"/>
                <a:ea typeface="微软雅黑" panose="020B0503020204020204" pitchFamily="34" charset="-122"/>
              </a:rPr>
              <a:t> Speech Recognition </a:t>
            </a:r>
            <a:r>
              <a:rPr lang="en-US" altLang="zh-CN" sz="1050" dirty="0">
                <a:solidFill>
                  <a:prstClr val="black"/>
                </a:solidFill>
                <a:latin typeface="微软雅黑" panose="020B0503020204020204" pitchFamily="34" charset="-122"/>
                <a:ea typeface="微软雅黑" panose="020B0503020204020204" pitchFamily="34" charset="-122"/>
              </a:rPr>
              <a:t>and Voice Identification Systems</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To do list</a:t>
            </a:r>
          </a:p>
        </p:txBody>
      </p:sp>
      <p:pic>
        <p:nvPicPr>
          <p:cNvPr id="3" name="图片 2"/>
          <p:cNvPicPr>
            <a:picLocks noChangeAspect="1"/>
          </p:cNvPicPr>
          <p:nvPr/>
        </p:nvPicPr>
        <p:blipFill rotWithShape="1">
          <a:blip r:embed="rId3"/>
          <a:srcRect t="3041"/>
          <a:stretch/>
        </p:blipFill>
        <p:spPr>
          <a:xfrm>
            <a:off x="8193024" y="1260192"/>
            <a:ext cx="3544400" cy="3533319"/>
          </a:xfrm>
          <a:prstGeom prst="rect">
            <a:avLst/>
          </a:prstGeom>
        </p:spPr>
      </p:pic>
    </p:spTree>
    <p:extLst>
      <p:ext uri="{BB962C8B-B14F-4D97-AF65-F5344CB8AC3E}">
        <p14:creationId xmlns:p14="http://schemas.microsoft.com/office/powerpoint/2010/main" val="22416047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p>
        </p:txBody>
      </p:sp>
      <p:sp>
        <p:nvSpPr>
          <p:cNvPr id="6" name="矩形 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70068" y="496288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a:solidFill>
                  <a:prstClr val="black"/>
                </a:solidFill>
                <a:latin typeface="Microsoft YaHei" charset="-122"/>
                <a:ea typeface="Microsoft YaHei" charset="-122"/>
                <a:cs typeface="Microsoft YaHei" charset="-122"/>
              </a:rPr>
              <a:t>2</a:t>
            </a:r>
            <a:r>
              <a:rPr lang="zh-CN" altLang="en-US" sz="2400" b="1" dirty="0" smtClean="0">
                <a:solidFill>
                  <a:prstClr val="black"/>
                </a:solidFill>
                <a:latin typeface="Microsoft YaHei" charset="-122"/>
                <a:ea typeface="Microsoft YaHei" charset="-122"/>
                <a:cs typeface="Microsoft YaHei" charset="-122"/>
              </a:rPr>
              <a:t>：如何规范化以上规则并建模？</a:t>
            </a:r>
            <a:endParaRPr lang="en-US" altLang="zh-CN" sz="1400" dirty="0">
              <a:solidFill>
                <a:prstClr val="black"/>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510524"/>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这个还没想出来</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92148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p>
        </p:txBody>
      </p:sp>
      <p:sp>
        <p:nvSpPr>
          <p:cNvPr id="6" name="矩形 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70068" y="496288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：如何衡量倍速之后的用户可察觉性？</a:t>
            </a:r>
            <a:endParaRPr lang="en-US" altLang="zh-CN" sz="1400" dirty="0">
              <a:solidFill>
                <a:prstClr val="black"/>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PESQ</a:t>
            </a: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User Study</a:t>
            </a: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08774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Goal</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targeted attack/</a:t>
            </a:r>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最</a:t>
            </a:r>
            <a:r>
              <a:rPr lang="zh-CN" altLang="en-US" sz="1600" dirty="0" smtClean="0">
                <a:solidFill>
                  <a:prstClr val="black"/>
                </a:solidFill>
                <a:latin typeface="微软雅黑" panose="020B0503020204020204" pitchFamily="34" charset="-122"/>
                <a:ea typeface="微软雅黑" panose="020B0503020204020204" pitchFamily="34" charset="-122"/>
              </a:rPr>
              <a:t>优</a:t>
            </a:r>
            <a:r>
              <a:rPr lang="en-US" altLang="zh-CN" sz="1600" dirty="0" smtClean="0">
                <a:solidFill>
                  <a:prstClr val="black"/>
                </a:solidFill>
                <a:latin typeface="微软雅黑" panose="020B0503020204020204" pitchFamily="34" charset="-122"/>
                <a:ea typeface="微软雅黑" panose="020B0503020204020204" pitchFamily="34" charset="-122"/>
              </a:rPr>
              <a:t>untargeted </a:t>
            </a:r>
            <a:r>
              <a:rPr lang="en-US" altLang="zh-CN" sz="1600" dirty="0">
                <a:solidFill>
                  <a:prstClr val="black"/>
                </a:solidFill>
                <a:latin typeface="微软雅黑" panose="020B0503020204020204" pitchFamily="34" charset="-122"/>
                <a:ea typeface="微软雅黑" panose="020B0503020204020204" pitchFamily="34" charset="-122"/>
              </a:rPr>
              <a:t>attack</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a:solidFill>
                  <a:prstClr val="black"/>
                </a:solidFill>
                <a:latin typeface="微软雅黑" panose="020B0503020204020204" pitchFamily="34" charset="-122"/>
                <a:ea typeface="微软雅黑" panose="020B0503020204020204" pitchFamily="34" charset="-122"/>
              </a:rPr>
              <a:t>L1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攻击语句不固定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：攻击语句固定</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96456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攻击</a:t>
            </a:r>
            <a:r>
              <a:rPr lang="zh-CN" altLang="en-US" sz="1600" dirty="0" smtClean="0">
                <a:solidFill>
                  <a:prstClr val="black"/>
                </a:solidFill>
                <a:latin typeface="微软雅黑" panose="020B0503020204020204" pitchFamily="34" charset="-122"/>
                <a:ea typeface="微软雅黑" panose="020B0503020204020204" pitchFamily="34" charset="-122"/>
              </a:rPr>
              <a:t>语句不固定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b="1" dirty="0" smtClean="0">
                <a:solidFill>
                  <a:prstClr val="black"/>
                </a:solidFill>
                <a:latin typeface="微软雅黑" panose="020B0503020204020204" pitchFamily="34" charset="-122"/>
                <a:ea typeface="微软雅黑" panose="020B0503020204020204" pitchFamily="34" charset="-122"/>
              </a:rPr>
              <a:t>根据目标语句搜索最优可行性攻击语句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PS</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搭建基于连读等规则的攻击库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S1</a:t>
            </a:r>
            <a:r>
              <a:rPr lang="zh-CN" altLang="en-US" sz="1600" dirty="0" smtClean="0">
                <a:solidFill>
                  <a:prstClr val="black"/>
                </a:solidFill>
                <a:latin typeface="微软雅黑" panose="020B0503020204020204" pitchFamily="34" charset="-122"/>
                <a:ea typeface="微软雅黑" panose="020B0503020204020204" pitchFamily="34" charset="-122"/>
              </a:rPr>
              <a:t>：分解目标语句，提取关键音素</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S2</a:t>
            </a:r>
            <a:r>
              <a:rPr lang="zh-CN" altLang="en-US" sz="1600" dirty="0" smtClean="0">
                <a:solidFill>
                  <a:prstClr val="black"/>
                </a:solidFill>
                <a:latin typeface="微软雅黑" panose="020B0503020204020204" pitchFamily="34" charset="-122"/>
                <a:ea typeface="微软雅黑" panose="020B0503020204020204" pitchFamily="34" charset="-122"/>
              </a:rPr>
              <a:t>：遍历连读等可被倍速影响的规则，并以最小人为察觉性对优化目标，修改攻击语句部分语句播放速度</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998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攻击</a:t>
            </a:r>
            <a:r>
              <a:rPr lang="zh-CN" altLang="en-US" sz="1600" dirty="0" smtClean="0">
                <a:solidFill>
                  <a:prstClr val="black"/>
                </a:solidFill>
                <a:latin typeface="微软雅黑" panose="020B0503020204020204" pitchFamily="34" charset="-122"/>
                <a:ea typeface="微软雅黑" panose="020B0503020204020204" pitchFamily="34" charset="-122"/>
              </a:rPr>
              <a:t>语句固定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b="1" dirty="0" smtClean="0">
                <a:solidFill>
                  <a:prstClr val="black"/>
                </a:solidFill>
                <a:latin typeface="微软雅黑" panose="020B0503020204020204" pitchFamily="34" charset="-122"/>
                <a:ea typeface="微软雅黑" panose="020B0503020204020204" pitchFamily="34" charset="-122"/>
              </a:rPr>
              <a:t>根据攻击语句搜索最优恶意语句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PS</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搭建基于连读等规则的攻击库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S1</a:t>
            </a:r>
            <a:r>
              <a:rPr lang="zh-CN" altLang="en-US" sz="1600" dirty="0" smtClean="0">
                <a:solidFill>
                  <a:prstClr val="black"/>
                </a:solidFill>
                <a:latin typeface="微软雅黑" panose="020B0503020204020204" pitchFamily="34" charset="-122"/>
                <a:ea typeface="微软雅黑" panose="020B0503020204020204" pitchFamily="34" charset="-122"/>
              </a:rPr>
              <a:t>：分解攻击语句，提取关键音素</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S2</a:t>
            </a:r>
            <a:r>
              <a:rPr lang="zh-CN" altLang="en-US" sz="1600" dirty="0" smtClean="0">
                <a:solidFill>
                  <a:prstClr val="black"/>
                </a:solidFill>
                <a:latin typeface="微软雅黑" panose="020B0503020204020204" pitchFamily="34" charset="-122"/>
                <a:ea typeface="微软雅黑" panose="020B0503020204020204" pitchFamily="34" charset="-122"/>
              </a:rPr>
              <a:t>：遍历连读等可被倍速影响的规则，并以最大恶意程度为优化目标，修改攻击语句部分语句播放速度</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74423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err="1" smtClean="0">
                <a:solidFill>
                  <a:schemeClr val="bg2">
                    <a:lumMod val="10000"/>
                  </a:schemeClr>
                </a:solidFill>
                <a:latin typeface="微软雅黑" panose="020B0503020204020204" pitchFamily="34" charset="-122"/>
                <a:ea typeface="微软雅黑" panose="020B0503020204020204" pitchFamily="34" charset="-122"/>
              </a:rPr>
              <a:t>DeepSpeech</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6615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正常识别有点问题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545776" y="3573042"/>
            <a:ext cx="5514975" cy="2019300"/>
          </a:xfrm>
          <a:prstGeom prst="rect">
            <a:avLst/>
          </a:prstGeom>
        </p:spPr>
      </p:pic>
    </p:spTree>
    <p:extLst>
      <p:ext uri="{BB962C8B-B14F-4D97-AF65-F5344CB8AC3E}">
        <p14:creationId xmlns:p14="http://schemas.microsoft.com/office/powerpoint/2010/main" val="23193091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5</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20</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日</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33492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228687"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ARPABET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705371"/>
            <a:ext cx="10730590" cy="131997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400" dirty="0">
                <a:solidFill>
                  <a:prstClr val="black"/>
                </a:solidFill>
                <a:latin typeface="微软雅黑" panose="020B0503020204020204" pitchFamily="34" charset="-122"/>
                <a:ea typeface="微软雅黑" panose="020B0503020204020204" pitchFamily="34" charset="-122"/>
              </a:rPr>
              <a:t>ARPABET (also spelled </a:t>
            </a:r>
            <a:r>
              <a:rPr lang="en-US" altLang="zh-CN" sz="1400" dirty="0" err="1">
                <a:solidFill>
                  <a:prstClr val="black"/>
                </a:solidFill>
                <a:latin typeface="微软雅黑" panose="020B0503020204020204" pitchFamily="34" charset="-122"/>
                <a:ea typeface="微软雅黑" panose="020B0503020204020204" pitchFamily="34" charset="-122"/>
              </a:rPr>
              <a:t>ARPAbet</a:t>
            </a:r>
            <a:r>
              <a:rPr lang="en-US" altLang="zh-CN" sz="1400" dirty="0">
                <a:solidFill>
                  <a:prstClr val="black"/>
                </a:solidFill>
                <a:latin typeface="微软雅黑" panose="020B0503020204020204" pitchFamily="34" charset="-122"/>
                <a:ea typeface="微软雅黑" panose="020B0503020204020204" pitchFamily="34" charset="-122"/>
              </a:rPr>
              <a:t>) is a set of phonetic transcription codes developed by Advanced Research Projects Agency (ARPA) as a part of their Speech Understanding Research project in the 1970s. It represents phonemes and allophones of General American English with distinct sequences of ASCII characters.</a:t>
            </a:r>
            <a:endParaRPr lang="en-US" altLang="zh-CN" sz="14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18872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228687"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ARPABET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4107742" y="986584"/>
            <a:ext cx="2824238" cy="5326828"/>
          </a:xfrm>
          <a:prstGeom prst="rect">
            <a:avLst/>
          </a:prstGeom>
        </p:spPr>
      </p:pic>
      <p:pic>
        <p:nvPicPr>
          <p:cNvPr id="3" name="图片 2"/>
          <p:cNvPicPr>
            <a:picLocks noChangeAspect="1"/>
          </p:cNvPicPr>
          <p:nvPr/>
        </p:nvPicPr>
        <p:blipFill rotWithShape="1">
          <a:blip r:embed="rId4"/>
          <a:srcRect b="21754"/>
          <a:stretch/>
        </p:blipFill>
        <p:spPr>
          <a:xfrm>
            <a:off x="7355189" y="947329"/>
            <a:ext cx="2679263" cy="5366083"/>
          </a:xfrm>
          <a:prstGeom prst="rect">
            <a:avLst/>
          </a:prstGeom>
        </p:spPr>
      </p:pic>
    </p:spTree>
    <p:extLst>
      <p:ext uri="{BB962C8B-B14F-4D97-AF65-F5344CB8AC3E}">
        <p14:creationId xmlns:p14="http://schemas.microsoft.com/office/powerpoint/2010/main" val="30667394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5</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26</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日</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95190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630575"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M</a:t>
            </a:r>
            <a:r>
              <a:rPr lang="en-US" altLang="zh-CN" sz="3200" b="1" dirty="0" smtClean="0">
                <a:solidFill>
                  <a:prstClr val="black"/>
                </a:solidFill>
                <a:latin typeface="微软雅黑" panose="020B0503020204020204" pitchFamily="34" charset="-122"/>
                <a:ea typeface="微软雅黑" panose="020B0503020204020204" pitchFamily="34" charset="-122"/>
              </a:rPr>
              <a:t>odel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0FDAD747-108F-4A6D-9220-5EA05067FF1E}"/>
              </a:ext>
            </a:extLst>
          </p:cNvPr>
          <p:cNvSpPr/>
          <p:nvPr/>
        </p:nvSpPr>
        <p:spPr>
          <a:xfrm>
            <a:off x="1242148" y="2640236"/>
            <a:ext cx="3497689"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okay, google. Take a picture</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 name="文本框 2"/>
          <p:cNvSpPr txBox="1"/>
          <p:nvPr/>
        </p:nvSpPr>
        <p:spPr>
          <a:xfrm>
            <a:off x="1021393" y="2064236"/>
            <a:ext cx="3896870" cy="576000"/>
          </a:xfrm>
          <a:prstGeom prst="rect">
            <a:avLst/>
          </a:prstGeom>
          <a:noFill/>
          <a:ln w="38100">
            <a:solidFill>
              <a:schemeClr val="accent1">
                <a:lumMod val="75000"/>
              </a:schemeClr>
            </a:solidFill>
          </a:ln>
        </p:spPr>
        <p:txBody>
          <a:bodyPr wrap="square" rtlCol="0">
            <a:spAutoFit/>
          </a:bodyPr>
          <a:lstStyle/>
          <a:p>
            <a:pPr algn="ctr"/>
            <a:r>
              <a:rPr lang="en-US" altLang="zh-CN" sz="2800" b="1" dirty="0" smtClean="0"/>
              <a:t>Target A</a:t>
            </a:r>
            <a:endParaRPr lang="zh-CN" altLang="en-US" sz="2800" b="1" dirty="0"/>
          </a:p>
        </p:txBody>
      </p:sp>
      <p:sp>
        <p:nvSpPr>
          <p:cNvPr id="8" name="文本框 7"/>
          <p:cNvSpPr txBox="1"/>
          <p:nvPr/>
        </p:nvSpPr>
        <p:spPr>
          <a:xfrm>
            <a:off x="7193593" y="2064236"/>
            <a:ext cx="3896870" cy="523220"/>
          </a:xfrm>
          <a:prstGeom prst="rect">
            <a:avLst/>
          </a:prstGeom>
          <a:noFill/>
          <a:ln w="38100">
            <a:solidFill>
              <a:schemeClr val="accent1">
                <a:lumMod val="75000"/>
              </a:schemeClr>
            </a:solidFill>
          </a:ln>
        </p:spPr>
        <p:txBody>
          <a:bodyPr wrap="square" rtlCol="0">
            <a:spAutoFit/>
          </a:bodyPr>
          <a:lstStyle/>
          <a:p>
            <a:pPr algn="ctr"/>
            <a:r>
              <a:rPr lang="en-US" altLang="zh-CN" sz="2800" b="1" dirty="0" smtClean="0"/>
              <a:t>Target B</a:t>
            </a:r>
            <a:endParaRPr lang="zh-CN" altLang="en-US" sz="2800" b="1" dirty="0"/>
          </a:p>
        </p:txBody>
      </p:sp>
      <p:sp>
        <p:nvSpPr>
          <p:cNvPr id="9" name="矩形 8">
            <a:extLst>
              <a:ext uri="{FF2B5EF4-FFF2-40B4-BE49-F238E27FC236}">
                <a16:creationId xmlns="" xmlns:a16="http://schemas.microsoft.com/office/drawing/2014/main" id="{2A55BA5B-CE30-435B-95FB-B00B8161E590}"/>
              </a:ext>
            </a:extLst>
          </p:cNvPr>
          <p:cNvSpPr/>
          <p:nvPr/>
        </p:nvSpPr>
        <p:spPr>
          <a:xfrm>
            <a:off x="7540737" y="2640236"/>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7" name="右箭头 6"/>
          <p:cNvSpPr/>
          <p:nvPr/>
        </p:nvSpPr>
        <p:spPr>
          <a:xfrm>
            <a:off x="5129496" y="2234626"/>
            <a:ext cx="1852863" cy="235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2848526" y="3009568"/>
            <a:ext cx="242604" cy="64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389639" y="3148918"/>
            <a:ext cx="3057247" cy="369332"/>
          </a:xfrm>
          <a:prstGeom prst="rect">
            <a:avLst/>
          </a:prstGeom>
          <a:noFill/>
        </p:spPr>
        <p:txBody>
          <a:bodyPr wrap="none" rtlCol="0">
            <a:spAutoFit/>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Step1: Phoneme/Word split</a:t>
            </a:r>
          </a:p>
        </p:txBody>
      </p:sp>
      <p:sp>
        <p:nvSpPr>
          <p:cNvPr id="2" name="矩形 1"/>
          <p:cNvSpPr/>
          <p:nvPr/>
        </p:nvSpPr>
        <p:spPr>
          <a:xfrm>
            <a:off x="792793" y="3768605"/>
            <a:ext cx="6096000" cy="646331"/>
          </a:xfrm>
          <a:prstGeom prst="rect">
            <a:avLst/>
          </a:prstGeom>
        </p:spPr>
        <p:txBody>
          <a:bodyPr>
            <a:spAutoFit/>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[[['OW2', 'K', 'EY1']], [['G', 'UW1', 'G', 'AH0', 'L']], [['T', 'EY1', 'K']], [['AH0'], ['EY1']], [['P', 'IH1', 'K', 'CH', 'ER0']]]</a:t>
            </a:r>
          </a:p>
        </p:txBody>
      </p:sp>
      <p:sp>
        <p:nvSpPr>
          <p:cNvPr id="14" name="下箭头 13"/>
          <p:cNvSpPr/>
          <p:nvPr/>
        </p:nvSpPr>
        <p:spPr>
          <a:xfrm>
            <a:off x="2859572" y="4525941"/>
            <a:ext cx="242604" cy="64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389639" y="4665291"/>
            <a:ext cx="1890261" cy="369332"/>
          </a:xfrm>
          <a:prstGeom prst="rect">
            <a:avLst/>
          </a:prstGeom>
          <a:noFill/>
        </p:spPr>
        <p:txBody>
          <a:bodyPr wrap="none" rtlCol="0">
            <a:spAutoFit/>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Step2: Part TSM</a:t>
            </a:r>
          </a:p>
        </p:txBody>
      </p:sp>
      <p:sp>
        <p:nvSpPr>
          <p:cNvPr id="16" name="矩形 15"/>
          <p:cNvSpPr/>
          <p:nvPr/>
        </p:nvSpPr>
        <p:spPr>
          <a:xfrm>
            <a:off x="792793" y="5299730"/>
            <a:ext cx="6096000" cy="646331"/>
          </a:xfrm>
          <a:prstGeom prst="rect">
            <a:avLst/>
          </a:prstGeom>
        </p:spPr>
        <p:txBody>
          <a:bodyPr>
            <a:spAutoFit/>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[[['OW2', 'K', '</a:t>
            </a:r>
            <a:r>
              <a:rPr lang="zh-CN" altLang="en-US"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EY1</a:t>
            </a:r>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 [['G', 'UW1', 'G', 'AH0', 'L']], [['T', 'EY1', 'K']], [['AH0'], ['EY1']], [['P', 'IH1', 'K', 'CH', 'ER0']]]</a:t>
            </a:r>
          </a:p>
        </p:txBody>
      </p:sp>
      <p:sp>
        <p:nvSpPr>
          <p:cNvPr id="17" name="下箭头 16"/>
          <p:cNvSpPr/>
          <p:nvPr/>
        </p:nvSpPr>
        <p:spPr>
          <a:xfrm rot="16200000">
            <a:off x="7072291" y="5391178"/>
            <a:ext cx="242604" cy="64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7670846" y="5422841"/>
            <a:ext cx="3896870" cy="523220"/>
          </a:xfrm>
          <a:prstGeom prst="rect">
            <a:avLst/>
          </a:prstGeom>
          <a:noFill/>
          <a:ln w="38100">
            <a:solidFill>
              <a:schemeClr val="accent1">
                <a:lumMod val="75000"/>
              </a:schemeClr>
            </a:solidFill>
          </a:ln>
        </p:spPr>
        <p:txBody>
          <a:bodyPr wrap="square" rtlCol="0">
            <a:spAutoFit/>
          </a:bodyPr>
          <a:lstStyle/>
          <a:p>
            <a:pPr algn="ctr"/>
            <a:r>
              <a:rPr lang="en-US" altLang="zh-CN" sz="2800" b="1" dirty="0" smtClean="0"/>
              <a:t>Feasibility</a:t>
            </a:r>
            <a:endParaRPr lang="zh-CN" altLang="en-US" sz="2800" b="1" dirty="0"/>
          </a:p>
        </p:txBody>
      </p:sp>
    </p:spTree>
    <p:extLst>
      <p:ext uri="{BB962C8B-B14F-4D97-AF65-F5344CB8AC3E}">
        <p14:creationId xmlns:p14="http://schemas.microsoft.com/office/powerpoint/2010/main" val="4836453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154838"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Contributions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705371"/>
            <a:ext cx="10730590" cy="58477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不</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改变语句的音素结构，从倍速的角度切入进行</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target</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攻击（但是无法保证一定能成功）</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24773042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34391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Challenge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705371"/>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Audio </a:t>
            </a:r>
            <a:r>
              <a:rPr lang="en-US" altLang="zh-CN" sz="1600" dirty="0">
                <a:latin typeface="微软雅黑" panose="020B0503020204020204" pitchFamily="34" charset="-122"/>
                <a:ea typeface="微软雅黑" panose="020B0503020204020204" pitchFamily="34" charset="-122"/>
                <a:cs typeface="Arial Unicode MS" panose="020B0604020202020204" pitchFamily="34" charset="-122"/>
              </a:rPr>
              <a:t>p</a:t>
            </a:r>
            <a:r>
              <a:rPr lang="en-US" altLang="zh-CN" sz="1600" dirty="0" smtClean="0">
                <a:latin typeface="微软雅黑" panose="020B0503020204020204" pitchFamily="34" charset="-122"/>
                <a:ea typeface="微软雅黑" panose="020B0503020204020204" pitchFamily="34" charset="-122"/>
                <a:cs typeface="Arial Unicode MS" panose="020B0604020202020204" pitchFamily="34" charset="-122"/>
              </a:rPr>
              <a:t>honeme split (</a:t>
            </a:r>
            <a:r>
              <a:rPr lang="en-US" altLang="zh-CN" sz="1600" dirty="0" err="1" smtClean="0">
                <a:latin typeface="微软雅黑" panose="020B0503020204020204" pitchFamily="34" charset="-122"/>
                <a:ea typeface="微软雅黑" panose="020B0503020204020204" pitchFamily="34" charset="-122"/>
                <a:cs typeface="Arial Unicode MS" panose="020B0604020202020204" pitchFamily="34" charset="-122"/>
              </a:rPr>
              <a:t>Chaohao</a:t>
            </a:r>
            <a:r>
              <a:rPr lang="en-US" altLang="zh-CN" sz="1600" dirty="0" smtClean="0">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1600" dirty="0" smtClean="0">
                <a:latin typeface="微软雅黑" panose="020B0503020204020204" pitchFamily="34" charset="-122"/>
                <a:ea typeface="微软雅黑" panose="020B0503020204020204" pitchFamily="34" charset="-122"/>
                <a:cs typeface="Arial Unicode MS" panose="020B0604020202020204" pitchFamily="34" charset="-122"/>
              </a:rPr>
              <a:t>：也是</a:t>
            </a:r>
            <a:r>
              <a:rPr lang="en-US" altLang="zh-CN" sz="1600" dirty="0" smtClean="0">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latin typeface="微软雅黑" panose="020B0503020204020204" pitchFamily="34" charset="-122"/>
                <a:ea typeface="微软雅黑" panose="020B0503020204020204" pitchFamily="34" charset="-122"/>
                <a:cs typeface="Arial Unicode MS" panose="020B0604020202020204" pitchFamily="34" charset="-122"/>
              </a:rPr>
              <a:t>的关键</a:t>
            </a:r>
            <a:endParaRPr lang="en-US" altLang="zh-CN" sz="1600" dirty="0">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Transferability </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matrics</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Chaohao</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如何自动化分析</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WER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等指标和音素的关系</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如何根据输入音频文本的音素进行拆解与倍速</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Model</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与</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black box</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的区别性（子集）</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2399582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537600"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讨论点</a:t>
            </a:r>
            <a:r>
              <a:rPr lang="en-US" altLang="zh-CN" sz="3200" b="1" dirty="0" smtClean="0">
                <a:solidFill>
                  <a:prstClr val="black"/>
                </a:solidFill>
                <a:latin typeface="微软雅黑" panose="020B0503020204020204" pitchFamily="34" charset="-122"/>
                <a:ea typeface="微软雅黑" panose="020B0503020204020204" pitchFamily="34" charset="-122"/>
              </a:rPr>
              <a:t>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705371"/>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在音频音素无法分解情况下，如何关联结果文本与</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系统的关联关系，即输出文本的音素是否可以代表</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识别结果的音素（详见</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P81</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关于</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调研）</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Correlation (WER and the structure of </a:t>
            </a:r>
            <a:r>
              <a:rPr lang="en-US" altLang="zh-CN" sz="1600" dirty="0">
                <a:latin typeface="微软雅黑" panose="020B0503020204020204" pitchFamily="34" charset="-122"/>
                <a:ea typeface="微软雅黑" panose="020B0503020204020204" pitchFamily="34" charset="-122"/>
                <a:cs typeface="Arial Unicode MS" panose="020B0604020202020204" pitchFamily="34" charset="-122"/>
              </a:rPr>
              <a:t>phoneme </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识别结果不同是否是由于</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神经网络训练的不同，即不同</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对于同一音频的音素拆解不同。</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部分音频识别出来无结果</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291560090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14967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ASR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1476" y="1948677"/>
            <a:ext cx="5737270" cy="3152713"/>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572" y="1816321"/>
            <a:ext cx="4896533" cy="3200847"/>
          </a:xfrm>
          <a:prstGeom prst="rect">
            <a:avLst/>
          </a:prstGeom>
        </p:spPr>
      </p:pic>
      <p:sp>
        <p:nvSpPr>
          <p:cNvPr id="6" name="文本框 5"/>
          <p:cNvSpPr txBox="1"/>
          <p:nvPr/>
        </p:nvSpPr>
        <p:spPr>
          <a:xfrm>
            <a:off x="1343403" y="5128118"/>
            <a:ext cx="3896870" cy="461665"/>
          </a:xfrm>
          <a:prstGeom prst="rect">
            <a:avLst/>
          </a:prstGeom>
          <a:noFill/>
          <a:ln w="38100">
            <a:solidFill>
              <a:srgbClr val="C00000"/>
            </a:solidFill>
          </a:ln>
        </p:spPr>
        <p:txBody>
          <a:bodyPr wrap="square" rtlCol="0">
            <a:spAutoFit/>
          </a:bodyPr>
          <a:lstStyle/>
          <a:p>
            <a:pPr algn="ctr"/>
            <a:r>
              <a:rPr lang="zh-CN" altLang="en-US" sz="2400" b="1" dirty="0" smtClean="0">
                <a:latin typeface="微软雅黑" panose="020B0503020204020204" pitchFamily="34" charset="-122"/>
                <a:ea typeface="微软雅黑" panose="020B0503020204020204" pitchFamily="34" charset="-122"/>
              </a:rPr>
              <a:t>传统模型</a:t>
            </a:r>
            <a:endParaRPr lang="zh-CN" altLang="en-US" sz="24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041676" y="5101390"/>
            <a:ext cx="3896870" cy="461665"/>
          </a:xfrm>
          <a:prstGeom prst="rect">
            <a:avLst/>
          </a:prstGeom>
          <a:noFill/>
          <a:ln w="38100">
            <a:solidFill>
              <a:srgbClr val="C00000"/>
            </a:solidFill>
          </a:ln>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现代</a:t>
            </a:r>
            <a:r>
              <a:rPr lang="zh-CN" altLang="en-US" sz="2400" b="1" dirty="0" smtClean="0">
                <a:latin typeface="微软雅黑" panose="020B0503020204020204" pitchFamily="34" charset="-122"/>
                <a:ea typeface="微软雅黑" panose="020B0503020204020204" pitchFamily="34" charset="-122"/>
              </a:rPr>
              <a:t>模型</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31885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14967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ASR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064" y="1412983"/>
            <a:ext cx="5027905" cy="121513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5650" y="2628121"/>
            <a:ext cx="3236731" cy="1524396"/>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5030" y="4303351"/>
            <a:ext cx="2003701" cy="2128607"/>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409" y="3567419"/>
            <a:ext cx="4528814" cy="2446681"/>
          </a:xfrm>
          <a:prstGeom prst="rect">
            <a:avLst/>
          </a:prstGeom>
        </p:spPr>
      </p:pic>
      <p:sp>
        <p:nvSpPr>
          <p:cNvPr id="13" name="矩形 12">
            <a:extLst>
              <a:ext uri="{FF2B5EF4-FFF2-40B4-BE49-F238E27FC236}">
                <a16:creationId xmlns="" xmlns:a16="http://schemas.microsoft.com/office/drawing/2014/main" id="{0FDAD747-108F-4A6D-9220-5EA05067FF1E}"/>
              </a:ext>
            </a:extLst>
          </p:cNvPr>
          <p:cNvSpPr/>
          <p:nvPr/>
        </p:nvSpPr>
        <p:spPr>
          <a:xfrm>
            <a:off x="843573" y="1705371"/>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第一</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步</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把</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帧识别成状态（难点</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第二</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步：把</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状态组合成</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音素</a:t>
            </a:r>
            <a:endPar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第三</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步：把</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音素组合成</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单词</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312787403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14967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ASR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 xmlns:a16="http://schemas.microsoft.com/office/drawing/2014/main" id="{0FDAD747-108F-4A6D-9220-5EA05067FF1E}"/>
              </a:ext>
            </a:extLst>
          </p:cNvPr>
          <p:cNvSpPr/>
          <p:nvPr/>
        </p:nvSpPr>
        <p:spPr>
          <a:xfrm>
            <a:off x="843573" y="1705371"/>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第一</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步</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把</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帧识别成状态（难点</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第二</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步：把</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状态组合成</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音素</a:t>
            </a:r>
            <a:endPar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第三</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步：把</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音素组合成</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单词</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453" y="1883198"/>
            <a:ext cx="6582694" cy="3524742"/>
          </a:xfrm>
          <a:prstGeom prst="rect">
            <a:avLst/>
          </a:prstGeom>
        </p:spPr>
      </p:pic>
    </p:spTree>
    <p:extLst>
      <p:ext uri="{BB962C8B-B14F-4D97-AF65-F5344CB8AC3E}">
        <p14:creationId xmlns:p14="http://schemas.microsoft.com/office/powerpoint/2010/main" val="101088970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14967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ASR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 xmlns:a16="http://schemas.microsoft.com/office/drawing/2014/main" id="{0FDAD747-108F-4A6D-9220-5EA05067FF1E}"/>
              </a:ext>
            </a:extLst>
          </p:cNvPr>
          <p:cNvSpPr/>
          <p:nvPr/>
        </p:nvSpPr>
        <p:spPr>
          <a:xfrm>
            <a:off x="843573" y="1705371"/>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对于</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DeepSpeech</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之类的，输出文本等效为</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识别出来的音素</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输入音频的拆解等效于</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的功能，无法实现</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a:lnSpc>
                <a:spcPct val="200000"/>
              </a:lnSpc>
            </a:pP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7909794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090637"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WER</a:t>
            </a:r>
            <a:r>
              <a:rPr lang="zh-CN" altLang="en-US" sz="3200" b="1" dirty="0">
                <a:solidFill>
                  <a:prstClr val="black"/>
                </a:solidFill>
                <a:latin typeface="微软雅黑" panose="020B0503020204020204" pitchFamily="34" charset="-122"/>
                <a:ea typeface="微软雅黑" panose="020B0503020204020204" pitchFamily="34" charset="-122"/>
              </a:rPr>
              <a:t>结论</a:t>
            </a:r>
            <a:r>
              <a:rPr lang="en-US" altLang="zh-CN" sz="3200" b="1" dirty="0">
                <a:solidFill>
                  <a:prstClr val="black"/>
                </a:solidFill>
                <a:latin typeface="微软雅黑" panose="020B0503020204020204" pitchFamily="34" charset="-122"/>
                <a:ea typeface="微软雅黑" panose="020B0503020204020204" pitchFamily="34" charset="-122"/>
              </a:rPr>
              <a:t>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 xmlns:a16="http://schemas.microsoft.com/office/drawing/2014/main" id="{D544854C-1538-4B32-BF2F-BB7BBC22C0FD}"/>
              </a:ext>
            </a:extLst>
          </p:cNvPr>
          <p:cNvSpPr/>
          <p:nvPr/>
        </p:nvSpPr>
        <p:spPr>
          <a:xfrm>
            <a:off x="843573" y="1705371"/>
            <a:ext cx="10730590" cy="1495409"/>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0.25</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倍速，会出现</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wer</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&gt;1</a:t>
            </a: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Phasevecotor</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&gt; 1.5, </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wsola</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&gt;1.75, </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ola</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&gt;2.0, </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倍速意义不大，高速情况</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ola</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优于</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wsola</a:t>
            </a:r>
            <a:endPar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Phasecotor</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&lt;0.75, </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ola</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&lt;0.5, </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wsola</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&lt;0.5</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倍速意义不大，低速情况</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wsola</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优于</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ola</a:t>
            </a:r>
            <a:endPar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6229562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25746"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MFCC</a:t>
            </a:r>
            <a:r>
              <a:rPr lang="zh-CN" altLang="en-US" sz="3200" b="1" dirty="0">
                <a:solidFill>
                  <a:prstClr val="black"/>
                </a:solidFill>
                <a:latin typeface="微软雅黑" panose="020B0503020204020204" pitchFamily="34" charset="-122"/>
                <a:ea typeface="微软雅黑" panose="020B0503020204020204" pitchFamily="34" charset="-122"/>
              </a:rPr>
              <a:t>相似度结论</a:t>
            </a:r>
          </a:p>
        </p:txBody>
      </p:sp>
      <p:sp>
        <p:nvSpPr>
          <p:cNvPr id="3" name="矩形 2">
            <a:extLst>
              <a:ext uri="{FF2B5EF4-FFF2-40B4-BE49-F238E27FC236}">
                <a16:creationId xmlns="" xmlns:a16="http://schemas.microsoft.com/office/drawing/2014/main" id="{6660A7E4-9BC7-437C-83A9-586C6306E11B}"/>
              </a:ext>
            </a:extLst>
          </p:cNvPr>
          <p:cNvSpPr/>
          <p:nvPr/>
        </p:nvSpPr>
        <p:spPr>
          <a:xfrm>
            <a:off x="843573" y="1705371"/>
            <a:ext cx="4361473" cy="1495409"/>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倍速，</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Ola</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的距离值最低</a:t>
            </a:r>
            <a:endPar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整体上，距离值大于</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11000</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wer</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大于</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0</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，识别效果差</a:t>
            </a:r>
            <a:endPar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4" name="图片 3">
            <a:extLst>
              <a:ext uri="{FF2B5EF4-FFF2-40B4-BE49-F238E27FC236}">
                <a16:creationId xmlns="" xmlns:a16="http://schemas.microsoft.com/office/drawing/2014/main" id="{E0FC6352-6942-4728-9095-AA3C84964D07}"/>
              </a:ext>
            </a:extLst>
          </p:cNvPr>
          <p:cNvPicPr>
            <a:picLocks noChangeAspect="1"/>
          </p:cNvPicPr>
          <p:nvPr/>
        </p:nvPicPr>
        <p:blipFill>
          <a:blip r:embed="rId3"/>
          <a:stretch>
            <a:fillRect/>
          </a:stretch>
        </p:blipFill>
        <p:spPr>
          <a:xfrm>
            <a:off x="5614667" y="885458"/>
            <a:ext cx="6328257" cy="5878757"/>
          </a:xfrm>
          <a:prstGeom prst="rect">
            <a:avLst/>
          </a:prstGeom>
        </p:spPr>
      </p:pic>
    </p:spTree>
    <p:extLst>
      <p:ext uri="{BB962C8B-B14F-4D97-AF65-F5344CB8AC3E}">
        <p14:creationId xmlns:p14="http://schemas.microsoft.com/office/powerpoint/2010/main" val="31525762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646878"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音素拆分结论</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705371"/>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正常：比如</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hey-&gt;[['HH', 'EY1']]</a:t>
            </a: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部分单次拆出两个部分，比如</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a-&gt;[['AH0'], ['EY1']], hello-&gt;[['HH', 'AH0', 'L', 'OW1'], ['HH', 'EH0', 'L', 'OW1']]</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矩形 1"/>
          <p:cNvSpPr/>
          <p:nvPr/>
        </p:nvSpPr>
        <p:spPr>
          <a:xfrm>
            <a:off x="843572" y="2955141"/>
            <a:ext cx="4442691" cy="369332"/>
          </a:xfrm>
          <a:prstGeom prst="rect">
            <a:avLst/>
          </a:prstGeom>
        </p:spPr>
        <p:txBody>
          <a:bodyPr wrap="none">
            <a:spAutoFit/>
          </a:bodyPr>
          <a:lstStyle/>
          <a:p>
            <a:r>
              <a:rPr lang="zh-CN" altLang="en-US" dirty="0" smtClean="0"/>
              <a:t>[['K', 'AO1', 'L']]</a:t>
            </a:r>
            <a:r>
              <a:rPr lang="en-US" altLang="zh-CN" dirty="0"/>
              <a:t>, [['M', 'AY1']], [['W', 'AY1', 'F']]</a:t>
            </a:r>
            <a:endParaRPr lang="zh-CN" altLang="en-US" dirty="0"/>
          </a:p>
        </p:txBody>
      </p:sp>
      <p:sp>
        <p:nvSpPr>
          <p:cNvPr id="3" name="矩形 2"/>
          <p:cNvSpPr/>
          <p:nvPr/>
        </p:nvSpPr>
        <p:spPr>
          <a:xfrm>
            <a:off x="843572" y="3675140"/>
            <a:ext cx="2267672" cy="369332"/>
          </a:xfrm>
          <a:prstGeom prst="rect">
            <a:avLst/>
          </a:prstGeom>
        </p:spPr>
        <p:txBody>
          <a:bodyPr wrap="none">
            <a:spAutoFit/>
          </a:bodyPr>
          <a:lstStyle/>
          <a:p>
            <a:r>
              <a:rPr lang="zh-CN" altLang="en-US" smtClean="0"/>
              <a:t>[['F', 'AA1', 'L', 'OW0']]</a:t>
            </a:r>
            <a:endParaRPr lang="zh-CN" altLang="en-US" dirty="0"/>
          </a:p>
        </p:txBody>
      </p:sp>
      <p:sp>
        <p:nvSpPr>
          <p:cNvPr id="5" name="矩形 4"/>
          <p:cNvSpPr/>
          <p:nvPr/>
        </p:nvSpPr>
        <p:spPr>
          <a:xfrm>
            <a:off x="843572" y="4389577"/>
            <a:ext cx="1377878" cy="369332"/>
          </a:xfrm>
          <a:prstGeom prst="rect">
            <a:avLst/>
          </a:prstGeom>
        </p:spPr>
        <p:txBody>
          <a:bodyPr wrap="none">
            <a:spAutoFit/>
          </a:bodyPr>
          <a:lstStyle/>
          <a:p>
            <a:r>
              <a:rPr lang="zh-CN" altLang="en-US" dirty="0" smtClean="0"/>
              <a:t>[['N', 'AW1']]</a:t>
            </a:r>
            <a:endParaRPr lang="zh-CN" altLang="en-US" dirty="0"/>
          </a:p>
        </p:txBody>
      </p:sp>
      <p:sp>
        <p:nvSpPr>
          <p:cNvPr id="6" name="矩形 5"/>
          <p:cNvSpPr/>
          <p:nvPr/>
        </p:nvSpPr>
        <p:spPr>
          <a:xfrm>
            <a:off x="2221450" y="4389577"/>
            <a:ext cx="914738" cy="369332"/>
          </a:xfrm>
          <a:prstGeom prst="rect">
            <a:avLst/>
          </a:prstGeom>
        </p:spPr>
        <p:txBody>
          <a:bodyPr wrap="none">
            <a:spAutoFit/>
          </a:bodyPr>
          <a:lstStyle/>
          <a:p>
            <a:r>
              <a:rPr lang="zh-CN" altLang="en-US" dirty="0"/>
              <a:t>[['AY1']]</a:t>
            </a:r>
          </a:p>
        </p:txBody>
      </p:sp>
      <p:pic>
        <p:nvPicPr>
          <p:cNvPr id="7" name="图片 6"/>
          <p:cNvPicPr>
            <a:picLocks noChangeAspect="1"/>
          </p:cNvPicPr>
          <p:nvPr/>
        </p:nvPicPr>
        <p:blipFill>
          <a:blip r:embed="rId3"/>
          <a:stretch>
            <a:fillRect/>
          </a:stretch>
        </p:blipFill>
        <p:spPr>
          <a:xfrm>
            <a:off x="6620463" y="2777647"/>
            <a:ext cx="3619500" cy="1266825"/>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6452" y="4391523"/>
            <a:ext cx="3277057" cy="154326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1684" y="4021220"/>
            <a:ext cx="3429479" cy="323895"/>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0213" y="4574243"/>
            <a:ext cx="3581900" cy="1257475"/>
          </a:xfrm>
          <a:prstGeom prst="rect">
            <a:avLst/>
          </a:prstGeom>
        </p:spPr>
      </p:pic>
    </p:spTree>
    <p:extLst>
      <p:ext uri="{BB962C8B-B14F-4D97-AF65-F5344CB8AC3E}">
        <p14:creationId xmlns:p14="http://schemas.microsoft.com/office/powerpoint/2010/main" val="2960728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5</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27</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日</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14551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会议纪要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模型</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 xmlns:a16="http://schemas.microsoft.com/office/drawing/2014/main" id="{0FDAD747-108F-4A6D-9220-5EA05067FF1E}"/>
              </a:ext>
            </a:extLst>
          </p:cNvPr>
          <p:cNvSpPr/>
          <p:nvPr/>
        </p:nvSpPr>
        <p:spPr>
          <a:xfrm>
            <a:off x="843573" y="1705371"/>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以最小时间单元（参考</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状态间隔或设置参数间隔）切分输入音频</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优化</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条件：调节单元个数、单元调节速度以及可</a:t>
            </a:r>
            <a:r>
              <a:rPr lang="zh-CN" altLang="en-US" sz="160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听性（心理声学）</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与发音学模型相互印证</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043" y="3265441"/>
            <a:ext cx="3481136" cy="2610852"/>
          </a:xfrm>
          <a:prstGeom prst="rect">
            <a:avLst/>
          </a:prstGeom>
        </p:spPr>
      </p:pic>
    </p:spTree>
    <p:extLst>
      <p:ext uri="{BB962C8B-B14F-4D97-AF65-F5344CB8AC3E}">
        <p14:creationId xmlns:p14="http://schemas.microsoft.com/office/powerpoint/2010/main" val="2713738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48442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会议纪要 </a:t>
            </a:r>
            <a:r>
              <a:rPr lang="en-US" altLang="zh-CN" sz="3200" b="1" dirty="0" smtClean="0">
                <a:solidFill>
                  <a:prstClr val="black"/>
                </a:solidFill>
                <a:latin typeface="微软雅黑" panose="020B0503020204020204" pitchFamily="34" charset="-122"/>
                <a:ea typeface="微软雅黑" panose="020B0503020204020204" pitchFamily="34" charset="-122"/>
              </a:rPr>
              <a:t>—— To</a:t>
            </a:r>
            <a:r>
              <a:rPr lang="zh-CN" altLang="en-US" sz="3200" b="1" dirty="0">
                <a:solidFill>
                  <a:prstClr val="black"/>
                </a:solidFill>
                <a:latin typeface="微软雅黑" panose="020B0503020204020204" pitchFamily="34" charset="-122"/>
                <a:ea typeface="微软雅黑" panose="020B0503020204020204" pitchFamily="34" charset="-122"/>
              </a:rPr>
              <a:t> </a:t>
            </a:r>
            <a:r>
              <a:rPr lang="en-US" altLang="zh-CN" sz="3200" b="1" dirty="0" smtClean="0">
                <a:solidFill>
                  <a:prstClr val="black"/>
                </a:solidFill>
                <a:latin typeface="微软雅黑" panose="020B0503020204020204" pitchFamily="34" charset="-122"/>
                <a:ea typeface="微软雅黑" panose="020B0503020204020204" pitchFamily="34" charset="-122"/>
              </a:rPr>
              <a:t>do list</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 xmlns:a16="http://schemas.microsoft.com/office/drawing/2014/main" id="{0FDAD747-108F-4A6D-9220-5EA05067FF1E}"/>
              </a:ext>
            </a:extLst>
          </p:cNvPr>
          <p:cNvSpPr/>
          <p:nvPr/>
        </p:nvSpPr>
        <p:spPr>
          <a:xfrm>
            <a:off x="843573" y="1705371"/>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发音学模型建立（</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chaohao</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原理学习，尤其是音素分解与转换部分（</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chaohao</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设置参数提取（</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qinhong</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最小时间单元切分倍速随机测试（</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chaohao</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优化模型撰写（</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qinhong</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Q1</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：探究快速或者慢速谁的效果更好（沁宏）</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Q2</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：元音、辅音谁更重要（</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chaohao</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90051555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459933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会议纪要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重要批注</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 xmlns:a16="http://schemas.microsoft.com/office/drawing/2014/main" id="{0FDAD747-108F-4A6D-9220-5EA05067FF1E}"/>
              </a:ext>
            </a:extLst>
          </p:cNvPr>
          <p:cNvSpPr/>
          <p:nvPr/>
        </p:nvSpPr>
        <p:spPr>
          <a:xfrm>
            <a:off x="843573" y="1705371"/>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1.1</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倍与</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倍识别错误是因为正好影响了音素分解的间隔</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让</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找不准音素</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680047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48019</TotalTime>
  <Words>4319</Words>
  <Application>Microsoft Office PowerPoint</Application>
  <PresentationFormat>宽屏</PresentationFormat>
  <Paragraphs>588</Paragraphs>
  <Slides>91</Slides>
  <Notes>83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91</vt:i4>
      </vt:variant>
    </vt:vector>
  </HeadingPairs>
  <TitlesOfParts>
    <vt:vector size="103" baseType="lpstr">
      <vt:lpstr>Arial Unicode MS</vt:lpstr>
      <vt:lpstr>NimbusRomNo9L</vt:lpstr>
      <vt:lpstr>华文细黑</vt:lpstr>
      <vt:lpstr>华文新魏</vt:lpstr>
      <vt:lpstr>宋体</vt:lpstr>
      <vt:lpstr>Microsoft YaHei</vt:lpstr>
      <vt:lpstr>Microsoft YaHei</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lichaohao</cp:lastModifiedBy>
  <cp:revision>257</cp:revision>
  <cp:lastPrinted>2017-06-19T10:44:09Z</cp:lastPrinted>
  <dcterms:created xsi:type="dcterms:W3CDTF">2016-06-07T03:07:16Z</dcterms:created>
  <dcterms:modified xsi:type="dcterms:W3CDTF">2020-05-27T08:38:42Z</dcterms:modified>
</cp:coreProperties>
</file>