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 id="419" r:id="rId74"/>
    <p:sldId id="420" r:id="rId75"/>
    <p:sldId id="421" r:id="rId76"/>
    <p:sldId id="422" r:id="rId77"/>
    <p:sldId id="423" r:id="rId78"/>
    <p:sldId id="433" r:id="rId79"/>
    <p:sldId id="424" r:id="rId80"/>
    <p:sldId id="425" r:id="rId81"/>
    <p:sldId id="429" r:id="rId82"/>
    <p:sldId id="441" r:id="rId83"/>
    <p:sldId id="446" r:id="rId84"/>
    <p:sldId id="448" r:id="rId85"/>
    <p:sldId id="442" r:id="rId86"/>
    <p:sldId id="443" r:id="rId87"/>
    <p:sldId id="431" r:id="rId88"/>
    <p:sldId id="432" r:id="rId89"/>
    <p:sldId id="444" r:id="rId90"/>
    <p:sldId id="445" r:id="rId91"/>
    <p:sldId id="447" r:id="rId92"/>
    <p:sldId id="436" r:id="rId93"/>
    <p:sldId id="434" r:id="rId94"/>
    <p:sldId id="435" r:id="rId95"/>
    <p:sldId id="428" r:id="rId96"/>
    <p:sldId id="437" r:id="rId97"/>
    <p:sldId id="438" r:id="rId98"/>
    <p:sldId id="439" r:id="rId99"/>
    <p:sldId id="440" r:id="rId100"/>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80" d="100"/>
          <a:sy n="80" d="100"/>
        </p:scale>
        <p:origin x="165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73</a:t>
            </a:fld>
            <a:endParaRPr lang="zh-CN" altLang="en-US"/>
          </a:p>
        </p:txBody>
      </p:sp>
    </p:spTree>
    <p:extLst>
      <p:ext uri="{BB962C8B-B14F-4D97-AF65-F5344CB8AC3E}">
        <p14:creationId xmlns:p14="http://schemas.microsoft.com/office/powerpoint/2010/main" val="280186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74</a:t>
            </a:fld>
            <a:endParaRPr lang="zh-CN" altLang="en-US"/>
          </a:p>
        </p:txBody>
      </p:sp>
    </p:spTree>
    <p:extLst>
      <p:ext uri="{BB962C8B-B14F-4D97-AF65-F5344CB8AC3E}">
        <p14:creationId xmlns:p14="http://schemas.microsoft.com/office/powerpoint/2010/main" val="2786746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75</a:t>
            </a:fld>
            <a:endParaRPr lang="zh-CN" altLang="en-US"/>
          </a:p>
        </p:txBody>
      </p:sp>
    </p:spTree>
    <p:extLst>
      <p:ext uri="{BB962C8B-B14F-4D97-AF65-F5344CB8AC3E}">
        <p14:creationId xmlns:p14="http://schemas.microsoft.com/office/powerpoint/2010/main" val="4554452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76</a:t>
            </a:fld>
            <a:endParaRPr lang="zh-CN" altLang="en-US"/>
          </a:p>
        </p:txBody>
      </p:sp>
    </p:spTree>
    <p:extLst>
      <p:ext uri="{BB962C8B-B14F-4D97-AF65-F5344CB8AC3E}">
        <p14:creationId xmlns:p14="http://schemas.microsoft.com/office/powerpoint/2010/main" val="36474678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77</a:t>
            </a:fld>
            <a:endParaRPr lang="zh-CN" altLang="en-US"/>
          </a:p>
        </p:txBody>
      </p:sp>
    </p:spTree>
    <p:extLst>
      <p:ext uri="{BB962C8B-B14F-4D97-AF65-F5344CB8AC3E}">
        <p14:creationId xmlns:p14="http://schemas.microsoft.com/office/powerpoint/2010/main" val="327679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78</a:t>
            </a:fld>
            <a:endParaRPr lang="zh-CN" altLang="en-US"/>
          </a:p>
        </p:txBody>
      </p:sp>
    </p:spTree>
    <p:extLst>
      <p:ext uri="{BB962C8B-B14F-4D97-AF65-F5344CB8AC3E}">
        <p14:creationId xmlns:p14="http://schemas.microsoft.com/office/powerpoint/2010/main" val="16217531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79</a:t>
            </a:fld>
            <a:endParaRPr lang="zh-CN" altLang="en-US"/>
          </a:p>
        </p:txBody>
      </p:sp>
    </p:spTree>
    <p:extLst>
      <p:ext uri="{BB962C8B-B14F-4D97-AF65-F5344CB8AC3E}">
        <p14:creationId xmlns:p14="http://schemas.microsoft.com/office/powerpoint/2010/main" val="2454663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80</a:t>
            </a:fld>
            <a:endParaRPr lang="zh-CN" altLang="en-US"/>
          </a:p>
        </p:txBody>
      </p:sp>
    </p:spTree>
    <p:extLst>
      <p:ext uri="{BB962C8B-B14F-4D97-AF65-F5344CB8AC3E}">
        <p14:creationId xmlns:p14="http://schemas.microsoft.com/office/powerpoint/2010/main" val="7727705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81</a:t>
            </a:fld>
            <a:endParaRPr lang="zh-CN" altLang="en-US"/>
          </a:p>
        </p:txBody>
      </p:sp>
    </p:spTree>
    <p:extLst>
      <p:ext uri="{BB962C8B-B14F-4D97-AF65-F5344CB8AC3E}">
        <p14:creationId xmlns:p14="http://schemas.microsoft.com/office/powerpoint/2010/main" val="617924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Kaldi</a:t>
            </a:r>
          </a:p>
          <a:p>
            <a:r>
              <a:rPr lang="zh-CN" altLang="en-US" dirty="0" smtClean="0"/>
              <a:t>需要一个词典、</a:t>
            </a:r>
            <a:r>
              <a:rPr lang="en-US" altLang="zh-CN" dirty="0" smtClean="0"/>
              <a:t>language model</a:t>
            </a:r>
            <a:r>
              <a:rPr lang="zh-CN" altLang="en-US" dirty="0" smtClean="0"/>
              <a:t>就是把单词根据情境生成最合理的句子</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This language model can be recognized as an N-grams model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acoustic model is about what the speech may sound given a sequence of words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acoustic model will be phone-based rather than word-based.</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Hearing sensitivity is non-linear in humans.  Acoustic-model</a:t>
            </a:r>
            <a:r>
              <a:rPr lang="zh-CN" altLang="en-US" sz="1200" b="0" i="0" kern="1200" dirty="0" smtClean="0">
                <a:solidFill>
                  <a:schemeClr val="tx1"/>
                </a:solidFill>
                <a:effectLst/>
                <a:latin typeface="+mn-lt"/>
                <a:ea typeface="+mn-ea"/>
                <a:cs typeface="+mn-cs"/>
              </a:rPr>
              <a:t>是基于心里声学的</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82</a:t>
            </a:fld>
            <a:endParaRPr lang="zh-CN" altLang="en-US"/>
          </a:p>
        </p:txBody>
      </p:sp>
    </p:spTree>
    <p:extLst>
      <p:ext uri="{BB962C8B-B14F-4D97-AF65-F5344CB8AC3E}">
        <p14:creationId xmlns:p14="http://schemas.microsoft.com/office/powerpoint/2010/main" val="23481808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Kaldi</a:t>
            </a:r>
          </a:p>
          <a:p>
            <a:r>
              <a:rPr lang="zh-CN" altLang="en-US" dirty="0" smtClean="0"/>
              <a:t>需要一个词典、</a:t>
            </a:r>
            <a:r>
              <a:rPr lang="en-US" altLang="zh-CN" dirty="0" smtClean="0"/>
              <a:t>language model</a:t>
            </a:r>
            <a:r>
              <a:rPr lang="zh-CN" altLang="en-US" dirty="0" smtClean="0"/>
              <a:t>就是把单词根据情境生成最合理的句子</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This language model can be recognized as an N-grams model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acoustic model is about what the speech may sound given a sequence of words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acoustic model will be phone-based rather than word-based.</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Hearing sensitivity is non-linear in humans.  Acoustic-model</a:t>
            </a:r>
            <a:r>
              <a:rPr lang="zh-CN" altLang="en-US" sz="1200" b="0" i="0" kern="1200" dirty="0" smtClean="0">
                <a:solidFill>
                  <a:schemeClr val="tx1"/>
                </a:solidFill>
                <a:effectLst/>
                <a:latin typeface="+mn-lt"/>
                <a:ea typeface="+mn-ea"/>
                <a:cs typeface="+mn-cs"/>
              </a:rPr>
              <a:t>是基于心里声学的</a:t>
            </a:r>
            <a:endParaRPr lang="en-US" altLang="zh-CN" sz="1200" b="0" i="0" kern="120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83</a:t>
            </a:fld>
            <a:endParaRPr lang="zh-CN" altLang="en-US"/>
          </a:p>
        </p:txBody>
      </p:sp>
    </p:spTree>
    <p:extLst>
      <p:ext uri="{BB962C8B-B14F-4D97-AF65-F5344CB8AC3E}">
        <p14:creationId xmlns:p14="http://schemas.microsoft.com/office/powerpoint/2010/main" val="3663022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Kaldi</a:t>
            </a:r>
          </a:p>
          <a:p>
            <a:r>
              <a:rPr lang="zh-CN" altLang="en-US" dirty="0" smtClean="0"/>
              <a:t>需要一个词典、</a:t>
            </a:r>
            <a:r>
              <a:rPr lang="en-US" altLang="zh-CN" dirty="0" smtClean="0"/>
              <a:t>language model</a:t>
            </a:r>
            <a:r>
              <a:rPr lang="zh-CN" altLang="en-US" dirty="0" smtClean="0"/>
              <a:t>就是把单词根据情境生成最合理的句子</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This language model can be recognized as an N-grams model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acoustic model is about what the speech may sound given a sequence of words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acoustic model will be phone-based rather than word-based.</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Hearing sensitivity is non-linear in humans.  Acoustic-model</a:t>
            </a:r>
            <a:r>
              <a:rPr lang="zh-CN" altLang="en-US" sz="1200" b="0" i="0" kern="1200" dirty="0" smtClean="0">
                <a:solidFill>
                  <a:schemeClr val="tx1"/>
                </a:solidFill>
                <a:effectLst/>
                <a:latin typeface="+mn-lt"/>
                <a:ea typeface="+mn-ea"/>
                <a:cs typeface="+mn-cs"/>
              </a:rPr>
              <a:t>是基于心里声学的</a:t>
            </a:r>
            <a:endParaRPr lang="en-US" altLang="zh-CN" sz="1200" b="0" i="0" kern="120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84</a:t>
            </a:fld>
            <a:endParaRPr lang="zh-CN" altLang="en-US"/>
          </a:p>
        </p:txBody>
      </p:sp>
    </p:spTree>
    <p:extLst>
      <p:ext uri="{BB962C8B-B14F-4D97-AF65-F5344CB8AC3E}">
        <p14:creationId xmlns:p14="http://schemas.microsoft.com/office/powerpoint/2010/main" val="23872683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85</a:t>
            </a:fld>
            <a:endParaRPr lang="zh-CN" altLang="en-US"/>
          </a:p>
        </p:txBody>
      </p:sp>
    </p:spTree>
    <p:extLst>
      <p:ext uri="{BB962C8B-B14F-4D97-AF65-F5344CB8AC3E}">
        <p14:creationId xmlns:p14="http://schemas.microsoft.com/office/powerpoint/2010/main" val="38505672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86</a:t>
            </a:fld>
            <a:endParaRPr lang="zh-CN" altLang="en-US"/>
          </a:p>
        </p:txBody>
      </p:sp>
    </p:spTree>
    <p:extLst>
      <p:ext uri="{BB962C8B-B14F-4D97-AF65-F5344CB8AC3E}">
        <p14:creationId xmlns:p14="http://schemas.microsoft.com/office/powerpoint/2010/main" val="20630636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每个帧对应一个状态号，很多状态号是一个状态，然后</a:t>
            </a:r>
            <a:r>
              <a:rPr lang="en-US" altLang="zh-CN" dirty="0" smtClean="0"/>
              <a:t>3</a:t>
            </a:r>
            <a:r>
              <a:rPr lang="zh-CN" altLang="en-US" dirty="0" smtClean="0"/>
              <a:t>个状态一个音素，多个音素一个单词</a:t>
            </a:r>
            <a:endParaRPr lang="en-US" altLang="zh-CN" dirty="0" smtClean="0"/>
          </a:p>
          <a:p>
            <a:r>
              <a:rPr lang="zh-CN" altLang="en-US" dirty="0" smtClean="0"/>
              <a:t>相邻帧的状态应该大多数都是相同的才合理</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87</a:t>
            </a:fld>
            <a:endParaRPr lang="zh-CN" altLang="en-US"/>
          </a:p>
        </p:txBody>
      </p:sp>
    </p:spTree>
    <p:extLst>
      <p:ext uri="{BB962C8B-B14F-4D97-AF65-F5344CB8AC3E}">
        <p14:creationId xmlns:p14="http://schemas.microsoft.com/office/powerpoint/2010/main" val="4236138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88</a:t>
            </a:fld>
            <a:endParaRPr lang="zh-CN" altLang="en-US"/>
          </a:p>
        </p:txBody>
      </p:sp>
    </p:spTree>
    <p:extLst>
      <p:ext uri="{BB962C8B-B14F-4D97-AF65-F5344CB8AC3E}">
        <p14:creationId xmlns:p14="http://schemas.microsoft.com/office/powerpoint/2010/main" val="20299919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https://www.jianshu.com/p/cfc9cae</a:t>
            </a:r>
          </a:p>
          <a:p>
            <a:r>
              <a:rPr lang="en-US" altLang="zh-CN" dirty="0" smtClean="0"/>
              <a:t>https://zhuanlan.zhihu.com/p/41096478e5b38</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89</a:t>
            </a:fld>
            <a:endParaRPr lang="zh-CN" altLang="en-US"/>
          </a:p>
        </p:txBody>
      </p:sp>
    </p:spTree>
    <p:extLst>
      <p:ext uri="{BB962C8B-B14F-4D97-AF65-F5344CB8AC3E}">
        <p14:creationId xmlns:p14="http://schemas.microsoft.com/office/powerpoint/2010/main" val="3881193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https://www.jianshu.com/p/cfc9cae</a:t>
            </a:r>
          </a:p>
          <a:p>
            <a:r>
              <a:rPr lang="en-US" altLang="zh-CN" dirty="0" smtClean="0"/>
              <a:t>https://zhuanlan.zhihu.com/p/41096478e5b38</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90</a:t>
            </a:fld>
            <a:endParaRPr lang="zh-CN" altLang="en-US"/>
          </a:p>
        </p:txBody>
      </p:sp>
    </p:spTree>
    <p:extLst>
      <p:ext uri="{BB962C8B-B14F-4D97-AF65-F5344CB8AC3E}">
        <p14:creationId xmlns:p14="http://schemas.microsoft.com/office/powerpoint/2010/main" val="16871951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https://www.jianshu.com/p/cfc9cae</a:t>
            </a:r>
          </a:p>
          <a:p>
            <a:r>
              <a:rPr lang="en-US" altLang="zh-CN" dirty="0" smtClean="0"/>
              <a:t>https://zhuanlan.zhihu.com/p/41096478e5b38</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91</a:t>
            </a:fld>
            <a:endParaRPr lang="zh-CN" altLang="en-US"/>
          </a:p>
        </p:txBody>
      </p:sp>
    </p:spTree>
    <p:extLst>
      <p:ext uri="{BB962C8B-B14F-4D97-AF65-F5344CB8AC3E}">
        <p14:creationId xmlns:p14="http://schemas.microsoft.com/office/powerpoint/2010/main" val="26123402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92</a:t>
            </a:fld>
            <a:endParaRPr lang="zh-CN" altLang="en-US"/>
          </a:p>
        </p:txBody>
      </p:sp>
    </p:spTree>
    <p:extLst>
      <p:ext uri="{BB962C8B-B14F-4D97-AF65-F5344CB8AC3E}">
        <p14:creationId xmlns:p14="http://schemas.microsoft.com/office/powerpoint/2010/main" val="17103284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正常功能即能识别对无处理语音样本</a:t>
            </a:r>
          </a:p>
        </p:txBody>
      </p:sp>
      <p:sp>
        <p:nvSpPr>
          <p:cNvPr id="4" name="灯片编号占位符 3"/>
          <p:cNvSpPr>
            <a:spLocks noGrp="1"/>
          </p:cNvSpPr>
          <p:nvPr>
            <p:ph type="sldNum" sz="quarter" idx="10"/>
          </p:nvPr>
        </p:nvSpPr>
        <p:spPr/>
        <p:txBody>
          <a:bodyPr/>
          <a:lstStyle/>
          <a:p>
            <a:fld id="{2E13179B-82BD-4567-A6FC-5FF2E5270D1F}" type="slidenum">
              <a:rPr lang="zh-CN" altLang="en-US" smtClean="0"/>
              <a:t>93</a:t>
            </a:fld>
            <a:endParaRPr lang="zh-CN" altLang="en-US"/>
          </a:p>
        </p:txBody>
      </p:sp>
    </p:spTree>
    <p:extLst>
      <p:ext uri="{BB962C8B-B14F-4D97-AF65-F5344CB8AC3E}">
        <p14:creationId xmlns:p14="http://schemas.microsoft.com/office/powerpoint/2010/main" val="188997538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正常功能即能识别对无处理语音样本</a:t>
            </a:r>
          </a:p>
        </p:txBody>
      </p:sp>
      <p:sp>
        <p:nvSpPr>
          <p:cNvPr id="4" name="灯片编号占位符 3"/>
          <p:cNvSpPr>
            <a:spLocks noGrp="1"/>
          </p:cNvSpPr>
          <p:nvPr>
            <p:ph type="sldNum" sz="quarter" idx="10"/>
          </p:nvPr>
        </p:nvSpPr>
        <p:spPr/>
        <p:txBody>
          <a:bodyPr/>
          <a:lstStyle/>
          <a:p>
            <a:fld id="{2E13179B-82BD-4567-A6FC-5FF2E5270D1F}" type="slidenum">
              <a:rPr lang="zh-CN" altLang="en-US" smtClean="0"/>
              <a:t>94</a:t>
            </a:fld>
            <a:endParaRPr lang="zh-CN" altLang="en-US"/>
          </a:p>
        </p:txBody>
      </p:sp>
    </p:spTree>
    <p:extLst>
      <p:ext uri="{BB962C8B-B14F-4D97-AF65-F5344CB8AC3E}">
        <p14:creationId xmlns:p14="http://schemas.microsoft.com/office/powerpoint/2010/main" val="17091354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95</a:t>
            </a:fld>
            <a:endParaRPr lang="zh-CN" altLang="en-US"/>
          </a:p>
        </p:txBody>
      </p:sp>
    </p:spTree>
    <p:extLst>
      <p:ext uri="{BB962C8B-B14F-4D97-AF65-F5344CB8AC3E}">
        <p14:creationId xmlns:p14="http://schemas.microsoft.com/office/powerpoint/2010/main" val="9245926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96</a:t>
            </a:fld>
            <a:endParaRPr lang="zh-CN" altLang="en-US"/>
          </a:p>
        </p:txBody>
      </p:sp>
    </p:spTree>
    <p:extLst>
      <p:ext uri="{BB962C8B-B14F-4D97-AF65-F5344CB8AC3E}">
        <p14:creationId xmlns:p14="http://schemas.microsoft.com/office/powerpoint/2010/main" val="22203048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97</a:t>
            </a:fld>
            <a:endParaRPr lang="zh-CN" altLang="en-US"/>
          </a:p>
        </p:txBody>
      </p:sp>
    </p:spTree>
    <p:extLst>
      <p:ext uri="{BB962C8B-B14F-4D97-AF65-F5344CB8AC3E}">
        <p14:creationId xmlns:p14="http://schemas.microsoft.com/office/powerpoint/2010/main" val="312776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98</a:t>
            </a:fld>
            <a:endParaRPr lang="zh-CN" altLang="en-US"/>
          </a:p>
        </p:txBody>
      </p:sp>
    </p:spTree>
    <p:extLst>
      <p:ext uri="{BB962C8B-B14F-4D97-AF65-F5344CB8AC3E}">
        <p14:creationId xmlns:p14="http://schemas.microsoft.com/office/powerpoint/2010/main" val="23250682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99</a:t>
            </a:fld>
            <a:endParaRPr lang="zh-CN" altLang="en-US"/>
          </a:p>
        </p:txBody>
      </p:sp>
    </p:spTree>
    <p:extLst>
      <p:ext uri="{BB962C8B-B14F-4D97-AF65-F5344CB8AC3E}">
        <p14:creationId xmlns:p14="http://schemas.microsoft.com/office/powerpoint/2010/main" val="38045994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7.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879600">
                  <a:extLst>
                    <a:ext uri="{9D8B030D-6E8A-4147-A177-3AD203B41FA5}">
                      <a16:colId xmlns:a16="http://schemas.microsoft.com/office/drawing/2014/main" xmlns="" val="20002"/>
                    </a:ext>
                  </a:extLst>
                </a:gridCol>
                <a:gridCol w="1879600">
                  <a:extLst>
                    <a:ext uri="{9D8B030D-6E8A-4147-A177-3AD203B41FA5}">
                      <a16:colId xmlns:a16="http://schemas.microsoft.com/office/drawing/2014/main" xmlns="" val="20003"/>
                    </a:ext>
                  </a:extLst>
                </a:gridCol>
                <a:gridCol w="1879600">
                  <a:extLst>
                    <a:ext uri="{9D8B030D-6E8A-4147-A177-3AD203B41FA5}">
                      <a16:colId xmlns:a16="http://schemas.microsoft.com/office/drawing/2014/main" xmlns="" val="20004"/>
                    </a:ext>
                  </a:extLst>
                </a:gridCol>
                <a:gridCol w="1879600">
                  <a:extLst>
                    <a:ext uri="{9D8B030D-6E8A-4147-A177-3AD203B41FA5}">
                      <a16:colId xmlns:a16="http://schemas.microsoft.com/office/drawing/2014/main" xmlns=""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8"/>
                  </a:ext>
                </a:extLst>
              </a:tr>
            </a:tbl>
          </a:graphicData>
        </a:graphic>
      </p:graphicFrame>
      <p:sp>
        <p:nvSpPr>
          <p:cNvPr id="10" name="矩形 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34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31997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400" dirty="0">
                <a:solidFill>
                  <a:prstClr val="black"/>
                </a:solidFill>
                <a:latin typeface="微软雅黑" panose="020B0503020204020204" pitchFamily="34" charset="-122"/>
                <a:ea typeface="微软雅黑" panose="020B0503020204020204" pitchFamily="34" charset="-122"/>
              </a:rPr>
              <a:t>ARPABET (also spelled </a:t>
            </a:r>
            <a:r>
              <a:rPr lang="en-US" altLang="zh-CN" sz="1400" dirty="0" err="1">
                <a:solidFill>
                  <a:prstClr val="black"/>
                </a:solidFill>
                <a:latin typeface="微软雅黑" panose="020B0503020204020204" pitchFamily="34" charset="-122"/>
                <a:ea typeface="微软雅黑" panose="020B0503020204020204" pitchFamily="34" charset="-122"/>
              </a:rPr>
              <a:t>ARPAbet</a:t>
            </a:r>
            <a:r>
              <a:rPr lang="en-US" altLang="zh-CN" sz="1400" dirty="0">
                <a:solidFill>
                  <a:prstClr val="black"/>
                </a:solidFill>
                <a:latin typeface="微软雅黑" panose="020B0503020204020204" pitchFamily="34" charset="-122"/>
                <a:ea typeface="微软雅黑" panose="020B0503020204020204" pitchFamily="34" charset="-122"/>
              </a:rPr>
              <a:t>) is a set of phonetic transcription codes developed by Advanced Research Projects Agency (ARPA) as a part of their Speech Understanding Research project in the 1970s. It represents phonemes and allophones of General American English with distinct sequences of ASCII characters.</a:t>
            </a:r>
            <a:endParaRPr lang="en-US" altLang="zh-CN" sz="14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872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07742" y="986584"/>
            <a:ext cx="2824238" cy="5326828"/>
          </a:xfrm>
          <a:prstGeom prst="rect">
            <a:avLst/>
          </a:prstGeom>
        </p:spPr>
      </p:pic>
      <p:pic>
        <p:nvPicPr>
          <p:cNvPr id="3" name="图片 2"/>
          <p:cNvPicPr>
            <a:picLocks noChangeAspect="1"/>
          </p:cNvPicPr>
          <p:nvPr/>
        </p:nvPicPr>
        <p:blipFill rotWithShape="1">
          <a:blip r:embed="rId4"/>
          <a:srcRect b="21754"/>
          <a:stretch/>
        </p:blipFill>
        <p:spPr>
          <a:xfrm>
            <a:off x="7355189" y="947329"/>
            <a:ext cx="2679263" cy="5366083"/>
          </a:xfrm>
          <a:prstGeom prst="rect">
            <a:avLst/>
          </a:prstGeom>
        </p:spPr>
      </p:pic>
    </p:spTree>
    <p:extLst>
      <p:ext uri="{BB962C8B-B14F-4D97-AF65-F5344CB8AC3E}">
        <p14:creationId xmlns:p14="http://schemas.microsoft.com/office/powerpoint/2010/main" val="3066739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26</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519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630575"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M</a:t>
            </a:r>
            <a:r>
              <a:rPr lang="en-US" altLang="zh-CN" sz="3200" b="1" dirty="0" smtClean="0">
                <a:solidFill>
                  <a:prstClr val="black"/>
                </a:solidFill>
                <a:latin typeface="微软雅黑" panose="020B0503020204020204" pitchFamily="34" charset="-122"/>
                <a:ea typeface="微软雅黑" panose="020B0503020204020204" pitchFamily="34" charset="-122"/>
              </a:rPr>
              <a:t>odel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1242148" y="2640236"/>
            <a:ext cx="3497689"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okay, google. Take a picture</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 name="文本框 2"/>
          <p:cNvSpPr txBox="1"/>
          <p:nvPr/>
        </p:nvSpPr>
        <p:spPr>
          <a:xfrm>
            <a:off x="1021393" y="2064236"/>
            <a:ext cx="3896870" cy="57600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A</a:t>
            </a:r>
            <a:endParaRPr lang="zh-CN" altLang="en-US" sz="2800" b="1" dirty="0"/>
          </a:p>
        </p:txBody>
      </p:sp>
      <p:sp>
        <p:nvSpPr>
          <p:cNvPr id="8" name="文本框 7"/>
          <p:cNvSpPr txBox="1"/>
          <p:nvPr/>
        </p:nvSpPr>
        <p:spPr>
          <a:xfrm>
            <a:off x="7193593" y="2064236"/>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B</a:t>
            </a:r>
            <a:endParaRPr lang="zh-CN" altLang="en-US" sz="2800" b="1" dirty="0"/>
          </a:p>
        </p:txBody>
      </p:sp>
      <p:sp>
        <p:nvSpPr>
          <p:cNvPr id="9" name="矩形 8">
            <a:extLst>
              <a:ext uri="{FF2B5EF4-FFF2-40B4-BE49-F238E27FC236}">
                <a16:creationId xmlns:a16="http://schemas.microsoft.com/office/drawing/2014/main" xmlns="" id="{2A55BA5B-CE30-435B-95FB-B00B8161E590}"/>
              </a:ext>
            </a:extLst>
          </p:cNvPr>
          <p:cNvSpPr/>
          <p:nvPr/>
        </p:nvSpPr>
        <p:spPr>
          <a:xfrm>
            <a:off x="7540737" y="2640236"/>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7" name="右箭头 6"/>
          <p:cNvSpPr/>
          <p:nvPr/>
        </p:nvSpPr>
        <p:spPr>
          <a:xfrm>
            <a:off x="5129496" y="2234626"/>
            <a:ext cx="1852863" cy="235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848526" y="300956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389639" y="3148918"/>
            <a:ext cx="3057247"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Step1: Phoneme/Word split</a:t>
            </a:r>
          </a:p>
        </p:txBody>
      </p:sp>
      <p:sp>
        <p:nvSpPr>
          <p:cNvPr id="2" name="矩形 1"/>
          <p:cNvSpPr/>
          <p:nvPr/>
        </p:nvSpPr>
        <p:spPr>
          <a:xfrm>
            <a:off x="792793" y="3768605"/>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'EY1']], [['G', 'UW1', 'G', 'AH0', 'L']], [['T', 'EY1', 'K']], [['AH0'], ['EY1']], [['P', 'IH1', 'K', 'CH', 'ER0']]]</a:t>
            </a:r>
          </a:p>
        </p:txBody>
      </p:sp>
      <p:sp>
        <p:nvSpPr>
          <p:cNvPr id="14" name="下箭头 13"/>
          <p:cNvSpPr/>
          <p:nvPr/>
        </p:nvSpPr>
        <p:spPr>
          <a:xfrm>
            <a:off x="2859572" y="4525941"/>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89639" y="4665291"/>
            <a:ext cx="1890261"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Step2: Part TSM</a:t>
            </a:r>
          </a:p>
        </p:txBody>
      </p:sp>
      <p:sp>
        <p:nvSpPr>
          <p:cNvPr id="16" name="矩形 15"/>
          <p:cNvSpPr/>
          <p:nvPr/>
        </p:nvSpPr>
        <p:spPr>
          <a:xfrm>
            <a:off x="792793" y="5299730"/>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a:t>
            </a:r>
            <a:r>
              <a:rPr lang="zh-CN" altLang="en-US"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EY1</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[['G', 'UW1', 'G', 'AH0', 'L']], [['T', 'EY1', 'K']], [['AH0'], ['EY1']], [['P', 'IH1', 'K', 'CH', 'ER0']]]</a:t>
            </a:r>
          </a:p>
        </p:txBody>
      </p:sp>
      <p:sp>
        <p:nvSpPr>
          <p:cNvPr id="17" name="下箭头 16"/>
          <p:cNvSpPr/>
          <p:nvPr/>
        </p:nvSpPr>
        <p:spPr>
          <a:xfrm rot="16200000">
            <a:off x="7072291" y="539117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70846" y="5422841"/>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Feasibility</a:t>
            </a:r>
            <a:endParaRPr lang="zh-CN" altLang="en-US" sz="2800" b="1" dirty="0"/>
          </a:p>
        </p:txBody>
      </p:sp>
    </p:spTree>
    <p:extLst>
      <p:ext uri="{BB962C8B-B14F-4D97-AF65-F5344CB8AC3E}">
        <p14:creationId xmlns:p14="http://schemas.microsoft.com/office/powerpoint/2010/main" val="4836453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154838"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Contributions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58477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不</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改变语句的音素结构，从倍速的角度切入进行</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target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攻击（但是无法保证一定能成功）</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4773042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34391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Challenge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Audio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honeme split (</a:t>
            </a:r>
            <a:r>
              <a:rPr lang="en-US" altLang="zh-CN" sz="1600" dirty="0" err="1" smtClean="0">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latin typeface="微软雅黑" panose="020B0503020204020204" pitchFamily="34" charset="-122"/>
                <a:ea typeface="微软雅黑" panose="020B0503020204020204" pitchFamily="34" charset="-122"/>
                <a:cs typeface="Arial Unicode MS" panose="020B0604020202020204" pitchFamily="34" charset="-122"/>
              </a:rPr>
              <a:t>：也是</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latin typeface="微软雅黑" panose="020B0503020204020204" pitchFamily="34" charset="-122"/>
                <a:ea typeface="微软雅黑" panose="020B0503020204020204" pitchFamily="34" charset="-122"/>
                <a:cs typeface="Arial Unicode MS" panose="020B0604020202020204" pitchFamily="34" charset="-122"/>
              </a:rPr>
              <a:t>的关键</a:t>
            </a:r>
            <a:endParaRPr lang="en-US" altLang="zh-CN" sz="1600" dirty="0">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Transferability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matrics</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如何自动化分析</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等指标和音素的关系</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如何根据输入音频文本的音素进行拆解与倍速</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Model</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black box</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的区别性（子集）</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39958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537600"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讨论点</a:t>
            </a:r>
            <a:r>
              <a:rPr lang="en-US" altLang="zh-CN" sz="3200" b="1" dirty="0" smtClean="0">
                <a:solidFill>
                  <a:prstClr val="black"/>
                </a:solidFill>
                <a:latin typeface="微软雅黑" panose="020B0503020204020204" pitchFamily="34" charset="-122"/>
                <a:ea typeface="微软雅黑" panose="020B0503020204020204" pitchFamily="34" charset="-122"/>
              </a:rPr>
              <a: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在音频音素无法分解情况下，如何关联结果文本与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系统的关联关系，即输出文本的音素是否可以代表</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识别结果的音素（详见</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P81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关于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调研）</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Correlation (WER and the structure of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phoneme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识别结果不同是否是由于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神经网络训练的不同，即不同</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对于同一音频的音素拆解不同。</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部分音频识别出来无结果</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9156009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476" y="1948677"/>
            <a:ext cx="5737270" cy="315271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72" y="1816321"/>
            <a:ext cx="4896533" cy="3200847"/>
          </a:xfrm>
          <a:prstGeom prst="rect">
            <a:avLst/>
          </a:prstGeom>
        </p:spPr>
      </p:pic>
      <p:sp>
        <p:nvSpPr>
          <p:cNvPr id="6" name="文本框 5"/>
          <p:cNvSpPr txBox="1"/>
          <p:nvPr/>
        </p:nvSpPr>
        <p:spPr>
          <a:xfrm>
            <a:off x="1343403" y="5128118"/>
            <a:ext cx="3896870" cy="461665"/>
          </a:xfrm>
          <a:prstGeom prst="rect">
            <a:avLst/>
          </a:prstGeom>
          <a:noFill/>
          <a:ln w="38100">
            <a:solidFill>
              <a:srgbClr val="C00000"/>
            </a:solidFill>
          </a:ln>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传统</a:t>
            </a:r>
            <a:r>
              <a:rPr lang="zh-CN" altLang="en-US" sz="2400" b="1" dirty="0" smtClean="0">
                <a:latin typeface="微软雅黑" panose="020B0503020204020204" pitchFamily="34" charset="-122"/>
                <a:ea typeface="微软雅黑" panose="020B0503020204020204" pitchFamily="34" charset="-122"/>
              </a:rPr>
              <a:t>模型</a:t>
            </a:r>
            <a:r>
              <a:rPr lang="en-US" altLang="zh-CN" sz="2400" b="1" dirty="0" smtClean="0">
                <a:latin typeface="微软雅黑" panose="020B0503020204020204" pitchFamily="34" charset="-122"/>
                <a:ea typeface="微软雅黑" panose="020B0503020204020204" pitchFamily="34" charset="-122"/>
              </a:rPr>
              <a:t>(Kaldi)</a:t>
            </a:r>
            <a:endParaRPr lang="zh-CN" altLang="en-US"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041676" y="5101390"/>
            <a:ext cx="3896870" cy="461665"/>
          </a:xfrm>
          <a:prstGeom prst="rect">
            <a:avLst/>
          </a:prstGeom>
          <a:noFill/>
          <a:ln w="38100">
            <a:solidFill>
              <a:srgbClr val="C00000"/>
            </a:solidFill>
          </a:ln>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现代</a:t>
            </a:r>
            <a:r>
              <a:rPr lang="zh-CN" altLang="en-US" sz="2400" b="1" dirty="0" smtClean="0">
                <a:latin typeface="微软雅黑" panose="020B0503020204020204" pitchFamily="34" charset="-122"/>
                <a:ea typeface="微软雅黑" panose="020B0503020204020204" pitchFamily="34" charset="-122"/>
              </a:rPr>
              <a:t>模型</a:t>
            </a:r>
            <a:r>
              <a:rPr lang="en-US" altLang="zh-CN" sz="2400" b="1" dirty="0" smtClean="0">
                <a:latin typeface="微软雅黑" panose="020B0503020204020204" pitchFamily="34" charset="-122"/>
                <a:ea typeface="微软雅黑" panose="020B0503020204020204" pitchFamily="34" charset="-122"/>
              </a:rPr>
              <a:t>(</a:t>
            </a:r>
            <a:r>
              <a:rPr lang="en-US" altLang="zh-CN" sz="2400" b="1" dirty="0" err="1" smtClean="0">
                <a:latin typeface="微软雅黑" panose="020B0503020204020204" pitchFamily="34" charset="-122"/>
                <a:ea typeface="微软雅黑" panose="020B0503020204020204" pitchFamily="34" charset="-122"/>
              </a:rPr>
              <a:t>DeepSpeech</a:t>
            </a:r>
            <a:r>
              <a:rPr lang="en-US" altLang="zh-CN"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31885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449655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 Traditional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705371"/>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Create features from the sound file</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this may require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windowing</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 form of filtering and aggregation) and performing transformations on the windows, such as </a:t>
            </a:r>
            <a:r>
              <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Fourier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transformations and connectionist temporal classification (CTC</a:t>
            </a:r>
            <a:r>
              <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Apply </a:t>
            </a:r>
            <a:r>
              <a:rPr lang="en-US" altLang="zh-CN" sz="1600" b="1"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an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acoustic model </a:t>
            </a:r>
            <a:r>
              <a:rPr lang="en-US" altLang="zh-CN" sz="1600" b="1"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to match the </a:t>
            </a:r>
            <a:r>
              <a:rPr lang="en-US" altLang="zh-CN" sz="1600" b="1"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phonemes</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Apply </a:t>
            </a:r>
            <a:r>
              <a:rPr lang="en-US" altLang="zh-CN" sz="1600" b="1"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language model </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that uses probability distributions to predict words from the phonemes and then the sequences of words from the phonemes</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 Kaldi, CMU Sphinx and HTK </a:t>
            </a:r>
            <a:endPar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192166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449655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 Traditional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651" y="1705371"/>
            <a:ext cx="6303765" cy="4615257"/>
          </a:xfrm>
          <a:prstGeom prst="rect">
            <a:avLst/>
          </a:prstGeom>
        </p:spPr>
      </p:pic>
    </p:spTree>
    <p:extLst>
      <p:ext uri="{BB962C8B-B14F-4D97-AF65-F5344CB8AC3E}">
        <p14:creationId xmlns:p14="http://schemas.microsoft.com/office/powerpoint/2010/main" val="1299679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449655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 Traditional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56" y="1813655"/>
            <a:ext cx="9926435" cy="3943900"/>
          </a:xfrm>
          <a:prstGeom prst="rect">
            <a:avLst/>
          </a:prstGeom>
        </p:spPr>
      </p:pic>
    </p:spTree>
    <p:extLst>
      <p:ext uri="{BB962C8B-B14F-4D97-AF65-F5344CB8AC3E}">
        <p14:creationId xmlns:p14="http://schemas.microsoft.com/office/powerpoint/2010/main" val="32617679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28324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 Deep Learning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705371"/>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Replace the intermediate steps with </a:t>
            </a:r>
            <a:r>
              <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one algorithm</a:t>
            </a:r>
          </a:p>
          <a:p>
            <a:pPr marL="285750" indent="-285750">
              <a:lnSpc>
                <a:spcPct val="200000"/>
              </a:lnSpc>
              <a:buFont typeface="Wingdings" panose="05000000000000000000" pitchFamily="2" charset="2"/>
              <a:buChar char="p"/>
            </a:pP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DeepSpeech</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PyTorch</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-Kaldi and CNT</a:t>
            </a:r>
            <a:endPar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3456179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196709"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 Kaldi</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705371"/>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OpenFST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constructing and searching weighted finite-state transducers (WFST)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en-US" altLang="zh-CN" sz="1600" b="1" dirty="0" smtClean="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420" y="2215895"/>
            <a:ext cx="7808896" cy="3685545"/>
          </a:xfrm>
          <a:prstGeom prst="rect">
            <a:avLst/>
          </a:prstGeom>
        </p:spPr>
      </p:pic>
    </p:spTree>
    <p:extLst>
      <p:ext uri="{BB962C8B-B14F-4D97-AF65-F5344CB8AC3E}">
        <p14:creationId xmlns:p14="http://schemas.microsoft.com/office/powerpoint/2010/main" val="3018893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064" y="1412983"/>
            <a:ext cx="5027905" cy="121513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650" y="2628121"/>
            <a:ext cx="3236731" cy="152439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5030" y="4303351"/>
            <a:ext cx="2003701" cy="2128607"/>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409" y="3567419"/>
            <a:ext cx="4528814" cy="2446681"/>
          </a:xfrm>
          <a:prstGeom prst="rect">
            <a:avLst/>
          </a:prstGeom>
        </p:spPr>
      </p:pic>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第二</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第三</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单词</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状态号</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单词</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1278740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第二</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第三</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音素组合成</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单词</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53" y="1883198"/>
            <a:ext cx="6582694" cy="3524742"/>
          </a:xfrm>
          <a:prstGeom prst="rect">
            <a:avLst/>
          </a:prstGeom>
        </p:spPr>
      </p:pic>
    </p:spTree>
    <p:extLst>
      <p:ext uri="{BB962C8B-B14F-4D97-AF65-F5344CB8AC3E}">
        <p14:creationId xmlns:p14="http://schemas.microsoft.com/office/powerpoint/2010/main" val="10108897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211357"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VAD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93559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4577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Phonemes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第一</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步</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把</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帧识别成状态（难点</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810" y="3901104"/>
            <a:ext cx="7278116" cy="1943371"/>
          </a:xfrm>
          <a:prstGeom prst="rect">
            <a:avLst/>
          </a:prstGeom>
        </p:spPr>
      </p:pic>
    </p:spTree>
    <p:extLst>
      <p:ext uri="{BB962C8B-B14F-4D97-AF65-F5344CB8AC3E}">
        <p14:creationId xmlns:p14="http://schemas.microsoft.com/office/powerpoint/2010/main" val="38010601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9930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Interval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This 25ms width is large enough for us to capture enough information and yet the features inside this frame should remain relatively stationary. If we speak 3 words per second with 4 phones and each phone will be sub-divided into 3 stages, then there are 36 states per second or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28 </a:t>
            </a:r>
            <a:r>
              <a:rPr lang="en-US" altLang="zh-CN" sz="1600" b="1" dirty="0" err="1">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ms</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per state. So the 25ms window is about right</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Each slid window is about </a:t>
            </a:r>
            <a:r>
              <a:rPr lang="en-US" altLang="zh-CN" sz="1600" b="1" dirty="0">
                <a:solidFill>
                  <a:srgbClr val="C00000"/>
                </a:solidFill>
                <a:latin typeface="微软雅黑" panose="020B0503020204020204" pitchFamily="34" charset="-122"/>
                <a:ea typeface="微软雅黑" panose="020B0503020204020204" pitchFamily="34" charset="-122"/>
                <a:cs typeface="Arial Unicode MS" panose="020B0604020202020204" pitchFamily="34" charset="-122"/>
              </a:rPr>
              <a:t>10ms</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apart so we can capture the dynamics among frames to capture the proper context</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Starting from an audio clip, we slide windows of 25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ms</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width and 10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ms</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apart to extract MFCC features. </a:t>
            </a:r>
            <a:endPar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4161660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14967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ASR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对于</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DeepSpeech</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之类的，输出文本等效为</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识别出来的音素</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输入音频的拆解等效于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的功能，无法实现</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a:lnSpc>
                <a:spcPct val="200000"/>
              </a:lnSpc>
            </a:pP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7909794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09063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WER</a:t>
            </a:r>
            <a:r>
              <a:rPr lang="zh-CN" altLang="en-US" sz="3200" b="1" dirty="0">
                <a:solidFill>
                  <a:prstClr val="black"/>
                </a:solidFill>
                <a:latin typeface="微软雅黑" panose="020B0503020204020204" pitchFamily="34" charset="-122"/>
                <a:ea typeface="微软雅黑" panose="020B0503020204020204" pitchFamily="34" charset="-122"/>
              </a:rPr>
              <a:t>结论</a:t>
            </a:r>
            <a:r>
              <a:rPr lang="en-US" altLang="zh-CN" sz="3200" b="1" dirty="0">
                <a:solidFill>
                  <a:prstClr val="black"/>
                </a:solidFill>
                <a:latin typeface="微软雅黑" panose="020B0503020204020204" pitchFamily="34" charset="-122"/>
                <a:ea typeface="微软雅黑" panose="020B0503020204020204" pitchFamily="34" charset="-122"/>
              </a:rPr>
              <a: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xmlns="" id="{D544854C-1538-4B32-BF2F-BB7BBC22C0FD}"/>
              </a:ext>
            </a:extLst>
          </p:cNvPr>
          <p:cNvSpPr/>
          <p:nvPr/>
        </p:nvSpPr>
        <p:spPr>
          <a:xfrm>
            <a:off x="843573" y="1705371"/>
            <a:ext cx="10730590" cy="1495409"/>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0.25</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倍速，会出现</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&gt;1</a:t>
            </a: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Phasevecotor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&gt; 1.5,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&gt;1.75,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&gt;2.0, </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倍速意义不大，高速情况</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优于</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Phasecotor</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&lt;0.75,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&lt;0.5, </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&lt;0.5</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倍速意义不大，低速情况</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wsola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优于</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229562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2574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MFCC</a:t>
            </a:r>
            <a:r>
              <a:rPr lang="zh-CN" altLang="en-US" sz="3200" b="1" dirty="0">
                <a:solidFill>
                  <a:prstClr val="black"/>
                </a:solidFill>
                <a:latin typeface="微软雅黑" panose="020B0503020204020204" pitchFamily="34" charset="-122"/>
                <a:ea typeface="微软雅黑" panose="020B0503020204020204" pitchFamily="34" charset="-122"/>
              </a:rPr>
              <a:t>相似度结论</a:t>
            </a:r>
          </a:p>
        </p:txBody>
      </p:sp>
      <p:sp>
        <p:nvSpPr>
          <p:cNvPr id="3" name="矩形 2">
            <a:extLst>
              <a:ext uri="{FF2B5EF4-FFF2-40B4-BE49-F238E27FC236}">
                <a16:creationId xmlns:a16="http://schemas.microsoft.com/office/drawing/2014/main" xmlns="" id="{6660A7E4-9BC7-437C-83A9-586C6306E11B}"/>
              </a:ext>
            </a:extLst>
          </p:cNvPr>
          <p:cNvSpPr/>
          <p:nvPr/>
        </p:nvSpPr>
        <p:spPr>
          <a:xfrm>
            <a:off x="843573" y="1705371"/>
            <a:ext cx="4361473" cy="1495409"/>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倍速，</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Ola</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的距离值最低</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整体上，距离值大于</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11000</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600" dirty="0" err="1">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大于</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0</a:t>
            </a: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，识别效果差</a:t>
            </a:r>
            <a:endPar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a:extLst>
              <a:ext uri="{FF2B5EF4-FFF2-40B4-BE49-F238E27FC236}">
                <a16:creationId xmlns:a16="http://schemas.microsoft.com/office/drawing/2014/main" xmlns="" id="{E0FC6352-6942-4728-9095-AA3C84964D07}"/>
              </a:ext>
            </a:extLst>
          </p:cNvPr>
          <p:cNvPicPr>
            <a:picLocks noChangeAspect="1"/>
          </p:cNvPicPr>
          <p:nvPr/>
        </p:nvPicPr>
        <p:blipFill>
          <a:blip r:embed="rId3"/>
          <a:stretch>
            <a:fillRect/>
          </a:stretch>
        </p:blipFill>
        <p:spPr>
          <a:xfrm>
            <a:off x="5614667" y="885458"/>
            <a:ext cx="6328257" cy="5878757"/>
          </a:xfrm>
          <a:prstGeom prst="rect">
            <a:avLst/>
          </a:prstGeom>
        </p:spPr>
      </p:pic>
    </p:spTree>
    <p:extLst>
      <p:ext uri="{BB962C8B-B14F-4D97-AF65-F5344CB8AC3E}">
        <p14:creationId xmlns:p14="http://schemas.microsoft.com/office/powerpoint/2010/main" val="31525762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646878"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音素拆分结论</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正常：比如</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hey-&gt;[['HH', 'EY1']]</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部分单次拆出两个部分，比如</a:t>
            </a:r>
            <a:r>
              <a:rPr lang="en-US" altLang="zh-CN"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a-&gt;[['AH0'], ['EY1']], hello-&gt;[['HH', 'AH0', 'L', 'OW1'], ['HH', 'EH0', 'L', 'OW1']]</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843572" y="2955141"/>
            <a:ext cx="4442691" cy="369332"/>
          </a:xfrm>
          <a:prstGeom prst="rect">
            <a:avLst/>
          </a:prstGeom>
        </p:spPr>
        <p:txBody>
          <a:bodyPr wrap="none">
            <a:spAutoFit/>
          </a:bodyPr>
          <a:lstStyle/>
          <a:p>
            <a:r>
              <a:rPr lang="zh-CN" altLang="en-US" dirty="0" smtClean="0"/>
              <a:t>[['K', 'AO1', 'L']]</a:t>
            </a:r>
            <a:r>
              <a:rPr lang="en-US" altLang="zh-CN" dirty="0"/>
              <a:t>, [['M', 'AY1']], [['W', 'AY1', 'F']]</a:t>
            </a:r>
            <a:endParaRPr lang="zh-CN" altLang="en-US" dirty="0"/>
          </a:p>
        </p:txBody>
      </p:sp>
      <p:sp>
        <p:nvSpPr>
          <p:cNvPr id="3" name="矩形 2"/>
          <p:cNvSpPr/>
          <p:nvPr/>
        </p:nvSpPr>
        <p:spPr>
          <a:xfrm>
            <a:off x="843572" y="3675140"/>
            <a:ext cx="2267672" cy="369332"/>
          </a:xfrm>
          <a:prstGeom prst="rect">
            <a:avLst/>
          </a:prstGeom>
        </p:spPr>
        <p:txBody>
          <a:bodyPr wrap="none">
            <a:spAutoFit/>
          </a:bodyPr>
          <a:lstStyle/>
          <a:p>
            <a:r>
              <a:rPr lang="zh-CN" altLang="en-US" smtClean="0"/>
              <a:t>[['F', 'AA1', 'L', 'OW0']]</a:t>
            </a:r>
            <a:endParaRPr lang="zh-CN" altLang="en-US" dirty="0"/>
          </a:p>
        </p:txBody>
      </p:sp>
      <p:sp>
        <p:nvSpPr>
          <p:cNvPr id="5" name="矩形 4"/>
          <p:cNvSpPr/>
          <p:nvPr/>
        </p:nvSpPr>
        <p:spPr>
          <a:xfrm>
            <a:off x="843572" y="4389577"/>
            <a:ext cx="1377878" cy="369332"/>
          </a:xfrm>
          <a:prstGeom prst="rect">
            <a:avLst/>
          </a:prstGeom>
        </p:spPr>
        <p:txBody>
          <a:bodyPr wrap="none">
            <a:spAutoFit/>
          </a:bodyPr>
          <a:lstStyle/>
          <a:p>
            <a:r>
              <a:rPr lang="zh-CN" altLang="en-US" dirty="0" smtClean="0"/>
              <a:t>[['N', 'AW1']]</a:t>
            </a:r>
            <a:endParaRPr lang="zh-CN" altLang="en-US" dirty="0"/>
          </a:p>
        </p:txBody>
      </p:sp>
      <p:sp>
        <p:nvSpPr>
          <p:cNvPr id="6" name="矩形 5"/>
          <p:cNvSpPr/>
          <p:nvPr/>
        </p:nvSpPr>
        <p:spPr>
          <a:xfrm>
            <a:off x="2221450" y="4389577"/>
            <a:ext cx="914738" cy="369332"/>
          </a:xfrm>
          <a:prstGeom prst="rect">
            <a:avLst/>
          </a:prstGeom>
        </p:spPr>
        <p:txBody>
          <a:bodyPr wrap="none">
            <a:spAutoFit/>
          </a:bodyPr>
          <a:lstStyle/>
          <a:p>
            <a:r>
              <a:rPr lang="zh-CN" altLang="en-US" dirty="0"/>
              <a:t>[['AY1']]</a:t>
            </a:r>
          </a:p>
        </p:txBody>
      </p:sp>
      <p:pic>
        <p:nvPicPr>
          <p:cNvPr id="7" name="图片 6"/>
          <p:cNvPicPr>
            <a:picLocks noChangeAspect="1"/>
          </p:cNvPicPr>
          <p:nvPr/>
        </p:nvPicPr>
        <p:blipFill>
          <a:blip r:embed="rId3"/>
          <a:stretch>
            <a:fillRect/>
          </a:stretch>
        </p:blipFill>
        <p:spPr>
          <a:xfrm>
            <a:off x="6620463" y="2777647"/>
            <a:ext cx="3619500" cy="126682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452" y="4391523"/>
            <a:ext cx="3277057" cy="154326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684" y="4021220"/>
            <a:ext cx="3429479" cy="32389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0213" y="4574243"/>
            <a:ext cx="3581900" cy="1257475"/>
          </a:xfrm>
          <a:prstGeom prst="rect">
            <a:avLst/>
          </a:prstGeom>
        </p:spPr>
      </p:pic>
    </p:spTree>
    <p:extLst>
      <p:ext uri="{BB962C8B-B14F-4D97-AF65-F5344CB8AC3E}">
        <p14:creationId xmlns:p14="http://schemas.microsoft.com/office/powerpoint/2010/main" val="2960728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27</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14551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模型</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以最小时间单元（参考</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状态间隔或设置参数间隔）切分输入音频</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优化</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条件：调节单元个数、单元调节速度以及可</a:t>
            </a:r>
            <a:r>
              <a:rPr lang="zh-CN" altLang="en-US" sz="160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听性（心理声学）</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与发音学模型相互印证</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043" y="3265441"/>
            <a:ext cx="3481136" cy="2610852"/>
          </a:xfrm>
          <a:prstGeom prst="rect">
            <a:avLst/>
          </a:prstGeom>
        </p:spPr>
      </p:pic>
    </p:spTree>
    <p:extLst>
      <p:ext uri="{BB962C8B-B14F-4D97-AF65-F5344CB8AC3E}">
        <p14:creationId xmlns:p14="http://schemas.microsoft.com/office/powerpoint/2010/main" val="27137389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48442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To</a:t>
            </a:r>
            <a:r>
              <a:rPr lang="zh-CN" altLang="en-US" sz="3200" b="1" dirty="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do list</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发音学模型建立（</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原理学习，尤其是音素分解与转换部分（</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设置参数提取（</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qinhong</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最小时间单元切分倍速随机测试（</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优化模型撰写（</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qinhong</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：探究快速或者慢速谁的效果更好（沁宏）</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Q2</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：元音、辅音谁更重要（</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9005155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459933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会议纪要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重要批注</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0FDAD747-108F-4A6D-9220-5EA05067FF1E}"/>
              </a:ext>
            </a:extLst>
          </p:cNvPr>
          <p:cNvSpPr/>
          <p:nvPr/>
        </p:nvSpPr>
        <p:spPr>
          <a:xfrm>
            <a:off x="843573" y="1705371"/>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1.1</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倍识别错误是因为正好影响了音素分解的间隔</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让</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找不准音素</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80047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48790</TotalTime>
  <Words>4803</Words>
  <Application>Microsoft Office PowerPoint</Application>
  <PresentationFormat>宽屏</PresentationFormat>
  <Paragraphs>653</Paragraphs>
  <Slides>99</Slides>
  <Notes>91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99</vt:i4>
      </vt:variant>
    </vt:vector>
  </HeadingPairs>
  <TitlesOfParts>
    <vt:vector size="111" baseType="lpstr">
      <vt:lpstr>Arial Unicode MS</vt:lpstr>
      <vt:lpstr>NimbusRomNo9L</vt:lpstr>
      <vt:lpstr>华文细黑</vt:lpstr>
      <vt:lpstr>华文新魏</vt:lpstr>
      <vt:lpstr>宋体</vt:lpstr>
      <vt:lpstr>微软雅黑</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lichaohao</cp:lastModifiedBy>
  <cp:revision>266</cp:revision>
  <cp:lastPrinted>2017-06-19T10:44:09Z</cp:lastPrinted>
  <dcterms:created xsi:type="dcterms:W3CDTF">2016-06-07T03:07:16Z</dcterms:created>
  <dcterms:modified xsi:type="dcterms:W3CDTF">2020-06-02T13:23:30Z</dcterms:modified>
</cp:coreProperties>
</file>