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5" r:id="rId58"/>
    <p:sldId id="402" r:id="rId59"/>
    <p:sldId id="403" r:id="rId60"/>
    <p:sldId id="407" r:id="rId61"/>
    <p:sldId id="406" r:id="rId62"/>
    <p:sldId id="408" r:id="rId63"/>
    <p:sldId id="413" r:id="rId64"/>
    <p:sldId id="404" r:id="rId65"/>
    <p:sldId id="411" r:id="rId66"/>
    <p:sldId id="412" r:id="rId67"/>
    <p:sldId id="417" r:id="rId68"/>
    <p:sldId id="414" r:id="rId69"/>
    <p:sldId id="415" r:id="rId70"/>
    <p:sldId id="416" r:id="rId71"/>
    <p:sldId id="409" r:id="rId72"/>
    <p:sldId id="410" r:id="rId73"/>
    <p:sldId id="419" r:id="rId74"/>
    <p:sldId id="420" r:id="rId75"/>
    <p:sldId id="421" r:id="rId76"/>
    <p:sldId id="418" r:id="rId77"/>
    <p:sldId id="422" r:id="rId78"/>
    <p:sldId id="423" r:id="rId79"/>
    <p:sldId id="424" r:id="rId80"/>
    <p:sldId id="425" r:id="rId81"/>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80" d="100"/>
          <a:sy n="80" d="100"/>
        </p:scale>
        <p:origin x="1656"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2020/5/26</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140682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60</a:t>
            </a:fld>
            <a:endParaRPr lang="zh-CN" altLang="en-US"/>
          </a:p>
        </p:txBody>
      </p:sp>
    </p:spTree>
    <p:extLst>
      <p:ext uri="{BB962C8B-B14F-4D97-AF65-F5344CB8AC3E}">
        <p14:creationId xmlns:p14="http://schemas.microsoft.com/office/powerpoint/2010/main" val="117484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61</a:t>
            </a:fld>
            <a:endParaRPr lang="zh-CN" altLang="en-US"/>
          </a:p>
        </p:txBody>
      </p:sp>
    </p:spTree>
    <p:extLst>
      <p:ext uri="{BB962C8B-B14F-4D97-AF65-F5344CB8AC3E}">
        <p14:creationId xmlns:p14="http://schemas.microsoft.com/office/powerpoint/2010/main" val="1299105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62</a:t>
            </a:fld>
            <a:endParaRPr lang="zh-CN" altLang="en-US"/>
          </a:p>
        </p:txBody>
      </p:sp>
    </p:spTree>
    <p:extLst>
      <p:ext uri="{BB962C8B-B14F-4D97-AF65-F5344CB8AC3E}">
        <p14:creationId xmlns:p14="http://schemas.microsoft.com/office/powerpoint/2010/main" val="769377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63</a:t>
            </a:fld>
            <a:endParaRPr lang="zh-CN" altLang="en-US"/>
          </a:p>
        </p:txBody>
      </p:sp>
    </p:spTree>
    <p:extLst>
      <p:ext uri="{BB962C8B-B14F-4D97-AF65-F5344CB8AC3E}">
        <p14:creationId xmlns:p14="http://schemas.microsoft.com/office/powerpoint/2010/main" val="4145310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64</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65</a:t>
            </a:fld>
            <a:endParaRPr lang="zh-CN" altLang="en-US"/>
          </a:p>
        </p:txBody>
      </p:sp>
    </p:spTree>
    <p:extLst>
      <p:ext uri="{BB962C8B-B14F-4D97-AF65-F5344CB8AC3E}">
        <p14:creationId xmlns:p14="http://schemas.microsoft.com/office/powerpoint/2010/main" val="25119603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66</a:t>
            </a:fld>
            <a:endParaRPr lang="zh-CN" altLang="en-US"/>
          </a:p>
        </p:txBody>
      </p:sp>
    </p:spTree>
    <p:extLst>
      <p:ext uri="{BB962C8B-B14F-4D97-AF65-F5344CB8AC3E}">
        <p14:creationId xmlns:p14="http://schemas.microsoft.com/office/powerpoint/2010/main" val="2694281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67</a:t>
            </a:fld>
            <a:endParaRPr lang="zh-CN" altLang="en-US"/>
          </a:p>
        </p:txBody>
      </p:sp>
    </p:spTree>
    <p:extLst>
      <p:ext uri="{BB962C8B-B14F-4D97-AF65-F5344CB8AC3E}">
        <p14:creationId xmlns:p14="http://schemas.microsoft.com/office/powerpoint/2010/main" val="2016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68</a:t>
            </a:fld>
            <a:endParaRPr lang="zh-CN" altLang="en-US"/>
          </a:p>
        </p:txBody>
      </p:sp>
    </p:spTree>
    <p:extLst>
      <p:ext uri="{BB962C8B-B14F-4D97-AF65-F5344CB8AC3E}">
        <p14:creationId xmlns:p14="http://schemas.microsoft.com/office/powerpoint/2010/main" val="27209497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69</a:t>
            </a:fld>
            <a:endParaRPr lang="zh-CN" altLang="en-US"/>
          </a:p>
        </p:txBody>
      </p:sp>
    </p:spTree>
    <p:extLst>
      <p:ext uri="{BB962C8B-B14F-4D97-AF65-F5344CB8AC3E}">
        <p14:creationId xmlns:p14="http://schemas.microsoft.com/office/powerpoint/2010/main" val="3834975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70</a:t>
            </a:fld>
            <a:endParaRPr lang="zh-CN" altLang="en-US"/>
          </a:p>
        </p:txBody>
      </p:sp>
    </p:spTree>
    <p:extLst>
      <p:ext uri="{BB962C8B-B14F-4D97-AF65-F5344CB8AC3E}">
        <p14:creationId xmlns:p14="http://schemas.microsoft.com/office/powerpoint/2010/main" val="6329571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71</a:t>
            </a:fld>
            <a:endParaRPr lang="zh-CN" altLang="en-US"/>
          </a:p>
        </p:txBody>
      </p:sp>
    </p:spTree>
    <p:extLst>
      <p:ext uri="{BB962C8B-B14F-4D97-AF65-F5344CB8AC3E}">
        <p14:creationId xmlns:p14="http://schemas.microsoft.com/office/powerpoint/2010/main" val="28912187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72</a:t>
            </a:fld>
            <a:endParaRPr lang="zh-CN" altLang="en-US"/>
          </a:p>
        </p:txBody>
      </p:sp>
    </p:spTree>
    <p:extLst>
      <p:ext uri="{BB962C8B-B14F-4D97-AF65-F5344CB8AC3E}">
        <p14:creationId xmlns:p14="http://schemas.microsoft.com/office/powerpoint/2010/main" val="36634607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73</a:t>
            </a:fld>
            <a:endParaRPr lang="zh-CN" altLang="en-US"/>
          </a:p>
        </p:txBody>
      </p:sp>
    </p:spTree>
    <p:extLst>
      <p:ext uri="{BB962C8B-B14F-4D97-AF65-F5344CB8AC3E}">
        <p14:creationId xmlns:p14="http://schemas.microsoft.com/office/powerpoint/2010/main" val="28018689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74</a:t>
            </a:fld>
            <a:endParaRPr lang="zh-CN" altLang="en-US"/>
          </a:p>
        </p:txBody>
      </p:sp>
    </p:spTree>
    <p:extLst>
      <p:ext uri="{BB962C8B-B14F-4D97-AF65-F5344CB8AC3E}">
        <p14:creationId xmlns:p14="http://schemas.microsoft.com/office/powerpoint/2010/main" val="2786746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75</a:t>
            </a:fld>
            <a:endParaRPr lang="zh-CN" altLang="en-US"/>
          </a:p>
        </p:txBody>
      </p:sp>
    </p:spTree>
    <p:extLst>
      <p:ext uri="{BB962C8B-B14F-4D97-AF65-F5344CB8AC3E}">
        <p14:creationId xmlns:p14="http://schemas.microsoft.com/office/powerpoint/2010/main" val="4554452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76</a:t>
            </a:fld>
            <a:endParaRPr lang="zh-CN" altLang="en-US"/>
          </a:p>
        </p:txBody>
      </p:sp>
    </p:spTree>
    <p:extLst>
      <p:ext uri="{BB962C8B-B14F-4D97-AF65-F5344CB8AC3E}">
        <p14:creationId xmlns:p14="http://schemas.microsoft.com/office/powerpoint/2010/main" val="10173390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77</a:t>
            </a:fld>
            <a:endParaRPr lang="zh-CN" altLang="en-US"/>
          </a:p>
        </p:txBody>
      </p:sp>
    </p:spTree>
    <p:extLst>
      <p:ext uri="{BB962C8B-B14F-4D97-AF65-F5344CB8AC3E}">
        <p14:creationId xmlns:p14="http://schemas.microsoft.com/office/powerpoint/2010/main" val="364746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78</a:t>
            </a:fld>
            <a:endParaRPr lang="zh-CN" altLang="en-US"/>
          </a:p>
        </p:txBody>
      </p:sp>
    </p:spTree>
    <p:extLst>
      <p:ext uri="{BB962C8B-B14F-4D97-AF65-F5344CB8AC3E}">
        <p14:creationId xmlns:p14="http://schemas.microsoft.com/office/powerpoint/2010/main" val="32767967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79</a:t>
            </a:fld>
            <a:endParaRPr lang="zh-CN" altLang="en-US"/>
          </a:p>
        </p:txBody>
      </p:sp>
    </p:spTree>
    <p:extLst>
      <p:ext uri="{BB962C8B-B14F-4D97-AF65-F5344CB8AC3E}">
        <p14:creationId xmlns:p14="http://schemas.microsoft.com/office/powerpoint/2010/main" val="24546633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80</a:t>
            </a:fld>
            <a:endParaRPr lang="zh-CN" altLang="en-US"/>
          </a:p>
        </p:txBody>
      </p:sp>
    </p:spTree>
    <p:extLst>
      <p:ext uri="{BB962C8B-B14F-4D97-AF65-F5344CB8AC3E}">
        <p14:creationId xmlns:p14="http://schemas.microsoft.com/office/powerpoint/2010/main" val="772770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zhuanlan.zhihu.com/p/45053115"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 xmlns:a16="http://schemas.microsoft.com/office/drawing/2014/main" val="20000"/>
                    </a:ext>
                  </a:extLst>
                </a:gridCol>
                <a:gridCol w="1879600">
                  <a:extLst>
                    <a:ext uri="{9D8B030D-6E8A-4147-A177-3AD203B41FA5}">
                      <a16:colId xmlns="" xmlns:a16="http://schemas.microsoft.com/office/drawing/2014/main" val="20001"/>
                    </a:ext>
                  </a:extLst>
                </a:gridCol>
                <a:gridCol w="1879600">
                  <a:extLst>
                    <a:ext uri="{9D8B030D-6E8A-4147-A177-3AD203B41FA5}">
                      <a16:colId xmlns="" xmlns:a16="http://schemas.microsoft.com/office/drawing/2014/main" val="20002"/>
                    </a:ext>
                  </a:extLst>
                </a:gridCol>
                <a:gridCol w="1879600">
                  <a:extLst>
                    <a:ext uri="{9D8B030D-6E8A-4147-A177-3AD203B41FA5}">
                      <a16:colId xmlns="" xmlns:a16="http://schemas.microsoft.com/office/drawing/2014/main" val="20003"/>
                    </a:ext>
                  </a:extLst>
                </a:gridCol>
                <a:gridCol w="1879600">
                  <a:extLst>
                    <a:ext uri="{9D8B030D-6E8A-4147-A177-3AD203B41FA5}">
                      <a16:colId xmlns="" xmlns:a16="http://schemas.microsoft.com/office/drawing/2014/main" val="20004"/>
                    </a:ext>
                  </a:extLst>
                </a:gridCol>
                <a:gridCol w="1879600">
                  <a:extLst>
                    <a:ext uri="{9D8B030D-6E8A-4147-A177-3AD203B41FA5}">
                      <a16:colId xmlns="" xmlns:a16="http://schemas.microsoft.com/office/drawing/2014/main"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8"/>
                  </a:ext>
                </a:extLst>
              </a:tr>
            </a:tbl>
          </a:graphicData>
        </a:graphic>
      </p:graphicFrame>
      <p:sp>
        <p:nvSpPr>
          <p:cNvPr id="10" name="矩形 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Link</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www.youtube.com/watch?v=ZncTqqkFipE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err="1" smtClean="0">
                <a:solidFill>
                  <a:prstClr val="black"/>
                </a:solidFill>
                <a:latin typeface="微软雅黑" panose="020B0503020204020204" pitchFamily="34" charset="-122"/>
                <a:ea typeface="微软雅黑" panose="020B0503020204020204" pitchFamily="34" charset="-122"/>
              </a:rPr>
              <a:t>carlini</a:t>
            </a:r>
            <a:r>
              <a:rPr lang="zh-CN" altLang="en-US" sz="1600" dirty="0">
                <a:solidFill>
                  <a:prstClr val="black"/>
                </a:solidFill>
                <a:latin typeface="微软雅黑" panose="020B0503020204020204" pitchFamily="34" charset="-122"/>
                <a:ea typeface="微软雅黑" panose="020B0503020204020204" pitchFamily="34" charset="-122"/>
              </a:rPr>
              <a:t>演讲</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877985"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细粒度实验初步结果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正常无处理样本可做到</a:t>
            </a:r>
            <a:r>
              <a:rPr lang="en-US" altLang="zh-CN" sz="1600" b="1" dirty="0" smtClean="0">
                <a:solidFill>
                  <a:prstClr val="black"/>
                </a:solidFill>
                <a:latin typeface="微软雅黑" panose="020B0503020204020204" pitchFamily="34" charset="-122"/>
                <a:ea typeface="微软雅黑" panose="020B0503020204020204" pitchFamily="34" charset="-122"/>
              </a:rPr>
              <a:t>100%</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太</a:t>
            </a:r>
            <a:r>
              <a:rPr lang="zh-CN" altLang="en-US" sz="1600" b="1" dirty="0" smtClean="0">
                <a:solidFill>
                  <a:prstClr val="black"/>
                </a:solidFill>
                <a:latin typeface="微软雅黑" panose="020B0503020204020204" pitchFamily="34" charset="-122"/>
                <a:ea typeface="微软雅黑" panose="020B0503020204020204" pitchFamily="34" charset="-122"/>
              </a:rPr>
              <a:t>慢或太快容易识别不出来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粗看</a:t>
            </a:r>
            <a:r>
              <a:rPr lang="en-US" altLang="zh-CN" sz="1600" b="1" dirty="0" smtClean="0">
                <a:solidFill>
                  <a:prstClr val="black"/>
                </a:solidFill>
                <a:latin typeface="微软雅黑" panose="020B0503020204020204" pitchFamily="34" charset="-122"/>
                <a:ea typeface="微软雅黑" panose="020B0503020204020204" pitchFamily="34" charset="-122"/>
              </a:rPr>
              <a:t>OLA</a:t>
            </a:r>
            <a:r>
              <a:rPr lang="zh-CN" altLang="en-US" sz="1600" b="1" dirty="0" smtClean="0">
                <a:solidFill>
                  <a:prstClr val="black"/>
                </a:solidFill>
                <a:latin typeface="微软雅黑" panose="020B0503020204020204" pitchFamily="34" charset="-122"/>
                <a:ea typeface="微软雅黑" panose="020B0503020204020204" pitchFamily="34" charset="-122"/>
              </a:rPr>
              <a:t>效果最好，</a:t>
            </a:r>
            <a:r>
              <a:rPr lang="en-US" altLang="zh-CN" sz="1600" b="1" dirty="0" smtClean="0">
                <a:solidFill>
                  <a:prstClr val="black"/>
                </a:solidFill>
                <a:latin typeface="微软雅黑" panose="020B0503020204020204" pitchFamily="34" charset="-122"/>
                <a:ea typeface="微软雅黑" panose="020B0503020204020204" pitchFamily="34" charset="-122"/>
              </a:rPr>
              <a:t>OLA&gt;WSOLA&gt;PV</a:t>
            </a:r>
            <a:r>
              <a:rPr lang="zh-CN" altLang="en-US" sz="1600" b="1" dirty="0" smtClean="0">
                <a:solidFill>
                  <a:prstClr val="black"/>
                </a:solidFill>
                <a:latin typeface="微软雅黑" panose="020B0503020204020204" pitchFamily="34" charset="-122"/>
                <a:ea typeface="微软雅黑" panose="020B0503020204020204" pitchFamily="34" charset="-122"/>
              </a:rPr>
              <a:t>，例如</a:t>
            </a:r>
            <a:r>
              <a:rPr lang="en-US" altLang="zh-CN" sz="1600" b="1" dirty="0" smtClean="0">
                <a:solidFill>
                  <a:prstClr val="black"/>
                </a:solidFill>
                <a:latin typeface="微软雅黑" panose="020B0503020204020204" pitchFamily="34" charset="-122"/>
                <a:ea typeface="微软雅黑" panose="020B0503020204020204" pitchFamily="34" charset="-122"/>
              </a:rPr>
              <a:t>Okay-&gt;Ok</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科大讯飞好于百度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742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音频频谱图与波形图处理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0.25:2.75:0.25</a:t>
            </a:r>
            <a:r>
              <a:rPr lang="zh-CN" altLang="en-US" sz="1600" dirty="0" smtClean="0">
                <a:solidFill>
                  <a:prstClr val="black"/>
                </a:solidFill>
                <a:latin typeface="微软雅黑" panose="020B0503020204020204" pitchFamily="34" charset="-122"/>
                <a:ea typeface="微软雅黑" panose="020B0503020204020204" pitchFamily="34" charset="-122"/>
              </a:rPr>
              <a:t>，总结见</a:t>
            </a:r>
            <a:r>
              <a:rPr lang="en-US" altLang="zh-CN" sz="1600" dirty="0" smtClean="0">
                <a:solidFill>
                  <a:prstClr val="black"/>
                </a:solidFill>
                <a:latin typeface="微软雅黑" panose="020B0503020204020204" pitchFamily="34" charset="-122"/>
                <a:ea typeface="微软雅黑" panose="020B0503020204020204" pitchFamily="34" charset="-122"/>
              </a:rPr>
              <a:t>P57</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r>
              <a:rPr lang="en-US" altLang="zh-CN" sz="1600" dirty="0" smtClean="0">
                <a:solidFill>
                  <a:prstClr val="black"/>
                </a:solidFill>
                <a:latin typeface="微软雅黑" panose="020B0503020204020204" pitchFamily="34" charset="-122"/>
                <a:ea typeface="微软雅黑" panose="020B0503020204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MFCC</a:t>
            </a:r>
            <a:r>
              <a:rPr lang="zh-CN" altLang="en-US" sz="1600" dirty="0" smtClean="0">
                <a:solidFill>
                  <a:prstClr val="black"/>
                </a:solidFill>
                <a:latin typeface="微软雅黑" panose="020B0503020204020204" pitchFamily="34" charset="-122"/>
                <a:ea typeface="微软雅黑" panose="020B0503020204020204" pitchFamily="34" charset="-122"/>
              </a:rPr>
              <a:t>相似度等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195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语义学</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796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音节</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音节（英语：</a:t>
            </a:r>
            <a:r>
              <a:rPr lang="en-US" altLang="zh-CN" sz="1600" dirty="0">
                <a:solidFill>
                  <a:prstClr val="black"/>
                </a:solidFill>
                <a:latin typeface="微软雅黑" panose="020B0503020204020204" pitchFamily="34" charset="-122"/>
                <a:ea typeface="微软雅黑" panose="020B0503020204020204" pitchFamily="34" charset="-122"/>
              </a:rPr>
              <a:t>syllable</a:t>
            </a:r>
            <a:r>
              <a:rPr lang="zh-CN" altLang="en-US" sz="1600" dirty="0">
                <a:solidFill>
                  <a:prstClr val="black"/>
                </a:solidFill>
                <a:latin typeface="微软雅黑" panose="020B0503020204020204" pitchFamily="34" charset="-122"/>
                <a:ea typeface="微软雅黑" panose="020B0503020204020204" pitchFamily="34" charset="-122"/>
              </a:rPr>
              <a:t>）是构成语音序列的单位，也是语音中最自然的语音</a:t>
            </a:r>
            <a:r>
              <a:rPr lang="zh-CN" altLang="en-US" sz="1600" dirty="0" smtClean="0">
                <a:solidFill>
                  <a:prstClr val="black"/>
                </a:solidFill>
                <a:latin typeface="微软雅黑" panose="020B0503020204020204" pitchFamily="34" charset="-122"/>
                <a:ea typeface="微软雅黑" panose="020B0503020204020204" pitchFamily="34" charset="-122"/>
              </a:rPr>
              <a:t>结构单位</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一个音节通常都包含一个音节核（</a:t>
            </a:r>
            <a:r>
              <a:rPr lang="en-US" altLang="zh-CN" sz="1600" dirty="0">
                <a:solidFill>
                  <a:prstClr val="black"/>
                </a:solidFill>
                <a:latin typeface="微软雅黑" panose="020B0503020204020204" pitchFamily="34" charset="-122"/>
                <a:ea typeface="微软雅黑" panose="020B0503020204020204" pitchFamily="34" charset="-122"/>
              </a:rPr>
              <a:t>syllable nucleus</a:t>
            </a:r>
            <a:r>
              <a:rPr lang="zh-CN" altLang="en-US" sz="1600" dirty="0">
                <a:solidFill>
                  <a:prstClr val="black"/>
                </a:solidFill>
                <a:latin typeface="微软雅黑" panose="020B0503020204020204" pitchFamily="34" charset="-122"/>
                <a:ea typeface="微软雅黑" panose="020B0503020204020204" pitchFamily="34" charset="-122"/>
              </a:rPr>
              <a:t>，通常由元音充当），此外还可能有音节起首和结尾的界音（</a:t>
            </a:r>
            <a:r>
              <a:rPr lang="en-US" altLang="zh-CN" sz="1600" dirty="0">
                <a:solidFill>
                  <a:prstClr val="black"/>
                </a:solidFill>
                <a:latin typeface="微软雅黑" panose="020B0503020204020204" pitchFamily="34" charset="-122"/>
                <a:ea typeface="微软雅黑" panose="020B0503020204020204" pitchFamily="34" charset="-122"/>
              </a:rPr>
              <a:t>margin</a:t>
            </a:r>
            <a:r>
              <a:rPr lang="zh-CN" altLang="en-US" sz="1600" dirty="0">
                <a:solidFill>
                  <a:prstClr val="black"/>
                </a:solidFill>
                <a:latin typeface="微软雅黑" panose="020B0503020204020204" pitchFamily="34" charset="-122"/>
                <a:ea typeface="微软雅黑" panose="020B0503020204020204" pitchFamily="34" charset="-122"/>
              </a:rPr>
              <a:t>，通常由辅音充当</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a:t>
            </a:r>
            <a:r>
              <a:rPr lang="zh-CN" altLang="en-US" sz="1600" b="1" dirty="0">
                <a:solidFill>
                  <a:srgbClr val="C00000"/>
                </a:solidFill>
                <a:latin typeface="微软雅黑" panose="020B0503020204020204" pitchFamily="34" charset="-122"/>
                <a:ea typeface="微软雅黑" panose="020B0503020204020204" pitchFamily="34" charset="-122"/>
              </a:rPr>
              <a:t>元音音素</a:t>
            </a:r>
            <a:r>
              <a:rPr lang="zh-CN" altLang="en-US" sz="1600" dirty="0">
                <a:solidFill>
                  <a:prstClr val="black"/>
                </a:solidFill>
                <a:latin typeface="微软雅黑" panose="020B0503020204020204" pitchFamily="34" charset="-122"/>
                <a:ea typeface="微软雅黑" panose="020B0503020204020204" pitchFamily="34" charset="-122"/>
              </a:rPr>
              <a:t>（音素不是字母）可构成一个音节，一个元音音素和一个或几个辅音音素结合也可以构成一个</a:t>
            </a:r>
            <a:r>
              <a:rPr lang="zh-CN" altLang="en-US" sz="1600" dirty="0" smtClean="0">
                <a:solidFill>
                  <a:prstClr val="black"/>
                </a:solidFill>
                <a:latin typeface="微软雅黑" panose="020B0503020204020204" pitchFamily="34" charset="-122"/>
                <a:ea typeface="微软雅黑" panose="020B0503020204020204" pitchFamily="34" charset="-122"/>
              </a:rPr>
              <a:t>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元音音素可以构成音节，辅音音素不响亮，不能构成音节。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439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335896"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Phonemes</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English is </a:t>
            </a:r>
            <a:r>
              <a:rPr lang="en-US" altLang="zh-CN" sz="1600" dirty="0">
                <a:solidFill>
                  <a:prstClr val="black"/>
                </a:solidFill>
                <a:latin typeface="微软雅黑" panose="020B0503020204020204" pitchFamily="34" charset="-122"/>
                <a:ea typeface="微软雅黑" panose="020B0503020204020204" pitchFamily="34" charset="-122"/>
              </a:rPr>
              <a:t>made up of </a:t>
            </a:r>
            <a:r>
              <a:rPr lang="en-US" altLang="zh-CN" sz="1600" b="1" dirty="0">
                <a:solidFill>
                  <a:srgbClr val="C00000"/>
                </a:solidFill>
                <a:latin typeface="微软雅黑" panose="020B0503020204020204" pitchFamily="34" charset="-122"/>
                <a:ea typeface="微软雅黑" panose="020B0503020204020204" pitchFamily="34" charset="-122"/>
              </a:rPr>
              <a:t>44</a:t>
            </a:r>
            <a:r>
              <a:rPr lang="en-US" altLang="zh-CN" sz="1600" dirty="0">
                <a:solidFill>
                  <a:prstClr val="black"/>
                </a:solidFill>
                <a:latin typeface="微软雅黑" panose="020B0503020204020204" pitchFamily="34" charset="-122"/>
                <a:ea typeface="微软雅黑" panose="020B0503020204020204" pitchFamily="34" charset="-122"/>
              </a:rPr>
              <a:t> phonemes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Vowels(</a:t>
            </a:r>
            <a:r>
              <a:rPr lang="zh-CN" altLang="en-US" sz="1600" b="1" dirty="0">
                <a:solidFill>
                  <a:srgbClr val="C00000"/>
                </a:solidFill>
                <a:latin typeface="微软雅黑" panose="020B0503020204020204" pitchFamily="34" charset="-122"/>
                <a:ea typeface="微软雅黑" panose="020B0503020204020204" pitchFamily="34" charset="-122"/>
              </a:rPr>
              <a:t>元音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Fricatives(</a:t>
            </a:r>
            <a:r>
              <a:rPr lang="zh-CN" altLang="en-US" sz="1600" b="1" dirty="0" smtClean="0">
                <a:solidFill>
                  <a:srgbClr val="C00000"/>
                </a:solidFill>
                <a:latin typeface="微软雅黑" panose="020B0503020204020204" pitchFamily="34" charset="-122"/>
                <a:ea typeface="微软雅黑" panose="020B0503020204020204" pitchFamily="34" charset="-122"/>
              </a:rPr>
              <a:t>摩擦音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Stops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Affricates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Nasal</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Glides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63327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连读</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550920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参考资料：</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zhuanlan.zhihu.com/p/45053115</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发音规则一</a:t>
            </a:r>
            <a:r>
              <a:rPr lang="zh-CN" altLang="en-US" sz="1600" dirty="0">
                <a:solidFill>
                  <a:prstClr val="black"/>
                </a:solidFill>
                <a:latin typeface="微软雅黑" panose="020B0503020204020204" pitchFamily="34" charset="-122"/>
                <a:ea typeface="微软雅黑" panose="020B0503020204020204" pitchFamily="34" charset="-122"/>
              </a:rPr>
              <a:t>：辅音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发音规则二</a:t>
            </a:r>
            <a:r>
              <a:rPr lang="zh-CN" altLang="en-US" sz="1600" dirty="0">
                <a:solidFill>
                  <a:prstClr val="black"/>
                </a:solidFill>
                <a:latin typeface="微软雅黑" panose="020B0503020204020204" pitchFamily="34" charset="-122"/>
                <a:ea typeface="微软雅黑" panose="020B0503020204020204" pitchFamily="34" charset="-122"/>
              </a:rPr>
              <a:t>：元音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元音：拼读成“元音</a:t>
            </a:r>
            <a:r>
              <a:rPr lang="en-US" altLang="zh-CN" sz="1600" dirty="0">
                <a:solidFill>
                  <a:prstClr val="black"/>
                </a:solidFill>
                <a:latin typeface="微软雅黑" panose="020B0503020204020204" pitchFamily="34" charset="-122"/>
                <a:ea typeface="微软雅黑" panose="020B0503020204020204" pitchFamily="34" charset="-122"/>
              </a:rPr>
              <a:t>+ [j] </a:t>
            </a:r>
            <a:r>
              <a:rPr lang="zh-CN" altLang="en-US" sz="1600" dirty="0">
                <a:solidFill>
                  <a:prstClr val="black"/>
                </a:solidFill>
                <a:latin typeface="微软雅黑" panose="020B0503020204020204" pitchFamily="34" charset="-122"/>
                <a:ea typeface="微软雅黑" panose="020B0503020204020204" pitchFamily="34" charset="-122"/>
              </a:rPr>
              <a:t>或 </a:t>
            </a:r>
            <a:r>
              <a:rPr lang="en-US" altLang="zh-CN" sz="1600" dirty="0">
                <a:solidFill>
                  <a:prstClr val="black"/>
                </a:solidFill>
                <a:latin typeface="微软雅黑" panose="020B0503020204020204" pitchFamily="34" charset="-122"/>
                <a:ea typeface="微软雅黑" panose="020B0503020204020204" pitchFamily="34" charset="-122"/>
              </a:rPr>
              <a:t>[w] +</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发音规则三</a:t>
            </a:r>
            <a:r>
              <a:rPr lang="zh-CN" altLang="en-US" sz="1600" dirty="0">
                <a:solidFill>
                  <a:prstClr val="black"/>
                </a:solidFill>
                <a:latin typeface="微软雅黑" panose="020B0503020204020204" pitchFamily="34" charset="-122"/>
                <a:ea typeface="微软雅黑" panose="020B0503020204020204" pitchFamily="34" charset="-122"/>
              </a:rPr>
              <a:t>：省略</a:t>
            </a:r>
            <a:r>
              <a:rPr lang="en-US" altLang="zh-CN" sz="1600" dirty="0">
                <a:solidFill>
                  <a:prstClr val="black"/>
                </a:solidFill>
                <a:latin typeface="微软雅黑" panose="020B0503020204020204" pitchFamily="34" charset="-122"/>
                <a:ea typeface="微软雅黑" panose="020B0503020204020204" pitchFamily="34" charset="-122"/>
              </a:rPr>
              <a:t>【h】</a:t>
            </a:r>
            <a:r>
              <a:rPr lang="zh-CN" altLang="en-US" sz="1600" dirty="0">
                <a:solidFill>
                  <a:prstClr val="black"/>
                </a:solidFill>
                <a:latin typeface="微软雅黑" panose="020B0503020204020204" pitchFamily="34" charset="-122"/>
                <a:ea typeface="微软雅黑" panose="020B0503020204020204" pitchFamily="34" charset="-122"/>
              </a:rPr>
              <a:t>的</a:t>
            </a:r>
            <a:r>
              <a:rPr lang="zh-CN" altLang="en-US" sz="1600" dirty="0" smtClean="0">
                <a:solidFill>
                  <a:prstClr val="black"/>
                </a:solidFill>
                <a:latin typeface="微软雅黑" panose="020B0503020204020204" pitchFamily="34" charset="-122"/>
                <a:ea typeface="微软雅黑" panose="020B0503020204020204" pitchFamily="34" charset="-122"/>
              </a:rPr>
              <a:t>连读</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规则四：</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a:t>
            </a:r>
            <a:r>
              <a:rPr lang="zh-CN" altLang="en-US" sz="1600" dirty="0" smtClean="0">
                <a:solidFill>
                  <a:prstClr val="black"/>
                </a:solidFill>
                <a:latin typeface="微软雅黑" panose="020B0503020204020204" pitchFamily="34" charset="-122"/>
                <a:ea typeface="微软雅黑" panose="020B0503020204020204" pitchFamily="34" charset="-122"/>
              </a:rPr>
              <a:t>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规则五：</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鼻辅音</a:t>
            </a:r>
            <a:r>
              <a:rPr lang="en-US" altLang="zh-CN" sz="1600" dirty="0">
                <a:solidFill>
                  <a:prstClr val="black"/>
                </a:solidFill>
                <a:latin typeface="微软雅黑" panose="020B0503020204020204" pitchFamily="34" charset="-122"/>
                <a:ea typeface="微软雅黑" panose="020B0503020204020204" pitchFamily="34" charset="-122"/>
              </a:rPr>
              <a:t>[m]</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[n</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规则六：</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舌边音</a:t>
            </a:r>
            <a:r>
              <a:rPr lang="en-US" altLang="zh-CN" sz="1600" dirty="0">
                <a:solidFill>
                  <a:prstClr val="black"/>
                </a:solidFill>
                <a:latin typeface="微软雅黑" panose="020B0503020204020204" pitchFamily="34" charset="-122"/>
                <a:ea typeface="微软雅黑" panose="020B0503020204020204" pitchFamily="34" charset="-122"/>
              </a:rPr>
              <a:t>[l</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规则七：</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摩擦音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破擦音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10642"/>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1</a:t>
            </a:r>
            <a:r>
              <a:rPr lang="zh-CN" altLang="en-US" sz="2400" b="1" dirty="0" smtClean="0">
                <a:solidFill>
                  <a:prstClr val="black"/>
                </a:solidFill>
                <a:latin typeface="Microsoft YaHei" charset="-122"/>
                <a:ea typeface="Microsoft YaHei" charset="-122"/>
                <a:cs typeface="Microsoft YaHei" charset="-122"/>
              </a:rPr>
              <a:t>：如何拆解句子与音素？</a:t>
            </a:r>
            <a:endParaRPr lang="en-US" altLang="zh-CN" sz="1400" dirty="0">
              <a:solidFill>
                <a:prstClr val="black"/>
              </a:solidFill>
              <a:latin typeface="Microsoft YaHei" charset="-122"/>
              <a:ea typeface="Microsoft YaHei" charset="-122"/>
              <a:cs typeface="Microsoft YaHei"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38526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DFT</a:t>
            </a:r>
            <a:r>
              <a:rPr lang="en-US" altLang="zh-CN" sz="1600" dirty="0" smtClean="0">
                <a:solidFill>
                  <a:prstClr val="black"/>
                </a:solidFill>
                <a:latin typeface="微软雅黑" panose="020B0503020204020204" pitchFamily="34" charset="-122"/>
                <a:ea typeface="微软雅黑" panose="020B0503020204020204" pitchFamily="34" charset="-122"/>
              </a:rPr>
              <a:t>: Data-Independent </a:t>
            </a:r>
            <a:r>
              <a:rPr lang="en-US" altLang="zh-CN" sz="1600" dirty="0">
                <a:solidFill>
                  <a:prstClr val="black"/>
                </a:solidFill>
                <a:latin typeface="微软雅黑" panose="020B0503020204020204" pitchFamily="34" charset="-122"/>
                <a:ea typeface="微软雅黑" panose="020B0503020204020204" pitchFamily="34" charset="-122"/>
              </a:rPr>
              <a:t>Transforms: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SSA</a:t>
            </a:r>
            <a:r>
              <a:rPr lang="en-US" altLang="zh-CN" sz="1600" dirty="0">
                <a:solidFill>
                  <a:prstClr val="black"/>
                </a:solidFill>
                <a:latin typeface="微软雅黑" panose="020B0503020204020204" pitchFamily="34" charset="-122"/>
                <a:ea typeface="微软雅黑" panose="020B0503020204020204" pitchFamily="34" charset="-122"/>
              </a:rPr>
              <a:t>: Singular Spectrum Analysis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参考资料：</a:t>
            </a:r>
            <a:r>
              <a:rPr lang="en-US" altLang="zh-CN" sz="1050" dirty="0">
                <a:solidFill>
                  <a:prstClr val="black"/>
                </a:solidFill>
                <a:latin typeface="微软雅黑" panose="020B0503020204020204" pitchFamily="34" charset="-122"/>
                <a:ea typeface="微软雅黑" panose="020B0503020204020204" pitchFamily="34" charset="-122"/>
              </a:rPr>
              <a:t>Hear “No Evil”, See “Kenansville”*: Efficient </a:t>
            </a:r>
            <a:r>
              <a:rPr lang="en-US" altLang="zh-CN" sz="1050" dirty="0" smtClean="0">
                <a:solidFill>
                  <a:prstClr val="black"/>
                </a:solidFill>
                <a:latin typeface="微软雅黑" panose="020B0503020204020204" pitchFamily="34" charset="-122"/>
                <a:ea typeface="微软雅黑" panose="020B0503020204020204" pitchFamily="34" charset="-122"/>
              </a:rPr>
              <a:t>and Transferable </a:t>
            </a:r>
            <a:r>
              <a:rPr lang="en-US" altLang="zh-CN" sz="1050" dirty="0">
                <a:solidFill>
                  <a:prstClr val="black"/>
                </a:solidFill>
                <a:latin typeface="微软雅黑" panose="020B0503020204020204" pitchFamily="34" charset="-122"/>
                <a:ea typeface="微软雅黑" panose="020B0503020204020204" pitchFamily="34" charset="-122"/>
              </a:rPr>
              <a:t>Black-Box Attacks </a:t>
            </a:r>
            <a:r>
              <a:rPr lang="en-US" altLang="zh-CN" sz="1050" dirty="0" smtClean="0">
                <a:solidFill>
                  <a:prstClr val="black"/>
                </a:solidFill>
                <a:latin typeface="微软雅黑" panose="020B0503020204020204" pitchFamily="34" charset="-122"/>
                <a:ea typeface="微软雅黑" panose="020B0503020204020204" pitchFamily="34" charset="-122"/>
              </a:rPr>
              <a:t>on</a:t>
            </a:r>
          </a:p>
          <a:p>
            <a:pPr>
              <a:lnSpc>
                <a:spcPct val="200000"/>
              </a:lnSpc>
            </a:pPr>
            <a:r>
              <a:rPr lang="en-US" altLang="zh-CN" sz="1050" dirty="0" smtClean="0">
                <a:solidFill>
                  <a:prstClr val="black"/>
                </a:solidFill>
                <a:latin typeface="微软雅黑" panose="020B0503020204020204" pitchFamily="34" charset="-122"/>
                <a:ea typeface="微软雅黑" panose="020B0503020204020204" pitchFamily="34" charset="-122"/>
              </a:rPr>
              <a:t> Speech Recognition </a:t>
            </a:r>
            <a:r>
              <a:rPr lang="en-US" altLang="zh-CN" sz="1050" dirty="0">
                <a:solidFill>
                  <a:prstClr val="black"/>
                </a:solidFill>
                <a:latin typeface="微软雅黑" panose="020B0503020204020204" pitchFamily="34" charset="-122"/>
                <a:ea typeface="微软雅黑" panose="020B0503020204020204" pitchFamily="34" charset="-122"/>
              </a:rPr>
              <a:t>and Voice Identification Systems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To do list</a:t>
            </a:r>
          </a:p>
        </p:txBody>
      </p:sp>
      <p:pic>
        <p:nvPicPr>
          <p:cNvPr id="3" name="图片 2"/>
          <p:cNvPicPr>
            <a:picLocks noChangeAspect="1"/>
          </p:cNvPicPr>
          <p:nvPr/>
        </p:nvPicPr>
        <p:blipFill rotWithShape="1">
          <a:blip r:embed="rId3"/>
          <a:srcRect t="3041"/>
          <a:stretch/>
        </p:blipFill>
        <p:spPr>
          <a:xfrm>
            <a:off x="8193024" y="1260192"/>
            <a:ext cx="3544400" cy="3533319"/>
          </a:xfrm>
          <a:prstGeom prst="rect">
            <a:avLst/>
          </a:prstGeom>
        </p:spPr>
      </p:pic>
    </p:spTree>
    <p:extLst>
      <p:ext uri="{BB962C8B-B14F-4D97-AF65-F5344CB8AC3E}">
        <p14:creationId xmlns:p14="http://schemas.microsoft.com/office/powerpoint/2010/main" val="2241604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a:solidFill>
                  <a:prstClr val="black"/>
                </a:solidFill>
                <a:latin typeface="Microsoft YaHei" charset="-122"/>
                <a:ea typeface="Microsoft YaHei" charset="-122"/>
                <a:cs typeface="Microsoft YaHei" charset="-122"/>
              </a:rPr>
              <a:t>2</a:t>
            </a:r>
            <a:r>
              <a:rPr lang="zh-CN" altLang="en-US" sz="2400" b="1" dirty="0" smtClean="0">
                <a:solidFill>
                  <a:prstClr val="black"/>
                </a:solidFill>
                <a:latin typeface="Microsoft YaHei" charset="-122"/>
                <a:ea typeface="Microsoft YaHei" charset="-122"/>
                <a:cs typeface="Microsoft YaHei" charset="-122"/>
              </a:rPr>
              <a:t>：如何规范化以上规则并建模？</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510524"/>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这个还没想出来</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2148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：如何衡量倍速之后的用户可察觉性？</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PESQ</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User Study</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08774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Goal</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targeted attack/</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最</a:t>
            </a:r>
            <a:r>
              <a:rPr lang="zh-CN" altLang="en-US" sz="1600" dirty="0" smtClean="0">
                <a:solidFill>
                  <a:prstClr val="black"/>
                </a:solidFill>
                <a:latin typeface="微软雅黑" panose="020B0503020204020204" pitchFamily="34" charset="-122"/>
                <a:ea typeface="微软雅黑" panose="020B0503020204020204" pitchFamily="34" charset="-122"/>
              </a:rPr>
              <a:t>优</a:t>
            </a:r>
            <a:r>
              <a:rPr lang="en-US" altLang="zh-CN" sz="1600" dirty="0" smtClean="0">
                <a:solidFill>
                  <a:prstClr val="black"/>
                </a:solidFill>
                <a:latin typeface="微软雅黑" panose="020B0503020204020204" pitchFamily="34" charset="-122"/>
                <a:ea typeface="微软雅黑" panose="020B0503020204020204" pitchFamily="34" charset="-122"/>
              </a:rPr>
              <a:t>untargeted </a:t>
            </a:r>
            <a:r>
              <a:rPr lang="en-US" altLang="zh-CN" sz="1600" dirty="0">
                <a:solidFill>
                  <a:prstClr val="black"/>
                </a:solidFill>
                <a:latin typeface="微软雅黑" panose="020B0503020204020204" pitchFamily="34" charset="-122"/>
                <a:ea typeface="微软雅黑" panose="020B0503020204020204" pitchFamily="34" charset="-122"/>
              </a:rPr>
              <a:t>attack</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攻击语句不固定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：攻击语句固定</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96456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根据目标语句搜索最优可行性攻击语句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：分解目标语句，提取关键音素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：遍历连读等可被倍速影响的规则，并以最小人为察觉性对优化目标，修改攻击语句部分语句播放速度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99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根据攻击语句搜索最优恶意语句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：分解攻击语句，提取关键音素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：遍历连读等可被倍速影响的规则，并以最大恶意程度为优化目标，修改攻击语句部分语句播放速度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74423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err="1" smtClean="0">
                <a:solidFill>
                  <a:schemeClr val="bg2">
                    <a:lumMod val="10000"/>
                  </a:schemeClr>
                </a:solidFill>
                <a:latin typeface="微软雅黑" panose="020B0503020204020204" pitchFamily="34" charset="-122"/>
                <a:ea typeface="微软雅黑" panose="020B0503020204020204" pitchFamily="34" charset="-122"/>
              </a:rPr>
              <a:t>DeepSpeech</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6615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正常识别有点问题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545776" y="3573042"/>
            <a:ext cx="5514975" cy="2019300"/>
          </a:xfrm>
          <a:prstGeom prst="rect">
            <a:avLst/>
          </a:prstGeom>
        </p:spPr>
      </p:pic>
    </p:spTree>
    <p:extLst>
      <p:ext uri="{BB962C8B-B14F-4D97-AF65-F5344CB8AC3E}">
        <p14:creationId xmlns:p14="http://schemas.microsoft.com/office/powerpoint/2010/main" val="23193091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3492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22868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ARPABET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31997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400" dirty="0">
                <a:solidFill>
                  <a:prstClr val="black"/>
                </a:solidFill>
                <a:latin typeface="微软雅黑" panose="020B0503020204020204" pitchFamily="34" charset="-122"/>
                <a:ea typeface="微软雅黑" panose="020B0503020204020204" pitchFamily="34" charset="-122"/>
              </a:rPr>
              <a:t>ARPABET (also spelled </a:t>
            </a:r>
            <a:r>
              <a:rPr lang="en-US" altLang="zh-CN" sz="1400" dirty="0" err="1">
                <a:solidFill>
                  <a:prstClr val="black"/>
                </a:solidFill>
                <a:latin typeface="微软雅黑" panose="020B0503020204020204" pitchFamily="34" charset="-122"/>
                <a:ea typeface="微软雅黑" panose="020B0503020204020204" pitchFamily="34" charset="-122"/>
              </a:rPr>
              <a:t>ARPAbet</a:t>
            </a:r>
            <a:r>
              <a:rPr lang="en-US" altLang="zh-CN" sz="1400" dirty="0">
                <a:solidFill>
                  <a:prstClr val="black"/>
                </a:solidFill>
                <a:latin typeface="微软雅黑" panose="020B0503020204020204" pitchFamily="34" charset="-122"/>
                <a:ea typeface="微软雅黑" panose="020B0503020204020204" pitchFamily="34" charset="-122"/>
              </a:rPr>
              <a:t>) is a set of phonetic transcription codes developed by Advanced Research Projects Agency (ARPA) as a part of their Speech Understanding Research project in the 1970s. It represents phonemes and allophones of General American English with distinct sequences of ASCII characters.</a:t>
            </a:r>
            <a:endParaRPr lang="en-US" altLang="zh-CN" sz="14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8872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228687"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ARPABET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107742" y="986584"/>
            <a:ext cx="2824238" cy="5326828"/>
          </a:xfrm>
          <a:prstGeom prst="rect">
            <a:avLst/>
          </a:prstGeom>
        </p:spPr>
      </p:pic>
      <p:pic>
        <p:nvPicPr>
          <p:cNvPr id="3" name="图片 2"/>
          <p:cNvPicPr>
            <a:picLocks noChangeAspect="1"/>
          </p:cNvPicPr>
          <p:nvPr/>
        </p:nvPicPr>
        <p:blipFill rotWithShape="1">
          <a:blip r:embed="rId4"/>
          <a:srcRect b="21754"/>
          <a:stretch/>
        </p:blipFill>
        <p:spPr>
          <a:xfrm>
            <a:off x="7355189" y="947329"/>
            <a:ext cx="2679263" cy="5366083"/>
          </a:xfrm>
          <a:prstGeom prst="rect">
            <a:avLst/>
          </a:prstGeom>
        </p:spPr>
      </p:pic>
    </p:spTree>
    <p:extLst>
      <p:ext uri="{BB962C8B-B14F-4D97-AF65-F5344CB8AC3E}">
        <p14:creationId xmlns:p14="http://schemas.microsoft.com/office/powerpoint/2010/main" val="30667394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 xmlns:a16="http://schemas.microsoft.com/office/drawing/2014/main" id="{2B9C0470-337C-452E-BB56-1A20A05EED9C}"/>
              </a:ext>
            </a:extLst>
          </p:cNvPr>
          <p:cNvGraphicFramePr>
            <a:graphicFrameLocks noGrp="1"/>
          </p:cNvGraphicFramePr>
          <p:nvPr>
            <p:extLst>
              <p:ext uri="{D42A27DB-BD31-4B8C-83A1-F6EECF244321}">
                <p14:modId xmlns:p14="http://schemas.microsoft.com/office/powerpoint/2010/main" val="3352966556"/>
              </p:ext>
            </p:extLst>
          </p:nvPr>
        </p:nvGraphicFramePr>
        <p:xfrm>
          <a:off x="293546" y="1099579"/>
          <a:ext cx="11638626" cy="4075765"/>
        </p:xfrm>
        <a:graphic>
          <a:graphicData uri="http://schemas.openxmlformats.org/drawingml/2006/table">
            <a:tbl>
              <a:tblPr firstRow="1" bandRow="1">
                <a:tableStyleId>{5C22544A-7EE6-4342-B048-85BDC9FD1C3A}</a:tableStyleId>
              </a:tblPr>
              <a:tblGrid>
                <a:gridCol w="381740">
                  <a:extLst>
                    <a:ext uri="{9D8B030D-6E8A-4147-A177-3AD203B41FA5}">
                      <a16:colId xmlns="" xmlns:a16="http://schemas.microsoft.com/office/drawing/2014/main" val="2257149020"/>
                    </a:ext>
                  </a:extLst>
                </a:gridCol>
                <a:gridCol w="2292285">
                  <a:extLst>
                    <a:ext uri="{9D8B030D-6E8A-4147-A177-3AD203B41FA5}">
                      <a16:colId xmlns="" xmlns:a16="http://schemas.microsoft.com/office/drawing/2014/main" val="858492403"/>
                    </a:ext>
                  </a:extLst>
                </a:gridCol>
                <a:gridCol w="945556">
                  <a:extLst>
                    <a:ext uri="{9D8B030D-6E8A-4147-A177-3AD203B41FA5}">
                      <a16:colId xmlns="" xmlns:a16="http://schemas.microsoft.com/office/drawing/2014/main" val="2478056307"/>
                    </a:ext>
                  </a:extLst>
                </a:gridCol>
                <a:gridCol w="1005685">
                  <a:extLst>
                    <a:ext uri="{9D8B030D-6E8A-4147-A177-3AD203B41FA5}">
                      <a16:colId xmlns="" xmlns:a16="http://schemas.microsoft.com/office/drawing/2014/main" val="1462116078"/>
                    </a:ext>
                  </a:extLst>
                </a:gridCol>
                <a:gridCol w="3529762">
                  <a:extLst>
                    <a:ext uri="{9D8B030D-6E8A-4147-A177-3AD203B41FA5}">
                      <a16:colId xmlns="" xmlns:a16="http://schemas.microsoft.com/office/drawing/2014/main" val="1517546094"/>
                    </a:ext>
                  </a:extLst>
                </a:gridCol>
                <a:gridCol w="2121408">
                  <a:extLst>
                    <a:ext uri="{9D8B030D-6E8A-4147-A177-3AD203B41FA5}">
                      <a16:colId xmlns="" xmlns:a16="http://schemas.microsoft.com/office/drawing/2014/main" val="3149815664"/>
                    </a:ext>
                  </a:extLst>
                </a:gridCol>
                <a:gridCol w="1362190">
                  <a:extLst>
                    <a:ext uri="{9D8B030D-6E8A-4147-A177-3AD203B41FA5}">
                      <a16:colId xmlns="" xmlns:a16="http://schemas.microsoft.com/office/drawing/2014/main" val="3895567600"/>
                    </a:ext>
                  </a:extLst>
                </a:gridCol>
              </a:tblGrid>
              <a:tr h="619727">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编号</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工作内容</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本周进度</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上周进度</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本周工作进展详细</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下周计划</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存在问题或困难</a:t>
                      </a:r>
                    </a:p>
                  </a:txBody>
                  <a:tcPr anchor="ctr"/>
                </a:tc>
                <a:extLst>
                  <a:ext uri="{0D108BD9-81ED-4DB2-BD59-A6C34878D82A}">
                    <a16:rowId xmlns="" xmlns:a16="http://schemas.microsoft.com/office/drawing/2014/main" val="792883643"/>
                  </a:ext>
                </a:extLst>
              </a:tr>
              <a:tr h="629661">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1</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量化评估，指标包括</a:t>
                      </a:r>
                      <a:r>
                        <a:rPr lang="en-US" altLang="zh-CN" sz="1400" dirty="0" smtClean="0">
                          <a:solidFill>
                            <a:schemeClr val="tx1"/>
                          </a:solidFill>
                          <a:latin typeface="微软雅黑" panose="020B0503020204020204" pitchFamily="34" charset="-122"/>
                          <a:ea typeface="微软雅黑" panose="020B0503020204020204" pitchFamily="34" charset="-122"/>
                        </a:rPr>
                        <a:t>WER</a:t>
                      </a:r>
                      <a:r>
                        <a:rPr lang="zh-CN" altLang="en-US" sz="1400" dirty="0" smtClean="0">
                          <a:solidFill>
                            <a:schemeClr val="tx1"/>
                          </a:solidFill>
                          <a:latin typeface="微软雅黑" panose="020B0503020204020204" pitchFamily="34" charset="-122"/>
                          <a:ea typeface="微软雅黑" panose="020B0503020204020204" pitchFamily="34" charset="-122"/>
                        </a:rPr>
                        <a:t>、</a:t>
                      </a:r>
                      <a:r>
                        <a:rPr lang="en-US" altLang="zh-CN" sz="1400" dirty="0" smtClean="0">
                          <a:solidFill>
                            <a:schemeClr val="tx1"/>
                          </a:solidFill>
                          <a:latin typeface="微软雅黑" panose="020B0503020204020204" pitchFamily="34" charset="-122"/>
                          <a:ea typeface="微软雅黑" panose="020B0503020204020204" pitchFamily="34" charset="-122"/>
                        </a:rPr>
                        <a:t>MFCC</a:t>
                      </a:r>
                      <a:r>
                        <a:rPr lang="zh-CN" altLang="en-US" sz="1400" dirty="0" smtClean="0">
                          <a:solidFill>
                            <a:schemeClr val="tx1"/>
                          </a:solidFill>
                          <a:latin typeface="微软雅黑" panose="020B0503020204020204" pitchFamily="34" charset="-122"/>
                          <a:ea typeface="微软雅黑" panose="020B0503020204020204" pitchFamily="34" charset="-122"/>
                        </a:rPr>
                        <a:t>相似度</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lnSpc>
                          <a:spcPct val="150000"/>
                        </a:lnSpc>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zh-CN" altLang="en-US"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r>
              <a:tr h="1731566">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2</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语义学调研</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lnSpc>
                          <a:spcPct val="150000"/>
                        </a:lnSpc>
                        <a:buAutoNum type="arabicPeriod"/>
                      </a:pPr>
                      <a:r>
                        <a:rPr lang="zh-CN" altLang="en-US" sz="1400" dirty="0" smtClean="0">
                          <a:solidFill>
                            <a:schemeClr val="tx1"/>
                          </a:solidFill>
                          <a:latin typeface="微软雅黑" panose="020B0503020204020204" pitchFamily="34" charset="-122"/>
                          <a:ea typeface="微软雅黑" panose="020B0503020204020204" pitchFamily="34" charset="-122"/>
                        </a:rPr>
                        <a:t>音素拆分算法实现</a:t>
                      </a: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zh-CN" altLang="en-US"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r>
              <a:tr h="1094811">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3</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Kaldi</a:t>
                      </a:r>
                      <a:r>
                        <a:rPr lang="zh-CN" altLang="en-US" sz="1400" dirty="0" smtClean="0">
                          <a:solidFill>
                            <a:schemeClr val="tx1"/>
                          </a:solidFill>
                          <a:latin typeface="微软雅黑" panose="020B0503020204020204" pitchFamily="34" charset="-122"/>
                          <a:ea typeface="微软雅黑" panose="020B0503020204020204" pitchFamily="34" charset="-122"/>
                        </a:rPr>
                        <a:t>环境</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l"/>
                      <a:r>
                        <a:rPr lang="en-US" altLang="zh-CN" sz="1400" dirty="0" smtClean="0">
                          <a:solidFill>
                            <a:schemeClr val="tx1"/>
                          </a:solidFill>
                          <a:latin typeface="微软雅黑" panose="020B0503020204020204" pitchFamily="34" charset="-122"/>
                          <a:ea typeface="微软雅黑" panose="020B0503020204020204" pitchFamily="34" charset="-122"/>
                        </a:rPr>
                        <a:t>0%</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lnSpc>
                          <a:spcPct val="150000"/>
                        </a:lnSpc>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zh-CN" altLang="en-US"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13031513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26</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95190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630575"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M</a:t>
            </a:r>
            <a:r>
              <a:rPr lang="en-US" altLang="zh-CN" sz="3200" b="1" dirty="0" smtClean="0">
                <a:solidFill>
                  <a:prstClr val="black"/>
                </a:solidFill>
                <a:latin typeface="微软雅黑" panose="020B0503020204020204" pitchFamily="34" charset="-122"/>
                <a:ea typeface="微软雅黑" panose="020B0503020204020204" pitchFamily="34" charset="-122"/>
              </a:rPr>
              <a:t>odel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1242148" y="264023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 name="文本框 2"/>
          <p:cNvSpPr txBox="1"/>
          <p:nvPr/>
        </p:nvSpPr>
        <p:spPr>
          <a:xfrm>
            <a:off x="1021393" y="2064236"/>
            <a:ext cx="3896870" cy="576000"/>
          </a:xfrm>
          <a:prstGeom prst="rect">
            <a:avLst/>
          </a:prstGeom>
          <a:noFill/>
          <a:ln w="38100">
            <a:solidFill>
              <a:schemeClr val="accent1">
                <a:lumMod val="75000"/>
              </a:schemeClr>
            </a:solidFill>
          </a:ln>
        </p:spPr>
        <p:txBody>
          <a:bodyPr wrap="square" rtlCol="0">
            <a:spAutoFit/>
          </a:bodyPr>
          <a:lstStyle/>
          <a:p>
            <a:pPr algn="ctr"/>
            <a:r>
              <a:rPr lang="en-US" altLang="zh-CN" sz="2800" b="1" dirty="0" smtClean="0"/>
              <a:t>Target A</a:t>
            </a:r>
            <a:endParaRPr lang="zh-CN" altLang="en-US" sz="2800" b="1" dirty="0"/>
          </a:p>
        </p:txBody>
      </p:sp>
      <p:sp>
        <p:nvSpPr>
          <p:cNvPr id="8" name="文本框 7"/>
          <p:cNvSpPr txBox="1"/>
          <p:nvPr/>
        </p:nvSpPr>
        <p:spPr>
          <a:xfrm>
            <a:off x="7193593" y="2064236"/>
            <a:ext cx="3896870" cy="523220"/>
          </a:xfrm>
          <a:prstGeom prst="rect">
            <a:avLst/>
          </a:prstGeom>
          <a:noFill/>
          <a:ln w="38100">
            <a:solidFill>
              <a:schemeClr val="accent1">
                <a:lumMod val="75000"/>
              </a:schemeClr>
            </a:solidFill>
          </a:ln>
        </p:spPr>
        <p:txBody>
          <a:bodyPr wrap="square" rtlCol="0">
            <a:spAutoFit/>
          </a:bodyPr>
          <a:lstStyle/>
          <a:p>
            <a:pPr algn="ctr"/>
            <a:r>
              <a:rPr lang="en-US" altLang="zh-CN" sz="2800" b="1" dirty="0" smtClean="0"/>
              <a:t>Target B</a:t>
            </a:r>
            <a:endParaRPr lang="zh-CN" altLang="en-US" sz="2800" b="1" dirty="0"/>
          </a:p>
        </p:txBody>
      </p:sp>
      <p:sp>
        <p:nvSpPr>
          <p:cNvPr id="9" name="矩形 8">
            <a:extLst>
              <a:ext uri="{FF2B5EF4-FFF2-40B4-BE49-F238E27FC236}">
                <a16:creationId xmlns="" xmlns:a16="http://schemas.microsoft.com/office/drawing/2014/main" id="{2A55BA5B-CE30-435B-95FB-B00B8161E590}"/>
              </a:ext>
            </a:extLst>
          </p:cNvPr>
          <p:cNvSpPr/>
          <p:nvPr/>
        </p:nvSpPr>
        <p:spPr>
          <a:xfrm>
            <a:off x="7540737" y="2640236"/>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7" name="右箭头 6"/>
          <p:cNvSpPr/>
          <p:nvPr/>
        </p:nvSpPr>
        <p:spPr>
          <a:xfrm>
            <a:off x="5129496" y="2234626"/>
            <a:ext cx="1852863" cy="235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2848526" y="3009568"/>
            <a:ext cx="242604" cy="64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389639" y="3148918"/>
            <a:ext cx="3057247" cy="369332"/>
          </a:xfrm>
          <a:prstGeom prst="rect">
            <a:avLst/>
          </a:prstGeom>
          <a:noFill/>
        </p:spPr>
        <p:txBody>
          <a:bodyPr wrap="non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Step1: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Phoneme</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/Word</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 split</a:t>
            </a:r>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矩形 1"/>
          <p:cNvSpPr/>
          <p:nvPr/>
        </p:nvSpPr>
        <p:spPr>
          <a:xfrm>
            <a:off x="792793" y="3768605"/>
            <a:ext cx="6096000" cy="646331"/>
          </a:xfrm>
          <a:prstGeom prst="rect">
            <a:avLst/>
          </a:prstGeom>
        </p:spPr>
        <p:txBody>
          <a:bodyPr>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[[['OW2', 'K', 'EY1']], [['G', 'UW1', 'G', 'AH0', 'L']], [['T', 'EY1', 'K']], [['AH0'], ['EY1']], [['P', 'IH1', 'K', 'CH', 'ER0']]]</a:t>
            </a:r>
          </a:p>
        </p:txBody>
      </p:sp>
      <p:sp>
        <p:nvSpPr>
          <p:cNvPr id="14" name="下箭头 13"/>
          <p:cNvSpPr/>
          <p:nvPr/>
        </p:nvSpPr>
        <p:spPr>
          <a:xfrm>
            <a:off x="2859572" y="4525941"/>
            <a:ext cx="242604" cy="64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389639" y="4665291"/>
            <a:ext cx="1890261" cy="369332"/>
          </a:xfrm>
          <a:prstGeom prst="rect">
            <a:avLst/>
          </a:prstGeom>
          <a:noFill/>
        </p:spPr>
        <p:txBody>
          <a:bodyPr wrap="none" rtlCol="0">
            <a:spAutoFit/>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Step2: Part TSM</a:t>
            </a:r>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矩形 15"/>
          <p:cNvSpPr/>
          <p:nvPr/>
        </p:nvSpPr>
        <p:spPr>
          <a:xfrm>
            <a:off x="792793" y="5299730"/>
            <a:ext cx="6096000" cy="646331"/>
          </a:xfrm>
          <a:prstGeom prst="rect">
            <a:avLst/>
          </a:prstGeom>
        </p:spPr>
        <p:txBody>
          <a:bodyPr>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[[['OW2', 'K', '</a:t>
            </a:r>
            <a:r>
              <a:rPr lang="zh-CN" altLang="en-US" b="1"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EY1</a:t>
            </a: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 [['G', 'UW1', 'G', 'AH0', 'L']], [['T', 'EY1', 'K']], [['AH0'], ['EY1']], [['P', 'IH1', 'K', 'CH', 'ER0']]]</a:t>
            </a:r>
          </a:p>
        </p:txBody>
      </p:sp>
      <p:sp>
        <p:nvSpPr>
          <p:cNvPr id="17" name="下箭头 16"/>
          <p:cNvSpPr/>
          <p:nvPr/>
        </p:nvSpPr>
        <p:spPr>
          <a:xfrm rot="16200000">
            <a:off x="7072291" y="5391178"/>
            <a:ext cx="242604" cy="64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670846" y="5422841"/>
            <a:ext cx="3896870" cy="523220"/>
          </a:xfrm>
          <a:prstGeom prst="rect">
            <a:avLst/>
          </a:prstGeom>
          <a:noFill/>
          <a:ln w="38100">
            <a:solidFill>
              <a:schemeClr val="accent1">
                <a:lumMod val="75000"/>
              </a:schemeClr>
            </a:solidFill>
          </a:ln>
        </p:spPr>
        <p:txBody>
          <a:bodyPr wrap="square" rtlCol="0">
            <a:spAutoFit/>
          </a:bodyPr>
          <a:lstStyle/>
          <a:p>
            <a:pPr algn="ctr"/>
            <a:r>
              <a:rPr lang="en-US" altLang="zh-CN" sz="2800" b="1" dirty="0" smtClean="0"/>
              <a:t>Feasibility</a:t>
            </a:r>
            <a:endParaRPr lang="zh-CN" altLang="en-US" sz="2800" b="1" dirty="0"/>
          </a:p>
        </p:txBody>
      </p:sp>
    </p:spTree>
    <p:extLst>
      <p:ext uri="{BB962C8B-B14F-4D97-AF65-F5344CB8AC3E}">
        <p14:creationId xmlns:p14="http://schemas.microsoft.com/office/powerpoint/2010/main" val="4836453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34391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Challenge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Audio </a:t>
            </a:r>
            <a:r>
              <a:rPr lang="en-US" altLang="zh-CN" sz="1600" dirty="0">
                <a:latin typeface="微软雅黑" panose="020B0503020204020204" pitchFamily="34" charset="-122"/>
                <a:ea typeface="微软雅黑" panose="020B0503020204020204" pitchFamily="34" charset="-122"/>
                <a:cs typeface="Arial Unicode MS" panose="020B0604020202020204" pitchFamily="34" charset="-122"/>
              </a:rPr>
              <a:t>p</a:t>
            </a:r>
            <a:r>
              <a:rPr lang="en-US" altLang="zh-CN" sz="1600" dirty="0" smtClean="0">
                <a:latin typeface="微软雅黑" panose="020B0503020204020204" pitchFamily="34" charset="-122"/>
                <a:ea typeface="微软雅黑" panose="020B0503020204020204" pitchFamily="34" charset="-122"/>
                <a:cs typeface="Arial Unicode MS" panose="020B0604020202020204" pitchFamily="34" charset="-122"/>
              </a:rPr>
              <a:t>honeme split (</a:t>
            </a:r>
            <a:r>
              <a:rPr lang="en-US" altLang="zh-CN" sz="1600" dirty="0" err="1" smtClean="0">
                <a:latin typeface="微软雅黑" panose="020B0503020204020204" pitchFamily="34" charset="-122"/>
                <a:ea typeface="微软雅黑" panose="020B0503020204020204" pitchFamily="34" charset="-122"/>
                <a:cs typeface="Arial Unicode MS" panose="020B0604020202020204" pitchFamily="34" charset="-122"/>
              </a:rPr>
              <a:t>Chaohao</a:t>
            </a:r>
            <a:r>
              <a:rPr lang="en-US" altLang="zh-CN" sz="1600" dirty="0" smtClean="0">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1600" dirty="0">
              <a:latin typeface="微软雅黑" panose="020B0503020204020204" pitchFamily="34" charset="-122"/>
              <a:ea typeface="微软雅黑" panose="020B0503020204020204" pitchFamily="34" charset="-122"/>
              <a:cs typeface="Arial Unicode MS" panose="020B0604020202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Transferability </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matrics</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dirty="0" err="1"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Chaohao</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Model</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与</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black box</a:t>
            </a: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的区别性（子集）</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399582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952860"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Contribution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Correlation </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(WER and the structure of </a:t>
            </a:r>
            <a:r>
              <a:rPr lang="en-US" altLang="zh-CN" sz="1600" dirty="0">
                <a:latin typeface="微软雅黑" panose="020B0503020204020204" pitchFamily="34" charset="-122"/>
                <a:ea typeface="微软雅黑" panose="020B0503020204020204" pitchFamily="34" charset="-122"/>
                <a:cs typeface="Arial Unicode MS" panose="020B0604020202020204" pitchFamily="34" charset="-122"/>
              </a:rPr>
              <a:t>phoneme </a:t>
            </a:r>
            <a:r>
              <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a:t>
            </a: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部分音频识别出来无结果</a:t>
            </a:r>
            <a:endParaRPr lang="en-US" altLang="zh-CN" sz="1600" dirty="0" smtClean="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915600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46346</TotalTime>
  <Words>3706</Words>
  <Application>Microsoft Office PowerPoint</Application>
  <PresentationFormat>宽屏</PresentationFormat>
  <Paragraphs>533</Paragraphs>
  <Slides>80</Slides>
  <Notes>72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80</vt:i4>
      </vt:variant>
    </vt:vector>
  </HeadingPairs>
  <TitlesOfParts>
    <vt:vector size="92" baseType="lpstr">
      <vt:lpstr>Arial Unicode MS</vt: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lichaohao</cp:lastModifiedBy>
  <cp:revision>242</cp:revision>
  <cp:lastPrinted>2017-06-19T10:44:09Z</cp:lastPrinted>
  <dcterms:created xsi:type="dcterms:W3CDTF">2016-06-07T03:07:16Z</dcterms:created>
  <dcterms:modified xsi:type="dcterms:W3CDTF">2020-05-26T03:36:09Z</dcterms:modified>
</cp:coreProperties>
</file>