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337" r:id="rId2"/>
    <p:sldId id="338" r:id="rId3"/>
    <p:sldId id="340" r:id="rId4"/>
    <p:sldId id="341" r:id="rId5"/>
    <p:sldId id="342" r:id="rId6"/>
    <p:sldId id="343" r:id="rId7"/>
    <p:sldId id="363" r:id="rId8"/>
    <p:sldId id="367" r:id="rId9"/>
    <p:sldId id="368" r:id="rId10"/>
    <p:sldId id="369" r:id="rId11"/>
    <p:sldId id="370" r:id="rId12"/>
    <p:sldId id="371" r:id="rId13"/>
    <p:sldId id="372" r:id="rId14"/>
    <p:sldId id="373" r:id="rId15"/>
    <p:sldId id="374" r:id="rId16"/>
    <p:sldId id="375" r:id="rId17"/>
    <p:sldId id="355" r:id="rId18"/>
    <p:sldId id="359" r:id="rId19"/>
    <p:sldId id="356" r:id="rId20"/>
    <p:sldId id="364" r:id="rId21"/>
    <p:sldId id="357" r:id="rId22"/>
    <p:sldId id="348" r:id="rId23"/>
    <p:sldId id="360" r:id="rId24"/>
    <p:sldId id="362" r:id="rId25"/>
    <p:sldId id="353" r:id="rId26"/>
    <p:sldId id="354" r:id="rId27"/>
    <p:sldId id="358" r:id="rId28"/>
    <p:sldId id="345" r:id="rId29"/>
    <p:sldId id="347" r:id="rId30"/>
    <p:sldId id="365" r:id="rId31"/>
    <p:sldId id="366" r:id="rId32"/>
    <p:sldId id="389" r:id="rId33"/>
    <p:sldId id="388" r:id="rId34"/>
    <p:sldId id="395" r:id="rId35"/>
    <p:sldId id="390" r:id="rId36"/>
    <p:sldId id="391" r:id="rId37"/>
    <p:sldId id="392" r:id="rId38"/>
    <p:sldId id="393" r:id="rId39"/>
    <p:sldId id="396" r:id="rId40"/>
    <p:sldId id="394" r:id="rId41"/>
    <p:sldId id="376" r:id="rId42"/>
    <p:sldId id="383" r:id="rId43"/>
    <p:sldId id="382" r:id="rId44"/>
    <p:sldId id="378" r:id="rId45"/>
    <p:sldId id="380" r:id="rId46"/>
    <p:sldId id="379" r:id="rId47"/>
    <p:sldId id="377" r:id="rId48"/>
    <p:sldId id="381" r:id="rId49"/>
    <p:sldId id="384" r:id="rId50"/>
    <p:sldId id="385" r:id="rId51"/>
    <p:sldId id="387" r:id="rId52"/>
    <p:sldId id="386" r:id="rId53"/>
    <p:sldId id="397" r:id="rId54"/>
    <p:sldId id="398" r:id="rId55"/>
    <p:sldId id="399" r:id="rId56"/>
    <p:sldId id="401" r:id="rId57"/>
    <p:sldId id="405" r:id="rId58"/>
    <p:sldId id="402" r:id="rId59"/>
    <p:sldId id="403" r:id="rId60"/>
    <p:sldId id="407" r:id="rId61"/>
    <p:sldId id="406" r:id="rId62"/>
    <p:sldId id="408" r:id="rId63"/>
    <p:sldId id="404" r:id="rId64"/>
  </p:sldIdLst>
  <p:sldSz cx="12192000" cy="6858000"/>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1B7"/>
    <a:srgbClr val="5B95C7"/>
    <a:srgbClr val="5B9BC7"/>
    <a:srgbClr val="5B9BD5"/>
    <a:srgbClr val="3978F7"/>
    <a:srgbClr val="54CC5B"/>
    <a:srgbClr val="F01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72377" autoAdjust="0"/>
  </p:normalViewPr>
  <p:slideViewPr>
    <p:cSldViewPr snapToGrid="0">
      <p:cViewPr varScale="1">
        <p:scale>
          <a:sx n="79" d="100"/>
          <a:sy n="79" d="100"/>
        </p:scale>
        <p:origin x="1776"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8F4F2EAB-82EF-4749-B0A6-32E8CB1FB1E4}" type="datetimeFigureOut">
              <a:rPr lang="zh-CN" altLang="en-US" smtClean="0"/>
              <a:t>2020/4/12</a:t>
            </a:fld>
            <a:endParaRPr lang="zh-CN" altLang="en-US"/>
          </a:p>
        </p:txBody>
      </p:sp>
      <p:sp>
        <p:nvSpPr>
          <p:cNvPr id="4" name="幻灯片图像占位符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2E13179B-82BD-4567-A6FC-5FF2E5270D1F}" type="slidenum">
              <a:rPr lang="zh-CN" altLang="en-US" smtClean="0"/>
              <a:t>‹#›</a:t>
            </a:fld>
            <a:endParaRPr lang="zh-CN" altLang="en-US"/>
          </a:p>
        </p:txBody>
      </p:sp>
    </p:spTree>
    <p:extLst>
      <p:ext uri="{BB962C8B-B14F-4D97-AF65-F5344CB8AC3E}">
        <p14:creationId xmlns:p14="http://schemas.microsoft.com/office/powerpoint/2010/main" val="380229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a:t>
            </a:fld>
            <a:endParaRPr lang="zh-CN" altLang="en-US"/>
          </a:p>
        </p:txBody>
      </p:sp>
    </p:spTree>
    <p:extLst>
      <p:ext uri="{BB962C8B-B14F-4D97-AF65-F5344CB8AC3E}">
        <p14:creationId xmlns:p14="http://schemas.microsoft.com/office/powerpoint/2010/main" val="49729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18</a:t>
            </a:fld>
            <a:endParaRPr lang="zh-CN" altLang="en-US"/>
          </a:p>
        </p:txBody>
      </p:sp>
    </p:spTree>
    <p:extLst>
      <p:ext uri="{BB962C8B-B14F-4D97-AF65-F5344CB8AC3E}">
        <p14:creationId xmlns:p14="http://schemas.microsoft.com/office/powerpoint/2010/main" val="33538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19</a:t>
            </a:fld>
            <a:endParaRPr lang="zh-CN" altLang="en-US"/>
          </a:p>
        </p:txBody>
      </p:sp>
    </p:spTree>
    <p:extLst>
      <p:ext uri="{BB962C8B-B14F-4D97-AF65-F5344CB8AC3E}">
        <p14:creationId xmlns:p14="http://schemas.microsoft.com/office/powerpoint/2010/main" val="241665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20</a:t>
            </a:fld>
            <a:endParaRPr lang="zh-CN" altLang="en-US"/>
          </a:p>
        </p:txBody>
      </p:sp>
    </p:spTree>
    <p:extLst>
      <p:ext uri="{BB962C8B-B14F-4D97-AF65-F5344CB8AC3E}">
        <p14:creationId xmlns:p14="http://schemas.microsoft.com/office/powerpoint/2010/main" val="416563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21</a:t>
            </a:fld>
            <a:endParaRPr lang="zh-CN" altLang="en-US"/>
          </a:p>
        </p:txBody>
      </p:sp>
    </p:spTree>
    <p:extLst>
      <p:ext uri="{BB962C8B-B14F-4D97-AF65-F5344CB8AC3E}">
        <p14:creationId xmlns:p14="http://schemas.microsoft.com/office/powerpoint/2010/main" val="299709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DPCM</a:t>
            </a:r>
            <a:r>
              <a:rPr lang="zh-CN" altLang="en-US" dirty="0" smtClean="0"/>
              <a:t>：</a:t>
            </a:r>
            <a:r>
              <a:rPr lang="en-US" altLang="zh-CN" dirty="0" smtClean="0"/>
              <a:t>https://blog.csdn.net/weixin_41966757/article/details/80199317</a:t>
            </a:r>
          </a:p>
          <a:p>
            <a:endParaRPr lang="en-US" altLang="zh-CN" dirty="0" smtClean="0"/>
          </a:p>
          <a:p>
            <a:r>
              <a:rPr lang="en-US" altLang="zh-CN" sz="1200" b="0" i="0" kern="1200" dirty="0" smtClean="0">
                <a:solidFill>
                  <a:schemeClr val="tx1"/>
                </a:solidFill>
                <a:effectLst/>
                <a:latin typeface="+mn-lt"/>
                <a:ea typeface="+mn-ea"/>
                <a:cs typeface="+mn-cs"/>
              </a:rPr>
              <a:t>pulse Code Modulation (PCM) and Adaptive Delta Pulse Code Modulation (ADPCM) are subclasses of the Microsoft waveform (.WAV) file format.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ADPCM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https://blog.csdn.net/llljjlj/article/details/80282910</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如果有一种方法，可以把两点之间的差值变换到固定的几个位即可表达的范围内，那就好了！而且</a:t>
            </a:r>
            <a:r>
              <a:rPr lang="zh-CN" altLang="en-US" sz="1200" b="1" i="0" kern="1200" dirty="0" smtClean="0">
                <a:solidFill>
                  <a:schemeClr val="tx1"/>
                </a:solidFill>
                <a:effectLst/>
                <a:latin typeface="+mn-lt"/>
                <a:ea typeface="+mn-ea"/>
                <a:cs typeface="+mn-cs"/>
              </a:rPr>
              <a:t>这种变换是实时的，并且具有自适应性和预测能力的</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实现：</a:t>
            </a:r>
            <a:r>
              <a:rPr lang="en-US" altLang="zh-CN" sz="1200" b="1" i="0" kern="1200" dirty="0" smtClean="0">
                <a:solidFill>
                  <a:schemeClr val="tx1"/>
                </a:solidFill>
                <a:effectLst/>
                <a:latin typeface="+mn-lt"/>
                <a:ea typeface="+mn-ea"/>
                <a:cs typeface="+mn-cs"/>
              </a:rPr>
              <a:t>https://wenku.baidu.com/view/3be87d02e87101f69e3195b6.html</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DPCM</a:t>
            </a:r>
            <a:r>
              <a:rPr lang="zh-CN" altLang="en-US" sz="1200" b="1" i="0" kern="1200" dirty="0" smtClean="0">
                <a:solidFill>
                  <a:schemeClr val="tx1"/>
                </a:solidFill>
                <a:effectLst/>
                <a:latin typeface="+mn-lt"/>
                <a:ea typeface="+mn-ea"/>
                <a:cs typeface="+mn-cs"/>
              </a:rPr>
              <a:t>最小方差估计</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dirty="0" smtClean="0"/>
              <a:t>因子：每次对得到的差值用一个随着差值大小变化的数来除</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22</a:t>
            </a:fld>
            <a:endParaRPr lang="zh-CN" altLang="en-US"/>
          </a:p>
        </p:txBody>
      </p:sp>
    </p:spTree>
    <p:extLst>
      <p:ext uri="{BB962C8B-B14F-4D97-AF65-F5344CB8AC3E}">
        <p14:creationId xmlns:p14="http://schemas.microsoft.com/office/powerpoint/2010/main" val="1237645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https://blog.csdn.net/hhaowang/article/details/88776140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23</a:t>
            </a:fld>
            <a:endParaRPr lang="zh-CN" altLang="en-US"/>
          </a:p>
        </p:txBody>
      </p:sp>
    </p:spTree>
    <p:extLst>
      <p:ext uri="{BB962C8B-B14F-4D97-AF65-F5344CB8AC3E}">
        <p14:creationId xmlns:p14="http://schemas.microsoft.com/office/powerpoint/2010/main" val="40859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24</a:t>
            </a:fld>
            <a:endParaRPr lang="zh-CN" altLang="en-US"/>
          </a:p>
        </p:txBody>
      </p:sp>
    </p:spTree>
    <p:extLst>
      <p:ext uri="{BB962C8B-B14F-4D97-AF65-F5344CB8AC3E}">
        <p14:creationId xmlns:p14="http://schemas.microsoft.com/office/powerpoint/2010/main" val="60245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25</a:t>
            </a:fld>
            <a:endParaRPr lang="zh-CN" altLang="en-US"/>
          </a:p>
        </p:txBody>
      </p:sp>
    </p:spTree>
    <p:extLst>
      <p:ext uri="{BB962C8B-B14F-4D97-AF65-F5344CB8AC3E}">
        <p14:creationId xmlns:p14="http://schemas.microsoft.com/office/powerpoint/2010/main" val="3652203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26</a:t>
            </a:fld>
            <a:endParaRPr lang="zh-CN" altLang="en-US"/>
          </a:p>
        </p:txBody>
      </p:sp>
    </p:spTree>
    <p:extLst>
      <p:ext uri="{BB962C8B-B14F-4D97-AF65-F5344CB8AC3E}">
        <p14:creationId xmlns:p14="http://schemas.microsoft.com/office/powerpoint/2010/main" val="165777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27</a:t>
            </a:fld>
            <a:endParaRPr lang="zh-CN" altLang="en-US"/>
          </a:p>
        </p:txBody>
      </p:sp>
    </p:spTree>
    <p:extLst>
      <p:ext uri="{BB962C8B-B14F-4D97-AF65-F5344CB8AC3E}">
        <p14:creationId xmlns:p14="http://schemas.microsoft.com/office/powerpoint/2010/main" val="136023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a:t>
            </a:fld>
            <a:endParaRPr lang="zh-CN" altLang="en-US"/>
          </a:p>
        </p:txBody>
      </p:sp>
    </p:spTree>
    <p:extLst>
      <p:ext uri="{BB962C8B-B14F-4D97-AF65-F5344CB8AC3E}">
        <p14:creationId xmlns:p14="http://schemas.microsoft.com/office/powerpoint/2010/main" val="247532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这里面</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speex</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iLBC</a:t>
            </a:r>
            <a:r>
              <a:rPr lang="zh-CN" altLang="en-US" sz="1200" b="0" i="0" kern="1200" dirty="0" smtClean="0">
                <a:solidFill>
                  <a:schemeClr val="tx1"/>
                </a:solidFill>
                <a:effectLst/>
                <a:latin typeface="+mn-lt"/>
                <a:ea typeface="+mn-ea"/>
                <a:cs typeface="+mn-cs"/>
              </a:rPr>
              <a:t>都是开源的，看</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有着更宽的频率支持，</a:t>
            </a:r>
          </a:p>
          <a:p>
            <a:r>
              <a:rPr lang="en-US" altLang="zh-CN" sz="1200" b="0" i="0" kern="1200" dirty="0" smtClean="0">
                <a:solidFill>
                  <a:schemeClr val="tx1"/>
                </a:solidFill>
                <a:effectLst/>
                <a:latin typeface="+mn-lt"/>
                <a:ea typeface="+mn-ea"/>
                <a:cs typeface="+mn-cs"/>
              </a:rPr>
              <a:t>mp3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AAC</a:t>
            </a:r>
            <a:r>
              <a:rPr lang="zh-CN" altLang="en-US" sz="1200" b="0" i="0" kern="1200" dirty="0" smtClean="0">
                <a:solidFill>
                  <a:schemeClr val="tx1"/>
                </a:solidFill>
                <a:effectLst/>
                <a:latin typeface="+mn-lt"/>
                <a:ea typeface="+mn-ea"/>
                <a:cs typeface="+mn-cs"/>
              </a:rPr>
              <a:t>基本上需要</a:t>
            </a:r>
            <a:r>
              <a:rPr lang="en-US" altLang="zh-CN" sz="1200" b="0" i="0" kern="1200" dirty="0" smtClean="0">
                <a:solidFill>
                  <a:schemeClr val="tx1"/>
                </a:solidFill>
                <a:effectLst/>
                <a:latin typeface="+mn-lt"/>
                <a:ea typeface="+mn-ea"/>
                <a:cs typeface="+mn-cs"/>
              </a:rPr>
              <a:t>44.1KB</a:t>
            </a:r>
            <a:r>
              <a:rPr lang="zh-CN" altLang="en-US" sz="1200" b="0" i="0" kern="1200" dirty="0" smtClean="0">
                <a:solidFill>
                  <a:schemeClr val="tx1"/>
                </a:solidFill>
                <a:effectLst/>
                <a:latin typeface="+mn-lt"/>
                <a:ea typeface="+mn-ea"/>
                <a:cs typeface="+mn-cs"/>
              </a:rPr>
              <a:t>以上的采样才能用，</a:t>
            </a:r>
            <a:r>
              <a:rPr lang="en-US" altLang="zh-CN" sz="1200" b="0" i="0" kern="1200" dirty="0" smtClean="0">
                <a:solidFill>
                  <a:schemeClr val="tx1"/>
                </a:solidFill>
                <a:effectLst/>
                <a:latin typeface="+mn-lt"/>
                <a:ea typeface="+mn-ea"/>
                <a:cs typeface="+mn-cs"/>
              </a:rPr>
              <a:t>AMR</a:t>
            </a:r>
            <a:r>
              <a:rPr lang="zh-CN" altLang="en-US" sz="1200" b="0" i="0" kern="1200" dirty="0" smtClean="0">
                <a:solidFill>
                  <a:schemeClr val="tx1"/>
                </a:solidFill>
                <a:effectLst/>
                <a:latin typeface="+mn-lt"/>
                <a:ea typeface="+mn-ea"/>
                <a:cs typeface="+mn-cs"/>
              </a:rPr>
              <a:t>等差不多只能支持</a:t>
            </a:r>
            <a:r>
              <a:rPr lang="en-US" altLang="zh-CN" sz="1200" b="0" i="0" kern="1200" dirty="0" smtClean="0">
                <a:solidFill>
                  <a:schemeClr val="tx1"/>
                </a:solidFill>
                <a:effectLst/>
                <a:latin typeface="+mn-lt"/>
                <a:ea typeface="+mn-ea"/>
                <a:cs typeface="+mn-cs"/>
              </a:rPr>
              <a:t>8K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16K</a:t>
            </a:r>
            <a:r>
              <a:rPr lang="zh-CN" altLang="en-US" sz="1200" b="0" i="0" kern="1200" dirty="0" smtClean="0">
                <a:solidFill>
                  <a:schemeClr val="tx1"/>
                </a:solidFill>
                <a:effectLst/>
                <a:latin typeface="+mn-lt"/>
                <a:ea typeface="+mn-ea"/>
                <a:cs typeface="+mn-cs"/>
              </a:rPr>
              <a:t>的采样编码</a:t>
            </a:r>
          </a:p>
          <a:p>
            <a:r>
              <a:rPr lang="en-US" altLang="zh-CN" dirty="0" smtClean="0"/>
              <a:t>Link</a:t>
            </a:r>
            <a:r>
              <a:rPr lang="zh-CN" altLang="en-US" dirty="0" smtClean="0"/>
              <a:t>：</a:t>
            </a:r>
            <a:r>
              <a:rPr lang="en-US" altLang="zh-CN" dirty="0" smtClean="0"/>
              <a:t>https://blog.csdn.net/ielife/article/details/77574290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28</a:t>
            </a:fld>
            <a:endParaRPr lang="zh-CN" altLang="en-US"/>
          </a:p>
        </p:txBody>
      </p:sp>
    </p:spTree>
    <p:extLst>
      <p:ext uri="{BB962C8B-B14F-4D97-AF65-F5344CB8AC3E}">
        <p14:creationId xmlns:p14="http://schemas.microsoft.com/office/powerpoint/2010/main" val="224525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29</a:t>
            </a:fld>
            <a:endParaRPr lang="zh-CN" altLang="en-US"/>
          </a:p>
        </p:txBody>
      </p:sp>
    </p:spTree>
    <p:extLst>
      <p:ext uri="{BB962C8B-B14F-4D97-AF65-F5344CB8AC3E}">
        <p14:creationId xmlns:p14="http://schemas.microsoft.com/office/powerpoint/2010/main" val="212150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30</a:t>
            </a:fld>
            <a:endParaRPr lang="zh-CN" altLang="en-US"/>
          </a:p>
        </p:txBody>
      </p:sp>
    </p:spTree>
    <p:extLst>
      <p:ext uri="{BB962C8B-B14F-4D97-AF65-F5344CB8AC3E}">
        <p14:creationId xmlns:p14="http://schemas.microsoft.com/office/powerpoint/2010/main" val="42834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31</a:t>
            </a:fld>
            <a:endParaRPr lang="zh-CN" altLang="en-US"/>
          </a:p>
        </p:txBody>
      </p:sp>
    </p:spTree>
    <p:extLst>
      <p:ext uri="{BB962C8B-B14F-4D97-AF65-F5344CB8AC3E}">
        <p14:creationId xmlns:p14="http://schemas.microsoft.com/office/powerpoint/2010/main" val="16762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32</a:t>
            </a:fld>
            <a:endParaRPr lang="zh-CN" altLang="en-US"/>
          </a:p>
        </p:txBody>
      </p:sp>
    </p:spTree>
    <p:extLst>
      <p:ext uri="{BB962C8B-B14F-4D97-AF65-F5344CB8AC3E}">
        <p14:creationId xmlns:p14="http://schemas.microsoft.com/office/powerpoint/2010/main" val="2870632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33</a:t>
            </a:fld>
            <a:endParaRPr lang="zh-CN" altLang="en-US"/>
          </a:p>
        </p:txBody>
      </p:sp>
    </p:spTree>
    <p:extLst>
      <p:ext uri="{BB962C8B-B14F-4D97-AF65-F5344CB8AC3E}">
        <p14:creationId xmlns:p14="http://schemas.microsoft.com/office/powerpoint/2010/main" val="2853665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34</a:t>
            </a:fld>
            <a:endParaRPr lang="zh-CN" altLang="en-US"/>
          </a:p>
        </p:txBody>
      </p:sp>
    </p:spTree>
    <p:extLst>
      <p:ext uri="{BB962C8B-B14F-4D97-AF65-F5344CB8AC3E}">
        <p14:creationId xmlns:p14="http://schemas.microsoft.com/office/powerpoint/2010/main" val="1106826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35</a:t>
            </a:fld>
            <a:endParaRPr lang="zh-CN" altLang="en-US"/>
          </a:p>
        </p:txBody>
      </p:sp>
    </p:spTree>
    <p:extLst>
      <p:ext uri="{BB962C8B-B14F-4D97-AF65-F5344CB8AC3E}">
        <p14:creationId xmlns:p14="http://schemas.microsoft.com/office/powerpoint/2010/main" val="35050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r>
              <a:rPr lang="zh-CN" altLang="en-US" dirty="0" smtClean="0"/>
              <a:t>是总长度</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上述加窗在一定程度上缓解了波形不连续（基音断裂）问题，但仍然造成了一系列失真。</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36</a:t>
            </a:fld>
            <a:endParaRPr lang="zh-CN" altLang="en-US"/>
          </a:p>
        </p:txBody>
      </p:sp>
    </p:spTree>
    <p:extLst>
      <p:ext uri="{BB962C8B-B14F-4D97-AF65-F5344CB8AC3E}">
        <p14:creationId xmlns:p14="http://schemas.microsoft.com/office/powerpoint/2010/main" val="3922610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原音频信号截取一帧后，通过波形相似匹配下一帧，但两个帧都包含一个瞬态的音频信号，导致合成音频失真。（伸展信号通常会出现这种瞬态加倍失真，而压缩信号则容易发生瞬态跳跃），如果你将</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应用于打击乐乐器的音频，这种现象将会更加的明显，正如我们之前在</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中提到的那样，</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相反并不适合处理这些冲击瞬态信号。</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37</a:t>
            </a:fld>
            <a:endParaRPr lang="zh-CN" altLang="en-US"/>
          </a:p>
        </p:txBody>
      </p:sp>
    </p:spTree>
    <p:extLst>
      <p:ext uri="{BB962C8B-B14F-4D97-AF65-F5344CB8AC3E}">
        <p14:creationId xmlns:p14="http://schemas.microsoft.com/office/powerpoint/2010/main" val="109587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a:t>
            </a:fld>
            <a:endParaRPr lang="zh-CN" altLang="en-US"/>
          </a:p>
        </p:txBody>
      </p:sp>
    </p:spTree>
    <p:extLst>
      <p:ext uri="{BB962C8B-B14F-4D97-AF65-F5344CB8AC3E}">
        <p14:creationId xmlns:p14="http://schemas.microsoft.com/office/powerpoint/2010/main" val="2095824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38</a:t>
            </a:fld>
            <a:endParaRPr lang="zh-CN" altLang="en-US"/>
          </a:p>
        </p:txBody>
      </p:sp>
    </p:spTree>
    <p:extLst>
      <p:ext uri="{BB962C8B-B14F-4D97-AF65-F5344CB8AC3E}">
        <p14:creationId xmlns:p14="http://schemas.microsoft.com/office/powerpoint/2010/main" val="3399307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39</a:t>
            </a:fld>
            <a:endParaRPr lang="zh-CN" altLang="en-US"/>
          </a:p>
        </p:txBody>
      </p:sp>
    </p:spTree>
    <p:extLst>
      <p:ext uri="{BB962C8B-B14F-4D97-AF65-F5344CB8AC3E}">
        <p14:creationId xmlns:p14="http://schemas.microsoft.com/office/powerpoint/2010/main" val="1951717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40</a:t>
            </a:fld>
            <a:endParaRPr lang="zh-CN" altLang="en-US"/>
          </a:p>
        </p:txBody>
      </p:sp>
    </p:spTree>
    <p:extLst>
      <p:ext uri="{BB962C8B-B14F-4D97-AF65-F5344CB8AC3E}">
        <p14:creationId xmlns:p14="http://schemas.microsoft.com/office/powerpoint/2010/main" val="646842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41</a:t>
            </a:fld>
            <a:endParaRPr lang="zh-CN" altLang="en-US"/>
          </a:p>
        </p:txBody>
      </p:sp>
    </p:spTree>
    <p:extLst>
      <p:ext uri="{BB962C8B-B14F-4D97-AF65-F5344CB8AC3E}">
        <p14:creationId xmlns:p14="http://schemas.microsoft.com/office/powerpoint/2010/main" val="2836465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42</a:t>
            </a:fld>
            <a:endParaRPr lang="zh-CN" altLang="en-US"/>
          </a:p>
        </p:txBody>
      </p:sp>
    </p:spTree>
    <p:extLst>
      <p:ext uri="{BB962C8B-B14F-4D97-AF65-F5344CB8AC3E}">
        <p14:creationId xmlns:p14="http://schemas.microsoft.com/office/powerpoint/2010/main" val="4269722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43</a:t>
            </a:fld>
            <a:endParaRPr lang="zh-CN" altLang="en-US"/>
          </a:p>
        </p:txBody>
      </p:sp>
    </p:spTree>
    <p:extLst>
      <p:ext uri="{BB962C8B-B14F-4D97-AF65-F5344CB8AC3E}">
        <p14:creationId xmlns:p14="http://schemas.microsoft.com/office/powerpoint/2010/main" val="844098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44</a:t>
            </a:fld>
            <a:endParaRPr lang="zh-CN" altLang="en-US"/>
          </a:p>
        </p:txBody>
      </p:sp>
    </p:spTree>
    <p:extLst>
      <p:ext uri="{BB962C8B-B14F-4D97-AF65-F5344CB8AC3E}">
        <p14:creationId xmlns:p14="http://schemas.microsoft.com/office/powerpoint/2010/main" val="928049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45</a:t>
            </a:fld>
            <a:endParaRPr lang="zh-CN" altLang="en-US"/>
          </a:p>
        </p:txBody>
      </p:sp>
    </p:spTree>
    <p:extLst>
      <p:ext uri="{BB962C8B-B14F-4D97-AF65-F5344CB8AC3E}">
        <p14:creationId xmlns:p14="http://schemas.microsoft.com/office/powerpoint/2010/main" val="3726146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46</a:t>
            </a:fld>
            <a:endParaRPr lang="zh-CN" altLang="en-US"/>
          </a:p>
        </p:txBody>
      </p:sp>
    </p:spTree>
    <p:extLst>
      <p:ext uri="{BB962C8B-B14F-4D97-AF65-F5344CB8AC3E}">
        <p14:creationId xmlns:p14="http://schemas.microsoft.com/office/powerpoint/2010/main" val="610036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47</a:t>
            </a:fld>
            <a:endParaRPr lang="zh-CN" altLang="en-US"/>
          </a:p>
        </p:txBody>
      </p:sp>
    </p:spTree>
    <p:extLst>
      <p:ext uri="{BB962C8B-B14F-4D97-AF65-F5344CB8AC3E}">
        <p14:creationId xmlns:p14="http://schemas.microsoft.com/office/powerpoint/2010/main" val="358177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a:t>
            </a:fld>
            <a:endParaRPr lang="zh-CN" altLang="en-US"/>
          </a:p>
        </p:txBody>
      </p:sp>
    </p:spTree>
    <p:extLst>
      <p:ext uri="{BB962C8B-B14F-4D97-AF65-F5344CB8AC3E}">
        <p14:creationId xmlns:p14="http://schemas.microsoft.com/office/powerpoint/2010/main" val="1947302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48</a:t>
            </a:fld>
            <a:endParaRPr lang="zh-CN" altLang="en-US"/>
          </a:p>
        </p:txBody>
      </p:sp>
    </p:spTree>
    <p:extLst>
      <p:ext uri="{BB962C8B-B14F-4D97-AF65-F5344CB8AC3E}">
        <p14:creationId xmlns:p14="http://schemas.microsoft.com/office/powerpoint/2010/main" val="2623252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49</a:t>
            </a:fld>
            <a:endParaRPr lang="zh-CN" altLang="en-US"/>
          </a:p>
        </p:txBody>
      </p:sp>
    </p:spTree>
    <p:extLst>
      <p:ext uri="{BB962C8B-B14F-4D97-AF65-F5344CB8AC3E}">
        <p14:creationId xmlns:p14="http://schemas.microsoft.com/office/powerpoint/2010/main" val="3952701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50</a:t>
            </a:fld>
            <a:endParaRPr lang="zh-CN" altLang="en-US"/>
          </a:p>
        </p:txBody>
      </p:sp>
    </p:spTree>
    <p:extLst>
      <p:ext uri="{BB962C8B-B14F-4D97-AF65-F5344CB8AC3E}">
        <p14:creationId xmlns:p14="http://schemas.microsoft.com/office/powerpoint/2010/main" val="1259182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51</a:t>
            </a:fld>
            <a:endParaRPr lang="zh-CN" altLang="en-US"/>
          </a:p>
        </p:txBody>
      </p:sp>
    </p:spTree>
    <p:extLst>
      <p:ext uri="{BB962C8B-B14F-4D97-AF65-F5344CB8AC3E}">
        <p14:creationId xmlns:p14="http://schemas.microsoft.com/office/powerpoint/2010/main" val="1008831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52</a:t>
            </a:fld>
            <a:endParaRPr lang="zh-CN" altLang="en-US"/>
          </a:p>
        </p:txBody>
      </p:sp>
    </p:spTree>
    <p:extLst>
      <p:ext uri="{BB962C8B-B14F-4D97-AF65-F5344CB8AC3E}">
        <p14:creationId xmlns:p14="http://schemas.microsoft.com/office/powerpoint/2010/main" val="12740761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53</a:t>
            </a:fld>
            <a:endParaRPr lang="zh-CN" altLang="en-US"/>
          </a:p>
        </p:txBody>
      </p:sp>
    </p:spTree>
    <p:extLst>
      <p:ext uri="{BB962C8B-B14F-4D97-AF65-F5344CB8AC3E}">
        <p14:creationId xmlns:p14="http://schemas.microsoft.com/office/powerpoint/2010/main" val="25992128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54</a:t>
            </a:fld>
            <a:endParaRPr lang="zh-CN" altLang="en-US"/>
          </a:p>
        </p:txBody>
      </p:sp>
    </p:spTree>
    <p:extLst>
      <p:ext uri="{BB962C8B-B14F-4D97-AF65-F5344CB8AC3E}">
        <p14:creationId xmlns:p14="http://schemas.microsoft.com/office/powerpoint/2010/main" val="11160977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55</a:t>
            </a:fld>
            <a:endParaRPr lang="zh-CN" altLang="en-US"/>
          </a:p>
        </p:txBody>
      </p:sp>
    </p:spTree>
    <p:extLst>
      <p:ext uri="{BB962C8B-B14F-4D97-AF65-F5344CB8AC3E}">
        <p14:creationId xmlns:p14="http://schemas.microsoft.com/office/powerpoint/2010/main" val="2402993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56</a:t>
            </a:fld>
            <a:endParaRPr lang="zh-CN" altLang="en-US"/>
          </a:p>
        </p:txBody>
      </p:sp>
    </p:spTree>
    <p:extLst>
      <p:ext uri="{BB962C8B-B14F-4D97-AF65-F5344CB8AC3E}">
        <p14:creationId xmlns:p14="http://schemas.microsoft.com/office/powerpoint/2010/main" val="2173258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57</a:t>
            </a:fld>
            <a:endParaRPr lang="zh-CN" altLang="en-US"/>
          </a:p>
        </p:txBody>
      </p:sp>
    </p:spTree>
    <p:extLst>
      <p:ext uri="{BB962C8B-B14F-4D97-AF65-F5344CB8AC3E}">
        <p14:creationId xmlns:p14="http://schemas.microsoft.com/office/powerpoint/2010/main" val="140682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a:t>
            </a:fld>
            <a:endParaRPr lang="zh-CN" altLang="en-US"/>
          </a:p>
        </p:txBody>
      </p:sp>
    </p:spTree>
    <p:extLst>
      <p:ext uri="{BB962C8B-B14F-4D97-AF65-F5344CB8AC3E}">
        <p14:creationId xmlns:p14="http://schemas.microsoft.com/office/powerpoint/2010/main" val="18128143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58</a:t>
            </a:fld>
            <a:endParaRPr lang="zh-CN" altLang="en-US"/>
          </a:p>
        </p:txBody>
      </p:sp>
    </p:spTree>
    <p:extLst>
      <p:ext uri="{BB962C8B-B14F-4D97-AF65-F5344CB8AC3E}">
        <p14:creationId xmlns:p14="http://schemas.microsoft.com/office/powerpoint/2010/main" val="22297859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59</a:t>
            </a:fld>
            <a:endParaRPr lang="zh-CN" altLang="en-US"/>
          </a:p>
        </p:txBody>
      </p:sp>
    </p:spTree>
    <p:extLst>
      <p:ext uri="{BB962C8B-B14F-4D97-AF65-F5344CB8AC3E}">
        <p14:creationId xmlns:p14="http://schemas.microsoft.com/office/powerpoint/2010/main" val="25922327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60</a:t>
            </a:fld>
            <a:endParaRPr lang="zh-CN" altLang="en-US"/>
          </a:p>
        </p:txBody>
      </p:sp>
    </p:spTree>
    <p:extLst>
      <p:ext uri="{BB962C8B-B14F-4D97-AF65-F5344CB8AC3E}">
        <p14:creationId xmlns:p14="http://schemas.microsoft.com/office/powerpoint/2010/main" val="11748476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61</a:t>
            </a:fld>
            <a:endParaRPr lang="zh-CN" altLang="en-US"/>
          </a:p>
        </p:txBody>
      </p:sp>
    </p:spTree>
    <p:extLst>
      <p:ext uri="{BB962C8B-B14F-4D97-AF65-F5344CB8AC3E}">
        <p14:creationId xmlns:p14="http://schemas.microsoft.com/office/powerpoint/2010/main" val="12991051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62</a:t>
            </a:fld>
            <a:endParaRPr lang="zh-CN" altLang="en-US"/>
          </a:p>
        </p:txBody>
      </p:sp>
    </p:spTree>
    <p:extLst>
      <p:ext uri="{BB962C8B-B14F-4D97-AF65-F5344CB8AC3E}">
        <p14:creationId xmlns:p14="http://schemas.microsoft.com/office/powerpoint/2010/main" val="7693778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63</a:t>
            </a:fld>
            <a:endParaRPr lang="zh-CN" altLang="en-US"/>
          </a:p>
        </p:txBody>
      </p:sp>
    </p:spTree>
    <p:extLst>
      <p:ext uri="{BB962C8B-B14F-4D97-AF65-F5344CB8AC3E}">
        <p14:creationId xmlns:p14="http://schemas.microsoft.com/office/powerpoint/2010/main" val="4119138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a:t>
            </a:fld>
            <a:endParaRPr lang="zh-CN" altLang="en-US"/>
          </a:p>
        </p:txBody>
      </p:sp>
    </p:spTree>
    <p:extLst>
      <p:ext uri="{BB962C8B-B14F-4D97-AF65-F5344CB8AC3E}">
        <p14:creationId xmlns:p14="http://schemas.microsoft.com/office/powerpoint/2010/main" val="130034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a:t>
            </a:fld>
            <a:endParaRPr lang="zh-CN" altLang="en-US"/>
          </a:p>
        </p:txBody>
      </p:sp>
    </p:spTree>
    <p:extLst>
      <p:ext uri="{BB962C8B-B14F-4D97-AF65-F5344CB8AC3E}">
        <p14:creationId xmlns:p14="http://schemas.microsoft.com/office/powerpoint/2010/main" val="334682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a:t>
            </a:fld>
            <a:endParaRPr lang="zh-CN" altLang="en-US"/>
          </a:p>
        </p:txBody>
      </p:sp>
    </p:spTree>
    <p:extLst>
      <p:ext uri="{BB962C8B-B14F-4D97-AF65-F5344CB8AC3E}">
        <p14:creationId xmlns:p14="http://schemas.microsoft.com/office/powerpoint/2010/main" val="370335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17</a:t>
            </a:fld>
            <a:endParaRPr lang="zh-CN" altLang="en-US"/>
          </a:p>
        </p:txBody>
      </p:sp>
    </p:spTree>
    <p:extLst>
      <p:ext uri="{BB962C8B-B14F-4D97-AF65-F5344CB8AC3E}">
        <p14:creationId xmlns:p14="http://schemas.microsoft.com/office/powerpoint/2010/main" val="12918578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5" name="图片 4"/>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52665" y="5912023"/>
            <a:ext cx="2857242" cy="692268"/>
          </a:xfrm>
          <a:prstGeom prst="rect">
            <a:avLst/>
          </a:prstGeom>
        </p:spPr>
      </p:pic>
      <p:sp>
        <p:nvSpPr>
          <p:cNvPr id="6" name="文本占位符 6"/>
          <p:cNvSpPr>
            <a:spLocks noGrp="1"/>
          </p:cNvSpPr>
          <p:nvPr>
            <p:ph type="body" sz="quarter" idx="10" hasCustomPrompt="1"/>
          </p:nvPr>
        </p:nvSpPr>
        <p:spPr>
          <a:xfrm>
            <a:off x="2083657" y="2458680"/>
            <a:ext cx="7973169" cy="100632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USSLAB</a:t>
            </a:r>
            <a:r>
              <a:rPr lang="zh-CN" altLang="en-US" dirty="0" smtClean="0"/>
              <a:t>专用</a:t>
            </a:r>
            <a:r>
              <a:rPr lang="en-US" altLang="zh-CN" dirty="0" smtClean="0"/>
              <a:t>PPT</a:t>
            </a:r>
            <a:r>
              <a:rPr lang="zh-CN" altLang="en-US" dirty="0" smtClean="0"/>
              <a:t>模板</a:t>
            </a:r>
          </a:p>
        </p:txBody>
      </p:sp>
      <p:sp>
        <p:nvSpPr>
          <p:cNvPr id="7" name="文本占位符 6"/>
          <p:cNvSpPr>
            <a:spLocks noGrp="1"/>
          </p:cNvSpPr>
          <p:nvPr>
            <p:ph type="body" sz="quarter" idx="11" hasCustomPrompt="1"/>
          </p:nvPr>
        </p:nvSpPr>
        <p:spPr>
          <a:xfrm>
            <a:off x="4657413" y="3972594"/>
            <a:ext cx="2852494"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演讲者：</a:t>
            </a:r>
            <a:r>
              <a:rPr lang="en-US" altLang="zh-CN" dirty="0" smtClean="0"/>
              <a:t>XXX</a:t>
            </a:r>
            <a:endParaRPr lang="zh-CN" altLang="en-US" dirty="0" smtClean="0"/>
          </a:p>
        </p:txBody>
      </p:sp>
      <p:sp>
        <p:nvSpPr>
          <p:cNvPr id="8" name="文本占位符 6"/>
          <p:cNvSpPr>
            <a:spLocks noGrp="1"/>
          </p:cNvSpPr>
          <p:nvPr>
            <p:ph type="body" sz="quarter" idx="12" hasCustomPrompt="1"/>
          </p:nvPr>
        </p:nvSpPr>
        <p:spPr>
          <a:xfrm>
            <a:off x="3701573" y="4759939"/>
            <a:ext cx="4764173"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Ubiquitous System Security Lab </a:t>
            </a:r>
            <a:endParaRPr lang="zh-CN" altLang="en-US" dirty="0" smtClean="0"/>
          </a:p>
        </p:txBody>
      </p:sp>
      <p:pic>
        <p:nvPicPr>
          <p:cNvPr id="9" name="图片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765" y="330222"/>
            <a:ext cx="2102268" cy="608316"/>
          </a:xfrm>
          <a:prstGeom prst="rect">
            <a:avLst/>
          </a:prstGeom>
        </p:spPr>
      </p:pic>
    </p:spTree>
    <p:extLst>
      <p:ext uri="{BB962C8B-B14F-4D97-AF65-F5344CB8AC3E}">
        <p14:creationId xmlns:p14="http://schemas.microsoft.com/office/powerpoint/2010/main" val="33606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8" name="文本框 17"/>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3" name="矩形 2"/>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sp>
        <p:nvSpPr>
          <p:cNvPr id="6" name="文本框 5"/>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Tree>
    <p:extLst>
      <p:ext uri="{BB962C8B-B14F-4D97-AF65-F5344CB8AC3E}">
        <p14:creationId xmlns:p14="http://schemas.microsoft.com/office/powerpoint/2010/main" val="3637974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文本框 9"/>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11" name="矩形 10"/>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13" name="图片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
        <p:nvSpPr>
          <p:cNvPr id="14" name="文本框 13"/>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63354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0E81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sp>
        <p:nvSpPr>
          <p:cNvPr id="4"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ONE</a:t>
            </a:r>
            <a:endParaRPr lang="zh-CN" altLang="en-US" dirty="0" smtClean="0"/>
          </a:p>
        </p:txBody>
      </p:sp>
      <p:sp>
        <p:nvSpPr>
          <p:cNvPr id="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0E81B7"/>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7" name="矩形 6"/>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10" name="图片 9"/>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915090" y="5973395"/>
            <a:ext cx="2310304" cy="559753"/>
          </a:xfrm>
          <a:prstGeom prst="rect">
            <a:avLst/>
          </a:prstGeom>
        </p:spPr>
      </p:pic>
    </p:spTree>
    <p:extLst>
      <p:ext uri="{BB962C8B-B14F-4D97-AF65-F5344CB8AC3E}">
        <p14:creationId xmlns:p14="http://schemas.microsoft.com/office/powerpoint/2010/main" val="51415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文本框 2"/>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4" name="矩形 3"/>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617765" y="5885768"/>
            <a:ext cx="2726871" cy="653144"/>
          </a:xfrm>
          <a:prstGeom prst="rect">
            <a:avLst/>
          </a:prstGeom>
        </p:spPr>
      </p:pic>
      <p:sp>
        <p:nvSpPr>
          <p:cNvPr id="7" name="文本框 6"/>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grpSp>
        <p:nvGrpSpPr>
          <p:cNvPr id="8" name="组合 7"/>
          <p:cNvGrpSpPr/>
          <p:nvPr userDrawn="1"/>
        </p:nvGrpSpPr>
        <p:grpSpPr>
          <a:xfrm>
            <a:off x="766850" y="2010547"/>
            <a:ext cx="1371598" cy="89364"/>
            <a:chOff x="867749" y="1851404"/>
            <a:chExt cx="1275570" cy="101222"/>
          </a:xfrm>
        </p:grpSpPr>
        <p:sp>
          <p:nvSpPr>
            <p:cNvPr id="9"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0134E"/>
                </a:solidFill>
              </a:endParaRPr>
            </a:p>
          </p:txBody>
        </p:sp>
        <p:sp>
          <p:nvSpPr>
            <p:cNvPr id="10"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5639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75535 h 811763"/>
                <a:gd name="connsiteX3" fmla="*/ 0 w 1726163"/>
                <a:gd name="connsiteY3" fmla="*/ 811763 h 811763"/>
                <a:gd name="connsiteX4" fmla="*/ 0 w 1726163"/>
                <a:gd name="connsiteY4" fmla="*/ 0 h 811763"/>
                <a:gd name="connsiteX0" fmla="*/ 0 w 1726163"/>
                <a:gd name="connsiteY0" fmla="*/ 0 h 813821"/>
                <a:gd name="connsiteX1" fmla="*/ 1726163 w 1726163"/>
                <a:gd name="connsiteY1" fmla="*/ 0 h 813821"/>
                <a:gd name="connsiteX2" fmla="*/ 1640127 w 1726163"/>
                <a:gd name="connsiteY2" fmla="*/ 813821 h 813821"/>
                <a:gd name="connsiteX3" fmla="*/ 0 w 1726163"/>
                <a:gd name="connsiteY3" fmla="*/ 811763 h 813821"/>
                <a:gd name="connsiteX4" fmla="*/ 0 w 1726163"/>
                <a:gd name="connsiteY4" fmla="*/ 0 h 81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4CC5B"/>
                </a:solidFill>
              </a:endParaRPr>
            </a:p>
          </p:txBody>
        </p:sp>
      </p:grpSp>
      <p:sp>
        <p:nvSpPr>
          <p:cNvPr id="11" name="文本占位符 6"/>
          <p:cNvSpPr>
            <a:spLocks noGrp="1"/>
          </p:cNvSpPr>
          <p:nvPr>
            <p:ph type="body" sz="quarter" idx="12" hasCustomPrompt="1"/>
          </p:nvPr>
        </p:nvSpPr>
        <p:spPr>
          <a:xfrm>
            <a:off x="566531" y="1581924"/>
            <a:ext cx="166842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01</a:t>
            </a:r>
            <a:endParaRPr lang="zh-CN" altLang="en-US" dirty="0" smtClean="0"/>
          </a:p>
        </p:txBody>
      </p:sp>
    </p:spTree>
    <p:extLst>
      <p:ext uri="{BB962C8B-B14F-4D97-AF65-F5344CB8AC3E}">
        <p14:creationId xmlns:p14="http://schemas.microsoft.com/office/powerpoint/2010/main" val="1340967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131416"/>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3" r:id="rId3"/>
    <p:sldLayoutId id="2147483664" r:id="rId4"/>
    <p:sldLayoutId id="2147483666"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loud.google.com/speech-to-text/docs/encodin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loud.google.com/speech-to-text/docs/best-practic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Muges/audiotsm"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hyperlink" Target="https://zhuanlan.zhihu.com/p/45053115"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ndss-symposium.org/wp-content/uploads/2019/02/ndss2019_08-1_Abdullah_paper.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1906822"/>
            <a:ext cx="9954277" cy="163121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基于音频预处理过程漏洞的</a:t>
            </a:r>
            <a:endParaRPr lang="en-US" altLang="zh-CN" sz="40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语音识别系统攻击</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33852" y="3941684"/>
            <a:ext cx="9954277" cy="584775"/>
          </a:xfrm>
          <a:prstGeom prst="rect">
            <a:avLst/>
          </a:prstGeom>
          <a:noFill/>
        </p:spPr>
        <p:txBody>
          <a:bodyPr wrap="square" rtlCol="0" anchor="ctr">
            <a:spAutoFit/>
          </a:bodyPr>
          <a:lstStyle/>
          <a:p>
            <a:pPr algn="ctr"/>
            <a:r>
              <a:rPr lang="zh-CN" altLang="en-US" sz="3200" dirty="0" smtClean="0">
                <a:solidFill>
                  <a:schemeClr val="bg2">
                    <a:lumMod val="10000"/>
                  </a:schemeClr>
                </a:solidFill>
                <a:latin typeface="微软雅黑" panose="020B0503020204020204" pitchFamily="34" charset="-122"/>
                <a:ea typeface="微软雅黑" panose="020B0503020204020204" pitchFamily="34" charset="-122"/>
              </a:rPr>
              <a:t>李超豪 蒋沁宏</a:t>
            </a:r>
            <a:endParaRPr lang="en-US" altLang="zh-CN" sz="32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4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987296"/>
            <a:ext cx="10394269" cy="3856793"/>
          </a:xfrm>
          <a:prstGeom prst="rect">
            <a:avLst/>
          </a:prstGeom>
        </p:spPr>
      </p:pic>
      <p:sp>
        <p:nvSpPr>
          <p:cNvPr id="7" name="矩形 6"/>
          <p:cNvSpPr/>
          <p:nvPr/>
        </p:nvSpPr>
        <p:spPr>
          <a:xfrm>
            <a:off x="4118758" y="3145987"/>
            <a:ext cx="476993"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4095008" y="3192379"/>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907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606691" y="1901953"/>
            <a:ext cx="10953987" cy="3796934"/>
          </a:xfrm>
          <a:prstGeom prst="rect">
            <a:avLst/>
          </a:prstGeom>
        </p:spPr>
      </p:pic>
      <p:sp>
        <p:nvSpPr>
          <p:cNvPr id="6" name="矩形 5">
            <a:extLst>
              <a:ext uri="{FF2B5EF4-FFF2-40B4-BE49-F238E27FC236}">
                <a16:creationId xmlns:a16="http://schemas.microsoft.com/office/drawing/2014/main" xmlns=""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071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a:t>
            </a:r>
            <a:r>
              <a:rPr lang="en-US" altLang="zh-CN" sz="1200" u="sng" dirty="0">
                <a:hlinkClick r:id="rId2"/>
              </a:rPr>
              <a:t>://cloud.google.com/speech-to-text/docs/encoding</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885106"/>
            <a:ext cx="6930760" cy="3877736"/>
          </a:xfrm>
          <a:prstGeom prst="rect">
            <a:avLst/>
          </a:prstGeom>
        </p:spPr>
      </p:pic>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8278368" y="2816351"/>
            <a:ext cx="3344563" cy="231623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采样率限制</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en-US" altLang="zh-CN" sz="2000" dirty="0" smtClean="0">
                <a:solidFill>
                  <a:schemeClr val="tx1"/>
                </a:solidFill>
                <a:latin typeface="Microsoft YaHei" charset="-122"/>
                <a:ea typeface="Microsoft YaHei" charset="-122"/>
                <a:cs typeface="Microsoft YaHei" charset="-122"/>
              </a:rPr>
              <a:t>OPUS\MP3\FLAC</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支持含有 </a:t>
            </a:r>
            <a:r>
              <a:rPr lang="en-US" altLang="zh-CN" sz="2000" dirty="0" smtClean="0">
                <a:solidFill>
                  <a:schemeClr val="tx1"/>
                </a:solidFill>
                <a:latin typeface="Microsoft YaHei" charset="-122"/>
                <a:ea typeface="Microsoft YaHei" charset="-122"/>
                <a:cs typeface="Microsoft YaHei" charset="-122"/>
              </a:rPr>
              <a:t>LINEAR16</a:t>
            </a:r>
            <a:r>
              <a:rPr lang="en-US" altLang="zh-CN" sz="2000" dirty="0">
                <a:solidFill>
                  <a:schemeClr val="tx1"/>
                </a:solidFill>
                <a:latin typeface="Microsoft YaHei" charset="-122"/>
                <a:ea typeface="Microsoft YaHei" charset="-122"/>
                <a:cs typeface="Microsoft YaHei" charset="-122"/>
              </a:rPr>
              <a:t>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或</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MULAW </a:t>
            </a:r>
            <a:r>
              <a:rPr lang="zh-CN" altLang="en-US" sz="2000" dirty="0">
                <a:solidFill>
                  <a:schemeClr val="tx1"/>
                </a:solidFill>
                <a:latin typeface="Microsoft YaHei" charset="-122"/>
                <a:ea typeface="Microsoft YaHei" charset="-122"/>
                <a:cs typeface="Microsoft YaHei" charset="-122"/>
              </a:rPr>
              <a:t>编码</a:t>
            </a:r>
            <a:r>
              <a:rPr lang="zh-CN" altLang="en-US" sz="2000" dirty="0" smtClean="0">
                <a:solidFill>
                  <a:schemeClr val="tx1"/>
                </a:solidFill>
                <a:latin typeface="Microsoft YaHei" charset="-122"/>
                <a:ea typeface="Microsoft YaHei" charset="-122"/>
                <a:cs typeface="Microsoft YaHei" charset="-122"/>
              </a:rPr>
              <a:t>音频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的</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WAV </a:t>
            </a:r>
            <a:r>
              <a:rPr lang="zh-CN" altLang="en-US" sz="2000" dirty="0">
                <a:solidFill>
                  <a:schemeClr val="tx1"/>
                </a:solidFill>
                <a:latin typeface="Microsoft YaHei" charset="-122"/>
                <a:ea typeface="Microsoft YaHei" charset="-122"/>
                <a:cs typeface="Microsoft YaHei" charset="-122"/>
              </a:rPr>
              <a:t>文件</a:t>
            </a:r>
          </a:p>
        </p:txBody>
      </p:sp>
    </p:spTree>
    <p:extLst>
      <p:ext uri="{BB962C8B-B14F-4D97-AF65-F5344CB8AC3E}">
        <p14:creationId xmlns:p14="http://schemas.microsoft.com/office/powerpoint/2010/main" val="22878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https://cloud.google.com/speech-to-text/docs/best-practices</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627317" y="2252740"/>
            <a:ext cx="10985500" cy="2565400"/>
            <a:chOff x="615125" y="2581924"/>
            <a:chExt cx="10985500" cy="2565400"/>
          </a:xfrm>
        </p:grpSpPr>
        <p:pic>
          <p:nvPicPr>
            <p:cNvPr id="3" name="图片 2"/>
            <p:cNvPicPr>
              <a:picLocks noChangeAspect="1"/>
            </p:cNvPicPr>
            <p:nvPr/>
          </p:nvPicPr>
          <p:blipFill>
            <a:blip r:embed="rId3"/>
            <a:stretch>
              <a:fillRect/>
            </a:stretch>
          </p:blipFill>
          <p:spPr>
            <a:xfrm>
              <a:off x="615125" y="2581924"/>
              <a:ext cx="10985500" cy="2565400"/>
            </a:xfrm>
            <a:prstGeom prst="rect">
              <a:avLst/>
            </a:prstGeom>
          </p:spPr>
        </p:pic>
        <p:sp>
          <p:nvSpPr>
            <p:cNvPr id="8" name="矩形 7"/>
            <p:cNvSpPr/>
            <p:nvPr/>
          </p:nvSpPr>
          <p:spPr>
            <a:xfrm>
              <a:off x="615125" y="3218213"/>
              <a:ext cx="3754994" cy="14250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4023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https://developer.nuance.com/downloads/guidelines/Nuance%20Audio%20Input%20Specification_v11_ND.pdf</a:t>
            </a:r>
            <a:endParaRPr lang="en-US" altLang="zh-CN" sz="1200" dirty="0" smtClean="0">
              <a:latin typeface="Microsoft YaHei" charset="-122"/>
              <a:ea typeface="Microsoft YaHei" charset="-122"/>
              <a:cs typeface="Microsoft YaHei" charset="-122"/>
            </a:endParaRPr>
          </a:p>
        </p:txBody>
      </p:sp>
      <p:grpSp>
        <p:nvGrpSpPr>
          <p:cNvPr id="3" name="组合 2"/>
          <p:cNvGrpSpPr/>
          <p:nvPr/>
        </p:nvGrpSpPr>
        <p:grpSpPr>
          <a:xfrm>
            <a:off x="430011" y="2100136"/>
            <a:ext cx="11313225" cy="3196001"/>
            <a:chOff x="618561" y="2368360"/>
            <a:chExt cx="11313225" cy="3196001"/>
          </a:xfrm>
        </p:grpSpPr>
        <p:pic>
          <p:nvPicPr>
            <p:cNvPr id="2" name="图片 1"/>
            <p:cNvPicPr>
              <a:picLocks noChangeAspect="1"/>
            </p:cNvPicPr>
            <p:nvPr/>
          </p:nvPicPr>
          <p:blipFill rotWithShape="1">
            <a:blip r:embed="rId3"/>
            <a:srcRect b="31000"/>
            <a:stretch/>
          </p:blipFill>
          <p:spPr>
            <a:xfrm>
              <a:off x="618561" y="2368360"/>
              <a:ext cx="5638800" cy="2948087"/>
            </a:xfrm>
            <a:prstGeom prst="rect">
              <a:avLst/>
            </a:prstGeom>
          </p:spPr>
        </p:pic>
        <p:pic>
          <p:nvPicPr>
            <p:cNvPr id="7" name="图片 6"/>
            <p:cNvPicPr>
              <a:picLocks noChangeAspect="1"/>
            </p:cNvPicPr>
            <p:nvPr/>
          </p:nvPicPr>
          <p:blipFill>
            <a:blip r:embed="rId4"/>
            <a:stretch>
              <a:fillRect/>
            </a:stretch>
          </p:blipFill>
          <p:spPr>
            <a:xfrm>
              <a:off x="6351319" y="3582090"/>
              <a:ext cx="5440878" cy="1982271"/>
            </a:xfrm>
            <a:prstGeom prst="rect">
              <a:avLst/>
            </a:prstGeom>
          </p:spPr>
        </p:pic>
        <p:pic>
          <p:nvPicPr>
            <p:cNvPr id="8" name="图片 7"/>
            <p:cNvPicPr>
              <a:picLocks noChangeAspect="1"/>
            </p:cNvPicPr>
            <p:nvPr/>
          </p:nvPicPr>
          <p:blipFill rotWithShape="1">
            <a:blip r:embed="rId3"/>
            <a:srcRect t="70973"/>
            <a:stretch/>
          </p:blipFill>
          <p:spPr>
            <a:xfrm>
              <a:off x="6292986" y="2399580"/>
              <a:ext cx="5638800" cy="1240190"/>
            </a:xfrm>
            <a:prstGeom prst="rect">
              <a:avLst/>
            </a:prstGeom>
          </p:spPr>
        </p:pic>
        <p:sp>
          <p:nvSpPr>
            <p:cNvPr id="10" name="矩形 9"/>
            <p:cNvSpPr/>
            <p:nvPr/>
          </p:nvSpPr>
          <p:spPr>
            <a:xfrm>
              <a:off x="6351319" y="3302362"/>
              <a:ext cx="5440877"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20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a:t>
            </a:r>
            <a:r>
              <a:rPr lang="en-US" altLang="zh-CN" sz="1200">
                <a:hlinkClick r:id="rId2" invalidUrl="https://developer.nuance.com/downloads/guidelines/Nuance Audio Input Specification_v11_ND.pdf"/>
              </a:rPr>
              <a:t>/downloads/guidelines/Nuance%20Audio%20Input%20Specification_v11_ND.pdf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883807" y="1852628"/>
            <a:ext cx="6144161" cy="3858607"/>
          </a:xfrm>
          <a:prstGeom prst="rect">
            <a:avLst/>
          </a:prstGeom>
        </p:spPr>
      </p:pic>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7357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4845" y="2217900"/>
            <a:ext cx="8364187" cy="1675267"/>
          </a:xfrm>
          <a:prstGeom prst="rect">
            <a:avLst/>
          </a:prstGeom>
        </p:spPr>
        <p:txBody>
          <a:bodyPr wrap="square">
            <a:spAutoFit/>
          </a:bodyPr>
          <a:lstStyle/>
          <a:p>
            <a:pPr>
              <a:lnSpc>
                <a:spcPct val="200000"/>
              </a:lnSpc>
            </a:pPr>
            <a:r>
              <a:rPr lang="en-US" altLang="zh-CN" i="1" dirty="0">
                <a:latin typeface="NimbusRomNo9L" charset="0"/>
              </a:rPr>
              <a:t>Based on our experience, the changing of the </a:t>
            </a:r>
            <a:r>
              <a:rPr lang="en-US" altLang="zh-CN" b="1" i="1" dirty="0">
                <a:solidFill>
                  <a:srgbClr val="C00000"/>
                </a:solidFill>
                <a:latin typeface="NimbusRomNo9L" charset="0"/>
              </a:rPr>
              <a:t>speech rate </a:t>
            </a:r>
            <a:r>
              <a:rPr lang="en-US" altLang="zh-CN" i="1" dirty="0">
                <a:latin typeface="NimbusRomNo9L" charset="0"/>
              </a:rPr>
              <a:t>and the </a:t>
            </a:r>
            <a:r>
              <a:rPr lang="en-US" altLang="zh-CN" b="1" i="1" dirty="0">
                <a:solidFill>
                  <a:srgbClr val="C00000"/>
                </a:solidFill>
                <a:latin typeface="NimbusRomNo9L" charset="0"/>
              </a:rPr>
              <a:t>noise amplitude </a:t>
            </a:r>
            <a:r>
              <a:rPr lang="en-US" altLang="zh-CN" i="1" dirty="0">
                <a:latin typeface="NimbusRomNo9L" charset="0"/>
              </a:rPr>
              <a:t>is quite unique to different ASR systems, e.g., a specifically tuned audio might be decoded correctly with high confidence by one ASR system, but incorrectly by the other. </a:t>
            </a:r>
            <a:endParaRPr lang="en-US" altLang="zh-CN" i="1" dirty="0"/>
          </a:p>
        </p:txBody>
      </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Devil</a:t>
            </a:r>
            <a:endParaRPr lang="en-US" altLang="zh-CN" sz="3200" b="1" dirty="0">
              <a:latin typeface="Microsoft YaHei" charset="-122"/>
              <a:ea typeface="Microsoft YaHei" charset="-122"/>
              <a:cs typeface="Microsoft YaHei" charset="-122"/>
            </a:endParaRPr>
          </a:p>
        </p:txBody>
      </p:sp>
      <p:sp>
        <p:nvSpPr>
          <p:cNvPr id="10"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646176" y="5157216"/>
            <a:ext cx="10976755" cy="76785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不同</a:t>
            </a:r>
            <a:r>
              <a:rPr kumimoji="0" lang="en-US" altLang="zh-CN" sz="2400" dirty="0">
                <a:solidFill>
                  <a:schemeClr val="tx1"/>
                </a:solidFill>
                <a:latin typeface="微软雅黑" panose="020B0503020204020204" pitchFamily="34" charset="-122"/>
                <a:ea typeface="微软雅黑" panose="020B0503020204020204" pitchFamily="34" charset="-122"/>
              </a:rPr>
              <a:t>ASR</a:t>
            </a:r>
            <a:r>
              <a:rPr kumimoji="0" lang="zh-CN" altLang="en-US" sz="2400" dirty="0">
                <a:solidFill>
                  <a:schemeClr val="tx1"/>
                </a:solidFill>
                <a:latin typeface="微软雅黑" panose="020B0503020204020204" pitchFamily="34" charset="-122"/>
                <a:ea typeface="微软雅黑" panose="020B0503020204020204" pitchFamily="34" charset="-122"/>
              </a:rPr>
              <a:t>系统对于不同变速或噪声强度调制后的音频识别效果不同</a:t>
            </a:r>
          </a:p>
        </p:txBody>
      </p:sp>
    </p:spTree>
    <p:extLst>
      <p:ext uri="{BB962C8B-B14F-4D97-AF65-F5344CB8AC3E}">
        <p14:creationId xmlns:p14="http://schemas.microsoft.com/office/powerpoint/2010/main" val="145030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pic>
        <p:nvPicPr>
          <p:cNvPr id="3" name="图片 2"/>
          <p:cNvPicPr>
            <a:picLocks noChangeAspect="1"/>
          </p:cNvPicPr>
          <p:nvPr/>
        </p:nvPicPr>
        <p:blipFill>
          <a:blip r:embed="rId3"/>
          <a:stretch>
            <a:fillRect/>
          </a:stretch>
        </p:blipFill>
        <p:spPr>
          <a:xfrm>
            <a:off x="534095" y="2017475"/>
            <a:ext cx="11123809" cy="2895238"/>
          </a:xfrm>
          <a:prstGeom prst="rect">
            <a:avLst/>
          </a:prstGeom>
        </p:spPr>
      </p:pic>
      <p:sp>
        <p:nvSpPr>
          <p:cNvPr id="8" name="文本框 7"/>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减少传输时间（延迟），影响语音识别性能</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64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0FDAD747-108F-4A6D-9220-5EA05067FF1E}"/>
              </a:ext>
            </a:extLst>
          </p:cNvPr>
          <p:cNvSpPr/>
          <p:nvPr/>
        </p:nvSpPr>
        <p:spPr>
          <a:xfrm>
            <a:off x="843572" y="1814619"/>
            <a:ext cx="10730590" cy="3293209"/>
          </a:xfrm>
          <a:prstGeom prst="rect">
            <a:avLst/>
          </a:prstGeom>
        </p:spPr>
        <p:txBody>
          <a:bodyPr wrap="square">
            <a:spAutoFit/>
          </a:bodyPr>
          <a:lstStyle/>
          <a:p>
            <a:pPr>
              <a:lnSpc>
                <a:spcPct val="200000"/>
              </a:lnSpc>
            </a:pPr>
            <a:r>
              <a:rPr lang="en-US" altLang="zh-CN" sz="1600" dirty="0" smtClean="0">
                <a:solidFill>
                  <a:prstClr val="black"/>
                </a:solidFill>
                <a:latin typeface="微软雅黑" panose="020B0503020204020204" pitchFamily="34" charset="-122"/>
                <a:ea typeface="微软雅黑" panose="020B0503020204020204" pitchFamily="34" charset="-122"/>
              </a:rPr>
              <a:t>This </a:t>
            </a:r>
            <a:r>
              <a:rPr lang="en-US" altLang="zh-CN" sz="16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600" b="1" dirty="0">
                <a:solidFill>
                  <a:srgbClr val="C00000"/>
                </a:solidFill>
                <a:latin typeface="微软雅黑" panose="020B0503020204020204" pitchFamily="34" charset="-122"/>
                <a:ea typeface="微软雅黑" panose="020B0503020204020204" pitchFamily="34" charset="-122"/>
              </a:rPr>
              <a:t>distortion</a:t>
            </a:r>
            <a:r>
              <a:rPr lang="en-US" altLang="zh-CN" sz="16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压缩算法应用场景</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13422" y="5927281"/>
            <a:ext cx="6978316" cy="830997"/>
          </a:xfrm>
          <a:prstGeom prst="rect">
            <a:avLst/>
          </a:prstGeom>
          <a:noFill/>
        </p:spPr>
        <p:txBody>
          <a:bodyPr wrap="square" rtlCol="0">
            <a:spAutoFit/>
          </a:bodyPr>
          <a:lstStyle/>
          <a:p>
            <a:r>
              <a:rPr lang="en-US" altLang="zh-CN" sz="1200" dirty="0" smtClean="0">
                <a:solidFill>
                  <a:prstClr val="black"/>
                </a:solidFill>
                <a:ea typeface="微软雅黑" panose="020B0503020204020204" pitchFamily="34" charset="-122"/>
              </a:rPr>
              <a:t>Link:https</a:t>
            </a:r>
            <a:r>
              <a:rPr lang="en-US" altLang="zh-CN" sz="1200" dirty="0">
                <a:solidFill>
                  <a:prstClr val="black"/>
                </a:solidFill>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1200" dirty="0">
              <a:solidFill>
                <a:prstClr val="black"/>
              </a:solidFill>
              <a:ea typeface="微软雅黑" panose="020B0503020204020204" pitchFamily="34" charset="-122"/>
            </a:endParaRPr>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686304" y="4818579"/>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去除噪声</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976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sp>
        <p:nvSpPr>
          <p:cNvPr id="5" name="文本框 4"/>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pic>
        <p:nvPicPr>
          <p:cNvPr id="2" name="图片 1"/>
          <p:cNvPicPr>
            <a:picLocks noChangeAspect="1"/>
          </p:cNvPicPr>
          <p:nvPr/>
        </p:nvPicPr>
        <p:blipFill>
          <a:blip r:embed="rId3"/>
          <a:stretch>
            <a:fillRect/>
          </a:stretch>
        </p:blipFill>
        <p:spPr>
          <a:xfrm>
            <a:off x="2084201" y="1705371"/>
            <a:ext cx="8651335" cy="3379557"/>
          </a:xfrm>
          <a:prstGeom prst="rect">
            <a:avLst/>
          </a:prstGeom>
        </p:spPr>
      </p:pic>
      <p:sp>
        <p:nvSpPr>
          <p:cNvPr id="6"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各种常见编码方式</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28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52" name="矩形 51">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60" name="矩形 59">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63" name="直接箭头连接符 62">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lgDash"/>
            <a:tailEnd type="triangle"/>
          </a:ln>
          <a:effectLst/>
        </p:spPr>
      </p:cxnSp>
      <p:sp>
        <p:nvSpPr>
          <p:cNvPr id="64" name="矩形 63">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70" name="直接连接符 69"/>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72"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1979957" y="490611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eaLnBrk="1" hangingPunct="1">
              <a:lnSpc>
                <a:spcPct val="150000"/>
              </a:lnSpc>
              <a:spcBef>
                <a:spcPts val="0"/>
              </a:spcBef>
              <a:spcAft>
                <a:spcPts val="0"/>
              </a:spcAft>
              <a:buClrTx/>
              <a:buSzTx/>
              <a:buFont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音频预处理过程</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a16="http://schemas.microsoft.com/office/drawing/2014/main" xmlns="" id="{0FDAD747-108F-4A6D-9220-5EA05067FF1E}"/>
              </a:ext>
            </a:extLst>
          </p:cNvPr>
          <p:cNvSpPr/>
          <p:nvPr/>
        </p:nvSpPr>
        <p:spPr>
          <a:xfrm>
            <a:off x="843572" y="1120596"/>
            <a:ext cx="2982035" cy="646331"/>
          </a:xfrm>
          <a:prstGeom prst="rect">
            <a:avLst/>
          </a:prstGeom>
        </p:spPr>
        <p:txBody>
          <a:bodyPr wrap="none">
            <a:spAutoFit/>
          </a:bodyPr>
          <a:lstStyle/>
          <a:p>
            <a:r>
              <a:rPr lang="en-US" altLang="zh-CN" sz="3600" b="1" dirty="0" smtClean="0">
                <a:solidFill>
                  <a:prstClr val="black"/>
                </a:solidFill>
                <a:latin typeface="微软雅黑" panose="020B0503020204020204" pitchFamily="34" charset="-122"/>
                <a:ea typeface="微软雅黑" panose="020B0503020204020204" pitchFamily="34" charset="-122"/>
              </a:rPr>
              <a:t>Background</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xmlns="" id="{5CEC9FB1-9CBF-4B7B-A321-DF404030F08B}"/>
              </a:ext>
            </a:extLst>
          </p:cNvPr>
          <p:cNvSpPr/>
          <p:nvPr/>
        </p:nvSpPr>
        <p:spPr>
          <a:xfrm>
            <a:off x="7750381" y="1322156"/>
            <a:ext cx="1792616" cy="61059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Feature Extraction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7" name="矩形 76">
            <a:extLst>
              <a:ext uri="{FF2B5EF4-FFF2-40B4-BE49-F238E27FC236}">
                <a16:creationId xmlns:a16="http://schemas.microsoft.com/office/drawing/2014/main" xmlns="" id="{5CEC9FB1-9CBF-4B7B-A321-DF404030F08B}"/>
              </a:ext>
            </a:extLst>
          </p:cNvPr>
          <p:cNvSpPr/>
          <p:nvPr/>
        </p:nvSpPr>
        <p:spPr>
          <a:xfrm>
            <a:off x="10046187" y="1322156"/>
            <a:ext cx="1792616" cy="581471"/>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Decoding</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8" name="加号 77"/>
          <p:cNvSpPr/>
          <p:nvPr/>
        </p:nvSpPr>
        <p:spPr>
          <a:xfrm>
            <a:off x="9612171" y="1463104"/>
            <a:ext cx="364842" cy="328698"/>
          </a:xfrm>
          <a:prstGeom prst="mathPlus">
            <a:avLst>
              <a:gd name="adj1" fmla="val 11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a:extLst>
              <a:ext uri="{FF2B5EF4-FFF2-40B4-BE49-F238E27FC236}">
                <a16:creationId xmlns:a16="http://schemas.microsoft.com/office/drawing/2014/main" xmlns="" id="{EDD84E7C-3200-40E5-A3C0-E57D7F9E754E}"/>
              </a:ext>
            </a:extLst>
          </p:cNvPr>
          <p:cNvCxnSpPr>
            <a:cxnSpLocks/>
          </p:cNvCxnSpPr>
          <p:nvPr/>
        </p:nvCxnSpPr>
        <p:spPr>
          <a:xfrm flipH="1" flipV="1">
            <a:off x="8618663" y="1976820"/>
            <a:ext cx="1276917" cy="608105"/>
          </a:xfrm>
          <a:prstGeom prst="straightConnector1">
            <a:avLst/>
          </a:prstGeom>
          <a:noFill/>
          <a:ln w="28575" cap="flat" cmpd="sng" algn="ctr">
            <a:solidFill>
              <a:srgbClr val="202731"/>
            </a:solidFill>
            <a:prstDash val="solid"/>
            <a:tailEnd type="triangle"/>
          </a:ln>
          <a:effectLst/>
        </p:spPr>
      </p:cxnSp>
      <p:cxnSp>
        <p:nvCxnSpPr>
          <p:cNvPr id="85" name="直接箭头连接符 84">
            <a:extLst>
              <a:ext uri="{FF2B5EF4-FFF2-40B4-BE49-F238E27FC236}">
                <a16:creationId xmlns:a16="http://schemas.microsoft.com/office/drawing/2014/main" xmlns="" id="{EDD84E7C-3200-40E5-A3C0-E57D7F9E754E}"/>
              </a:ext>
            </a:extLst>
          </p:cNvPr>
          <p:cNvCxnSpPr>
            <a:cxnSpLocks/>
            <a:stCxn id="60" idx="0"/>
            <a:endCxn id="77" idx="2"/>
          </p:cNvCxnSpPr>
          <p:nvPr/>
        </p:nvCxnSpPr>
        <p:spPr>
          <a:xfrm flipV="1">
            <a:off x="9925143" y="1903627"/>
            <a:ext cx="1017352" cy="707204"/>
          </a:xfrm>
          <a:prstGeom prst="straightConnector1">
            <a:avLst/>
          </a:prstGeom>
          <a:noFill/>
          <a:ln w="28575" cap="flat" cmpd="sng" algn="ctr">
            <a:solidFill>
              <a:srgbClr val="202731"/>
            </a:solidFill>
            <a:prstDash val="solid"/>
            <a:tailEnd type="triangle"/>
          </a:ln>
          <a:effectLst/>
        </p:spPr>
      </p:cxnSp>
    </p:spTree>
    <p:extLst>
      <p:ext uri="{BB962C8B-B14F-4D97-AF65-F5344CB8AC3E}">
        <p14:creationId xmlns:p14="http://schemas.microsoft.com/office/powerpoint/2010/main" val="302499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压缩算法常见算法</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96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GSM: Global System for Mobile Communications coder</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NICAM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Near Instantaneous </a:t>
            </a:r>
            <a:r>
              <a:rPr lang="en-US" altLang="zh-CN" sz="1600" dirty="0" err="1">
                <a:solidFill>
                  <a:prstClr val="black"/>
                </a:solidFill>
                <a:latin typeface="微软雅黑" panose="020B0503020204020204" pitchFamily="34" charset="-122"/>
                <a:ea typeface="微软雅黑" panose="020B0503020204020204" pitchFamily="34" charset="-122"/>
              </a:rPr>
              <a:t>Companded</a:t>
            </a:r>
            <a:r>
              <a:rPr lang="en-US" altLang="zh-CN" sz="1600" dirty="0">
                <a:solidFill>
                  <a:prstClr val="black"/>
                </a:solidFill>
                <a:latin typeface="微软雅黑" panose="020B0503020204020204" pitchFamily="34" charset="-122"/>
                <a:ea typeface="微软雅黑" panose="020B0503020204020204" pitchFamily="34" charset="-122"/>
              </a:rPr>
              <a:t> Audio Multiplex - </a:t>
            </a:r>
            <a:r>
              <a:rPr lang="zh-CN" altLang="en-US" sz="1600" dirty="0">
                <a:solidFill>
                  <a:prstClr val="black"/>
                </a:solidFill>
                <a:latin typeface="微软雅黑" panose="020B0503020204020204" pitchFamily="34" charset="-122"/>
                <a:ea typeface="微软雅黑" panose="020B0503020204020204" pitchFamily="34" charset="-122"/>
              </a:rPr>
              <a:t>准瞬时压扩音频复用</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20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05127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PCM</a:t>
            </a:r>
            <a:r>
              <a:rPr lang="zh-CN" altLang="en-US" sz="3200" b="1" dirty="0">
                <a:solidFill>
                  <a:prstClr val="black"/>
                </a:solidFill>
                <a:latin typeface="微软雅黑" panose="020B0503020204020204" pitchFamily="34" charset="-122"/>
                <a:ea typeface="微软雅黑" panose="020B0503020204020204" pitchFamily="34" charset="-122"/>
              </a:rPr>
              <a:t>系列</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脉冲编码调制</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自适应差分脉冲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编码（因子</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差值的差值）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常用采样率为</a:t>
            </a:r>
            <a:r>
              <a:rPr lang="en-US" altLang="zh-CN" sz="1600" dirty="0" smtClean="0">
                <a:solidFill>
                  <a:prstClr val="black"/>
                </a:solidFill>
                <a:latin typeface="微软雅黑" panose="020B0503020204020204" pitchFamily="34" charset="-122"/>
                <a:ea typeface="微软雅黑" panose="020B0503020204020204" pitchFamily="34" charset="-122"/>
              </a:rPr>
              <a:t>8KHz,16kHz,22.05kHz,32kHz,44.1kHz,48kHz,192kHz</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&gt;400kbps</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b="1" dirty="0" smtClean="0">
                <a:solidFill>
                  <a:srgbClr val="C00000"/>
                </a:solidFill>
                <a:latin typeface="微软雅黑" panose="020B0503020204020204" pitchFamily="34" charset="-122"/>
                <a:ea typeface="微软雅黑" panose="020B0503020204020204" pitchFamily="34" charset="-122"/>
              </a:rPr>
              <a:t>编</a:t>
            </a:r>
            <a:r>
              <a:rPr lang="zh-CN" altLang="en-US" sz="1600" b="1" dirty="0">
                <a:solidFill>
                  <a:srgbClr val="C00000"/>
                </a:solidFill>
                <a:latin typeface="微软雅黑" panose="020B0503020204020204" pitchFamily="34" charset="-122"/>
                <a:ea typeface="微软雅黑" panose="020B0503020204020204" pitchFamily="34" charset="-122"/>
              </a:rPr>
              <a:t>解码延时最短（相对其它技术），声音质量一般</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pic>
        <p:nvPicPr>
          <p:cNvPr id="1026" name="Picture 2" descr="https://bkimg.cdn.bcebos.com/pic/faedab64034f78f00a6b440077310a55b2191ce5@wm_1,g_7,k_d2F0ZXIvYmFpa2U5Mg==,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941" y="1994736"/>
            <a:ext cx="3400435" cy="366010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611545" y="5758512"/>
            <a:ext cx="2318263" cy="923330"/>
          </a:xfrm>
          <a:prstGeom prst="rect">
            <a:avLst/>
          </a:prstGeom>
          <a:noFill/>
        </p:spPr>
        <p:txBody>
          <a:bodyPr wrap="none" rtlCol="0">
            <a:spAutoFit/>
          </a:bodyPr>
          <a:lstStyle/>
          <a:p>
            <a:pPr algn="ctr"/>
            <a:r>
              <a:rPr lang="en-US" altLang="zh-CN" b="1" dirty="0">
                <a:solidFill>
                  <a:prstClr val="black"/>
                </a:solidFill>
                <a:latin typeface="微软雅黑" panose="020B0503020204020204" pitchFamily="34" charset="-122"/>
                <a:ea typeface="微软雅黑" panose="020B0503020204020204" pitchFamily="34" charset="-122"/>
              </a:rPr>
              <a:t>PCM</a:t>
            </a:r>
            <a:r>
              <a:rPr lang="zh-CN" altLang="en-US" b="1" dirty="0" smtClean="0">
                <a:solidFill>
                  <a:prstClr val="black"/>
                </a:solidFill>
                <a:latin typeface="微软雅黑" panose="020B0503020204020204" pitchFamily="34" charset="-122"/>
                <a:ea typeface="微软雅黑" panose="020B0503020204020204" pitchFamily="34" charset="-122"/>
              </a:rPr>
              <a:t>编码</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gn="ctr"/>
            <a:r>
              <a:rPr lang="zh-CN" altLang="en-US" dirty="0" smtClean="0">
                <a:solidFill>
                  <a:prstClr val="black"/>
                </a:solidFill>
                <a:latin typeface="微软雅黑" panose="020B0503020204020204" pitchFamily="34" charset="-122"/>
                <a:ea typeface="微软雅黑" panose="020B0503020204020204" pitchFamily="34" charset="-122"/>
              </a:rPr>
              <a:t>抽样 </a:t>
            </a:r>
            <a:r>
              <a:rPr lang="en-US" altLang="zh-CN" dirty="0" smtClean="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量化</a:t>
            </a:r>
            <a:r>
              <a:rPr lang="en-US" altLang="zh-CN" dirty="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编码</a:t>
            </a:r>
            <a:endParaRPr lang="en-US" altLang="zh-CN" dirty="0">
              <a:solidFill>
                <a:prstClr val="black"/>
              </a:solidFill>
              <a:latin typeface="微软雅黑" panose="020B0503020204020204" pitchFamily="34" charset="-122"/>
              <a:ea typeface="微软雅黑" panose="020B0503020204020204" pitchFamily="34" charset="-122"/>
            </a:endParaRPr>
          </a:p>
          <a:p>
            <a:pPr algn="ctr"/>
            <a:endParaRPr lang="zh-CN" altLang="en-US" dirty="0"/>
          </a:p>
        </p:txBody>
      </p:sp>
      <p:sp>
        <p:nvSpPr>
          <p:cNvPr id="7"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13028" y="5256344"/>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Q1</a:t>
            </a:r>
            <a:r>
              <a:rPr kumimoji="0" lang="zh-CN" altLang="en-US" sz="2400" dirty="0" smtClean="0">
                <a:solidFill>
                  <a:schemeClr val="tx1"/>
                </a:solidFill>
                <a:latin typeface="微软雅黑" panose="020B0503020204020204" pitchFamily="34" charset="-122"/>
                <a:ea typeface="微软雅黑" panose="020B0503020204020204" pitchFamily="34" charset="-122"/>
              </a:rPr>
              <a:t>：修改编码音频，使解码时出错？</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35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7034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LPC</a:t>
            </a:r>
            <a:r>
              <a:rPr lang="zh-CN" altLang="en-US" sz="3200" b="1" dirty="0" smtClean="0">
                <a:solidFill>
                  <a:prstClr val="black"/>
                </a:solidFill>
                <a:latin typeface="微软雅黑" panose="020B0503020204020204" pitchFamily="34" charset="-122"/>
                <a:ea typeface="微软雅黑" panose="020B0503020204020204" pitchFamily="34" charset="-122"/>
              </a:rPr>
              <a:t>系列</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Linear </a:t>
            </a:r>
            <a:r>
              <a:rPr lang="en-US" altLang="zh-CN" sz="1600" dirty="0">
                <a:solidFill>
                  <a:prstClr val="black"/>
                </a:solidFill>
                <a:latin typeface="微软雅黑" panose="020B0503020204020204" pitchFamily="34" charset="-122"/>
                <a:ea typeface="微软雅黑" panose="020B0503020204020204" pitchFamily="34" charset="-122"/>
              </a:rPr>
              <a:t>Predictive Coding, </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一个语音的抽样能够用过去</a:t>
            </a:r>
            <a:r>
              <a:rPr lang="zh-CN" altLang="en-US" sz="1600" b="1" dirty="0">
                <a:solidFill>
                  <a:srgbClr val="C00000"/>
                </a:solidFill>
                <a:latin typeface="微软雅黑" panose="020B0503020204020204" pitchFamily="34" charset="-122"/>
                <a:ea typeface="微软雅黑" panose="020B0503020204020204" pitchFamily="34" charset="-122"/>
              </a:rPr>
              <a:t>若干个语音抽样</a:t>
            </a:r>
            <a:r>
              <a:rPr lang="zh-CN" altLang="en-US" sz="1600" dirty="0">
                <a:solidFill>
                  <a:prstClr val="black"/>
                </a:solidFill>
                <a:latin typeface="微软雅黑" panose="020B0503020204020204" pitchFamily="34" charset="-122"/>
                <a:ea typeface="微软雅黑" panose="020B0503020204020204" pitchFamily="34" charset="-122"/>
              </a:rPr>
              <a:t>的线性组合来逼近。通过使实际语音抽样和线性预测抽样之间</a:t>
            </a:r>
            <a:r>
              <a:rPr lang="zh-CN" altLang="en-US" sz="1600" b="1" dirty="0">
                <a:solidFill>
                  <a:srgbClr val="C00000"/>
                </a:solidFill>
                <a:latin typeface="微软雅黑" panose="020B0503020204020204" pitchFamily="34" charset="-122"/>
                <a:ea typeface="微软雅黑" panose="020B0503020204020204" pitchFamily="34" charset="-122"/>
              </a:rPr>
              <a:t>差值的平方和达到最小</a:t>
            </a:r>
            <a:r>
              <a:rPr lang="zh-CN" altLang="en-US" sz="1600" dirty="0">
                <a:solidFill>
                  <a:prstClr val="black"/>
                </a:solidFill>
                <a:latin typeface="微软雅黑" panose="020B0503020204020204" pitchFamily="34" charset="-122"/>
                <a:ea typeface="微软雅黑" panose="020B0503020204020204" pitchFamily="34" charset="-122"/>
              </a:rPr>
              <a:t>，能够决定</a:t>
            </a:r>
            <a:r>
              <a:rPr lang="zh-CN" altLang="en-US" sz="1600" b="1" dirty="0">
                <a:solidFill>
                  <a:srgbClr val="C00000"/>
                </a:solidFill>
                <a:latin typeface="微软雅黑" panose="020B0503020204020204" pitchFamily="34" charset="-122"/>
                <a:ea typeface="微软雅黑" panose="020B0503020204020204" pitchFamily="34" charset="-122"/>
              </a:rPr>
              <a:t>唯一</a:t>
            </a:r>
            <a:r>
              <a:rPr lang="zh-CN" altLang="en-US" sz="1600" dirty="0">
                <a:solidFill>
                  <a:prstClr val="black"/>
                </a:solidFill>
                <a:latin typeface="微软雅黑" panose="020B0503020204020204" pitchFamily="34" charset="-122"/>
                <a:ea typeface="微软雅黑" panose="020B0503020204020204" pitchFamily="34" charset="-122"/>
              </a:rPr>
              <a:t>的一组预测系数</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压</a:t>
            </a:r>
            <a:r>
              <a:rPr lang="zh-CN" altLang="en-US" sz="1600" b="1" dirty="0" smtClean="0">
                <a:solidFill>
                  <a:srgbClr val="C00000"/>
                </a:solidFill>
                <a:latin typeface="微软雅黑" panose="020B0503020204020204" pitchFamily="34" charset="-122"/>
                <a:ea typeface="微软雅黑" panose="020B0503020204020204" pitchFamily="34" charset="-122"/>
              </a:rPr>
              <a:t>缩</a:t>
            </a:r>
            <a:r>
              <a:rPr lang="zh-CN" altLang="en-US" sz="1600" b="1" dirty="0">
                <a:solidFill>
                  <a:srgbClr val="C00000"/>
                </a:solidFill>
                <a:latin typeface="微软雅黑" panose="020B0503020204020204" pitchFamily="34" charset="-122"/>
                <a:ea typeface="微软雅黑" panose="020B0503020204020204" pitchFamily="34" charset="-122"/>
              </a:rPr>
              <a:t>比大，计算量大，音质不高，廉价</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71183" y="6276197"/>
            <a:ext cx="4277709" cy="461665"/>
          </a:xfrm>
          <a:prstGeom prst="rect">
            <a:avLst/>
          </a:prstGeom>
          <a:noFill/>
        </p:spPr>
        <p:txBody>
          <a:bodyPr wrap="none" rtlCol="0">
            <a:spAutoFit/>
          </a:bodyPr>
          <a:lstStyle/>
          <a:p>
            <a:r>
              <a:rPr lang="en-US" altLang="zh-CN" sz="1200" dirty="0"/>
              <a:t>Link: </a:t>
            </a:r>
            <a:r>
              <a:rPr lang="en-US" altLang="zh-CN" sz="1200" dirty="0" smtClean="0"/>
              <a:t>1) https</a:t>
            </a:r>
            <a:r>
              <a:rPr lang="en-US" altLang="zh-CN" sz="1200" dirty="0"/>
              <a:t>://</a:t>
            </a:r>
            <a:r>
              <a:rPr lang="en-US" altLang="zh-CN" sz="1200" dirty="0" smtClean="0"/>
              <a:t>blog.csdn.net/hhaowang/article/details/88776140</a:t>
            </a:r>
          </a:p>
          <a:p>
            <a:r>
              <a:rPr lang="en-US" altLang="zh-CN" sz="1200" dirty="0"/>
              <a:t>         </a:t>
            </a:r>
            <a:r>
              <a:rPr lang="en-US" altLang="zh-CN" sz="1200" dirty="0" smtClean="0"/>
              <a:t> 2</a:t>
            </a:r>
            <a:r>
              <a:rPr lang="en-US" altLang="zh-CN" sz="1200" dirty="0"/>
              <a:t>) https://www.cnblogs.com/jizhiyuan/p/3748221.html</a:t>
            </a:r>
            <a:endParaRPr lang="zh-CN" altLang="en-US" sz="1200" dirty="0"/>
          </a:p>
        </p:txBody>
      </p:sp>
      <p:pic>
        <p:nvPicPr>
          <p:cNvPr id="3" name="图片 2"/>
          <p:cNvPicPr>
            <a:picLocks noChangeAspect="1"/>
          </p:cNvPicPr>
          <p:nvPr/>
        </p:nvPicPr>
        <p:blipFill>
          <a:blip r:embed="rId3"/>
          <a:stretch>
            <a:fillRect/>
          </a:stretch>
        </p:blipFill>
        <p:spPr>
          <a:xfrm>
            <a:off x="721894" y="4061103"/>
            <a:ext cx="4398415" cy="1624454"/>
          </a:xfrm>
          <a:prstGeom prst="rect">
            <a:avLst/>
          </a:prstGeom>
        </p:spPr>
      </p:pic>
      <p:pic>
        <p:nvPicPr>
          <p:cNvPr id="5" name="图片 4"/>
          <p:cNvPicPr>
            <a:picLocks noChangeAspect="1"/>
          </p:cNvPicPr>
          <p:nvPr/>
        </p:nvPicPr>
        <p:blipFill>
          <a:blip r:embed="rId4"/>
          <a:stretch>
            <a:fillRect/>
          </a:stretch>
        </p:blipFill>
        <p:spPr>
          <a:xfrm>
            <a:off x="5842881" y="3410298"/>
            <a:ext cx="5731282" cy="2275260"/>
          </a:xfrm>
          <a:prstGeom prst="rect">
            <a:avLst/>
          </a:prstGeom>
        </p:spPr>
      </p:pic>
    </p:spTree>
    <p:extLst>
      <p:ext uri="{BB962C8B-B14F-4D97-AF65-F5344CB8AC3E}">
        <p14:creationId xmlns:p14="http://schemas.microsoft.com/office/powerpoint/2010/main" val="361107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11672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CELP</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Code Excited Linear Prediction,</a:t>
            </a:r>
            <a:r>
              <a:rPr lang="zh-CN" altLang="en-US" sz="1600" dirty="0">
                <a:solidFill>
                  <a:prstClr val="black"/>
                </a:solidFill>
                <a:latin typeface="微软雅黑" panose="020B0503020204020204" pitchFamily="34" charset="-122"/>
                <a:ea typeface="微软雅黑" panose="020B0503020204020204" pitchFamily="34" charset="-122"/>
              </a:rPr>
              <a:t>码激励线性预测</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）利用一个线性预测（</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）模型模拟</a:t>
            </a:r>
            <a:r>
              <a:rPr lang="zh-CN" altLang="en-US" sz="1600" dirty="0" smtClean="0">
                <a:solidFill>
                  <a:prstClr val="black"/>
                </a:solidFill>
                <a:latin typeface="微软雅黑" panose="020B0503020204020204" pitchFamily="34" charset="-122"/>
                <a:ea typeface="微软雅黑" panose="020B0503020204020204" pitchFamily="34" charset="-122"/>
              </a:rPr>
              <a:t>声道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）使用（自适应的和固定的）密码本条目作为</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模型的输入（激励</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 3</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在“感知加权域”执行闭合搜索</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294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smtClean="0">
                <a:solidFill>
                  <a:prstClr val="black"/>
                </a:solidFill>
                <a:latin typeface="微软雅黑" panose="020B0503020204020204" pitchFamily="34" charset="-122"/>
                <a:ea typeface="微软雅黑" panose="020B0503020204020204" pitchFamily="34" charset="-122"/>
              </a:rPr>
              <a:t>时域</a:t>
            </a:r>
            <a:r>
              <a:rPr lang="zh-CN" altLang="en-US" sz="3200" b="1" dirty="0">
                <a:solidFill>
                  <a:prstClr val="black"/>
                </a:solidFill>
                <a:latin typeface="微软雅黑" panose="020B0503020204020204" pitchFamily="34" charset="-122"/>
                <a:ea typeface="微软雅黑" panose="020B0503020204020204" pitchFamily="34" charset="-122"/>
              </a:rPr>
              <a:t>压缩</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针对音频</a:t>
            </a:r>
            <a:r>
              <a:rPr lang="en-US" altLang="zh-CN" sz="1600" dirty="0">
                <a:solidFill>
                  <a:prstClr val="black"/>
                </a:solidFill>
                <a:latin typeface="微软雅黑" panose="020B0503020204020204" pitchFamily="34" charset="-122"/>
                <a:ea typeface="微软雅黑" panose="020B0503020204020204" pitchFamily="34" charset="-122"/>
              </a:rPr>
              <a:t>PCM</a:t>
            </a:r>
            <a:r>
              <a:rPr lang="zh-CN" altLang="en-US" sz="1600" dirty="0">
                <a:solidFill>
                  <a:prstClr val="black"/>
                </a:solidFill>
                <a:latin typeface="微软雅黑" panose="020B0503020204020204" pitchFamily="34" charset="-122"/>
                <a:ea typeface="微软雅黑" panose="020B0503020204020204" pitchFamily="34" charset="-122"/>
              </a:rPr>
              <a:t>码流的样值进行处理，通过</a:t>
            </a:r>
            <a:r>
              <a:rPr lang="zh-CN" altLang="en-US" sz="1600" b="1" dirty="0">
                <a:solidFill>
                  <a:srgbClr val="C00000"/>
                </a:solidFill>
                <a:latin typeface="微软雅黑" panose="020B0503020204020204" pitchFamily="34" charset="-122"/>
                <a:ea typeface="微软雅黑" panose="020B0503020204020204" pitchFamily="34" charset="-122"/>
              </a:rPr>
              <a:t>静音检测</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非线性量化</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差分</a:t>
            </a:r>
            <a:r>
              <a:rPr lang="zh-CN" altLang="en-US" sz="1600" dirty="0">
                <a:solidFill>
                  <a:prstClr val="black"/>
                </a:solidFill>
                <a:latin typeface="微软雅黑" panose="020B0503020204020204" pitchFamily="34" charset="-122"/>
                <a:ea typeface="微软雅黑" panose="020B0503020204020204" pitchFamily="34" charset="-122"/>
              </a:rPr>
              <a:t>等手段对码流进行</a:t>
            </a:r>
            <a:r>
              <a:rPr lang="zh-CN" altLang="en-US" sz="1600" dirty="0" smtClean="0">
                <a:solidFill>
                  <a:prstClr val="black"/>
                </a:solidFill>
                <a:latin typeface="微软雅黑" panose="020B0503020204020204" pitchFamily="34" charset="-122"/>
                <a:ea typeface="微软雅黑" panose="020B0503020204020204" pitchFamily="34" charset="-122"/>
              </a:rPr>
              <a:t>压缩</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声音质量一般</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prstClr val="black"/>
                </a:solidFill>
                <a:latin typeface="微软雅黑" panose="020B0503020204020204" pitchFamily="34" charset="-122"/>
                <a:ea typeface="微软雅黑" panose="020B0503020204020204" pitchFamily="34" charset="-122"/>
              </a:rPr>
              <a:t>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 400kbps</a:t>
            </a:r>
            <a:r>
              <a:rPr lang="zh-CN" altLang="en-US" sz="1600" dirty="0">
                <a:solidFill>
                  <a:prstClr val="black"/>
                </a:solidFill>
                <a:latin typeface="微软雅黑" panose="020B0503020204020204" pitchFamily="34" charset="-122"/>
                <a:ea typeface="微软雅黑" panose="020B0503020204020204" pitchFamily="34" charset="-122"/>
              </a:rPr>
              <a:t>），编解码</a:t>
            </a:r>
            <a:r>
              <a:rPr lang="zh-CN" altLang="en-US" sz="1600" b="1" dirty="0">
                <a:solidFill>
                  <a:srgbClr val="C00000"/>
                </a:solidFill>
                <a:latin typeface="微软雅黑" panose="020B0503020204020204" pitchFamily="34" charset="-122"/>
                <a:ea typeface="微软雅黑" panose="020B0503020204020204" pitchFamily="34" charset="-122"/>
              </a:rPr>
              <a:t>延时最短</a:t>
            </a:r>
            <a:r>
              <a:rPr lang="zh-CN" altLang="en-US" sz="1600" dirty="0">
                <a:solidFill>
                  <a:prstClr val="black"/>
                </a:solidFill>
                <a:latin typeface="微软雅黑" panose="020B0503020204020204" pitchFamily="34" charset="-122"/>
                <a:ea typeface="微软雅黑" panose="020B0503020204020204" pitchFamily="34" charset="-122"/>
              </a:rPr>
              <a:t>（相对其它技术</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G.711</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以及发展</a:t>
            </a:r>
            <a:r>
              <a:rPr lang="zh-CN" altLang="en-US" sz="1600" dirty="0">
                <a:solidFill>
                  <a:prstClr val="black"/>
                </a:solidFill>
                <a:latin typeface="微软雅黑" panose="020B0503020204020204" pitchFamily="34" charset="-122"/>
                <a:ea typeface="微软雅黑" panose="020B0503020204020204" pitchFamily="34" charset="-122"/>
              </a:rPr>
              <a:t>起来的块压扩技术如</a:t>
            </a:r>
            <a:r>
              <a:rPr lang="en-US" altLang="zh-CN" sz="1600" dirty="0">
                <a:solidFill>
                  <a:prstClr val="black"/>
                </a:solidFill>
                <a:latin typeface="微软雅黑" panose="020B0503020204020204" pitchFamily="34" charset="-122"/>
                <a:ea typeface="微软雅黑" panose="020B0503020204020204" pitchFamily="34" charset="-122"/>
              </a:rPr>
              <a:t>NICAM</a:t>
            </a:r>
            <a:r>
              <a:rPr lang="zh-CN" altLang="en-US" sz="1600" dirty="0">
                <a:solidFill>
                  <a:prstClr val="black"/>
                </a:solidFill>
                <a:latin typeface="微软雅黑" panose="020B0503020204020204" pitchFamily="34" charset="-122"/>
                <a:ea typeface="微软雅黑" panose="020B0503020204020204" pitchFamily="34" charset="-122"/>
              </a:rPr>
              <a:t>、子带</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SB-ADPCM</a:t>
            </a:r>
            <a:r>
              <a:rPr lang="zh-CN" altLang="en-US" sz="1600" dirty="0">
                <a:solidFill>
                  <a:prstClr val="black"/>
                </a:solidFill>
                <a:latin typeface="微软雅黑" panose="020B0503020204020204" pitchFamily="34" charset="-122"/>
                <a:ea typeface="微软雅黑" panose="020B0503020204020204" pitchFamily="34" charset="-122"/>
              </a:rPr>
              <a:t>）技术</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3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a:solidFill>
                  <a:prstClr val="black"/>
                </a:solidFill>
                <a:latin typeface="微软雅黑" panose="020B0503020204020204" pitchFamily="34" charset="-122"/>
                <a:ea typeface="微软雅黑" panose="020B0503020204020204" pitchFamily="34" charset="-122"/>
              </a:rPr>
              <a:t>子带</a:t>
            </a:r>
            <a:r>
              <a:rPr lang="zh-CN" altLang="en-US" sz="3200" b="1" dirty="0" smtClean="0">
                <a:solidFill>
                  <a:prstClr val="black"/>
                </a:solidFill>
                <a:latin typeface="微软雅黑" panose="020B0503020204020204" pitchFamily="34" charset="-122"/>
                <a:ea typeface="微软雅黑" panose="020B0503020204020204" pitchFamily="34" charset="-122"/>
              </a:rPr>
              <a:t>压缩</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将信号分解为若干</a:t>
            </a:r>
            <a:r>
              <a:rPr lang="zh-CN" altLang="en-US" sz="1600" b="1" dirty="0">
                <a:solidFill>
                  <a:srgbClr val="C00000"/>
                </a:solidFill>
                <a:latin typeface="微软雅黑" panose="020B0503020204020204" pitchFamily="34" charset="-122"/>
                <a:ea typeface="微软雅黑" panose="020B0503020204020204" pitchFamily="34" charset="-122"/>
              </a:rPr>
              <a:t>子频带</a:t>
            </a:r>
            <a:r>
              <a:rPr lang="zh-CN" altLang="en-US" sz="1600" dirty="0">
                <a:solidFill>
                  <a:prstClr val="black"/>
                </a:solidFill>
                <a:latin typeface="微软雅黑" panose="020B0503020204020204" pitchFamily="34" charset="-122"/>
                <a:ea typeface="微软雅黑" panose="020B0503020204020204" pitchFamily="34" charset="-122"/>
              </a:rPr>
              <a:t>内的分量之和，然后对各子带分量根据其不同的分布特性采取</a:t>
            </a:r>
            <a:r>
              <a:rPr lang="zh-CN" altLang="en-US" sz="1600" b="1" dirty="0">
                <a:solidFill>
                  <a:srgbClr val="C00000"/>
                </a:solidFill>
                <a:latin typeface="微软雅黑" panose="020B0503020204020204" pitchFamily="34" charset="-122"/>
                <a:ea typeface="微软雅黑" panose="020B0503020204020204" pitchFamily="34" charset="-122"/>
              </a:rPr>
              <a:t>不同的压缩策略</a:t>
            </a:r>
            <a:r>
              <a:rPr lang="zh-CN" altLang="en-US" sz="1600" dirty="0">
                <a:solidFill>
                  <a:prstClr val="black"/>
                </a:solidFill>
                <a:latin typeface="微软雅黑" panose="020B0503020204020204" pitchFamily="34" charset="-122"/>
                <a:ea typeface="微软雅黑" panose="020B0503020204020204" pitchFamily="34" charset="-122"/>
              </a:rPr>
              <a:t>以降低</a:t>
            </a:r>
            <a:r>
              <a:rPr lang="zh-CN" altLang="en-US" sz="1600" dirty="0" smtClean="0">
                <a:solidFill>
                  <a:prstClr val="black"/>
                </a:solidFill>
                <a:latin typeface="微软雅黑" panose="020B0503020204020204" pitchFamily="34" charset="-122"/>
                <a:ea typeface="微软雅黑" panose="020B0503020204020204" pitchFamily="34" charset="-122"/>
              </a:rPr>
              <a:t>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人对声音信号的</a:t>
            </a:r>
            <a:r>
              <a:rPr lang="zh-CN" altLang="en-US" sz="1600" b="1" dirty="0">
                <a:solidFill>
                  <a:srgbClr val="C00000"/>
                </a:solidFill>
                <a:latin typeface="微软雅黑" panose="020B0503020204020204" pitchFamily="34" charset="-122"/>
                <a:ea typeface="微软雅黑" panose="020B0503020204020204" pitchFamily="34" charset="-122"/>
              </a:rPr>
              <a:t>感知模型</a:t>
            </a:r>
            <a:r>
              <a:rPr lang="zh-CN" altLang="en-US" sz="1600" dirty="0">
                <a:latin typeface="微软雅黑" panose="020B0503020204020204" pitchFamily="34" charset="-122"/>
                <a:ea typeface="微软雅黑" panose="020B0503020204020204" pitchFamily="34" charset="-122"/>
              </a:rPr>
              <a:t>（心理声学模型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通过对</a:t>
            </a:r>
            <a:r>
              <a:rPr lang="zh-CN" altLang="en-US" sz="1600" b="1" dirty="0">
                <a:solidFill>
                  <a:srgbClr val="C00000"/>
                </a:solidFill>
                <a:latin typeface="微软雅黑" panose="020B0503020204020204" pitchFamily="34" charset="-122"/>
                <a:ea typeface="微软雅黑" panose="020B0503020204020204" pitchFamily="34" charset="-122"/>
              </a:rPr>
              <a:t>信号频谱的分析</a:t>
            </a:r>
            <a:r>
              <a:rPr lang="zh-CN" altLang="en-US" sz="1600" dirty="0">
                <a:solidFill>
                  <a:prstClr val="black"/>
                </a:solidFill>
                <a:latin typeface="微软雅黑" panose="020B0503020204020204" pitchFamily="34" charset="-122"/>
                <a:ea typeface="微软雅黑" panose="020B0503020204020204" pitchFamily="34" charset="-122"/>
              </a:rPr>
              <a:t>来决定子带样值或频域样值的量化阶数和其它参数选择</a:t>
            </a:r>
            <a:r>
              <a:rPr lang="zh-CN" altLang="en-US" sz="1600" dirty="0" smtClean="0">
                <a:solidFill>
                  <a:prstClr val="black"/>
                </a:solidFill>
                <a:latin typeface="微软雅黑" panose="020B0503020204020204" pitchFamily="34" charset="-122"/>
                <a:ea typeface="微软雅黑" panose="020B0503020204020204" pitchFamily="34" charset="-122"/>
              </a:rPr>
              <a:t>的</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带编码的复杂度要略低于变换编码，编码延时也相对较</a:t>
            </a:r>
            <a:r>
              <a:rPr lang="zh-CN" altLang="en-US" sz="1600" dirty="0" smtClean="0">
                <a:solidFill>
                  <a:prstClr val="black"/>
                </a:solidFill>
                <a:latin typeface="微软雅黑" panose="020B0503020204020204" pitchFamily="34" charset="-122"/>
                <a:ea typeface="微软雅黑" panose="020B0503020204020204" pitchFamily="34" charset="-122"/>
              </a:rPr>
              <a:t>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感知型（</a:t>
            </a:r>
            <a:r>
              <a:rPr lang="en-US" altLang="zh-CN" sz="1600" dirty="0">
                <a:solidFill>
                  <a:prstClr val="black"/>
                </a:solidFill>
                <a:latin typeface="微软雅黑" panose="020B0503020204020204" pitchFamily="34" charset="-122"/>
                <a:ea typeface="微软雅黑" panose="020B0503020204020204" pitchFamily="34" charset="-122"/>
              </a:rPr>
              <a:t>Perceptual</a:t>
            </a:r>
            <a:r>
              <a:rPr lang="zh-CN" altLang="en-US" sz="1600" dirty="0">
                <a:solidFill>
                  <a:prstClr val="black"/>
                </a:solidFill>
                <a:latin typeface="微软雅黑" panose="020B0503020204020204" pitchFamily="34" charset="-122"/>
                <a:ea typeface="微软雅黑" panose="020B0503020204020204" pitchFamily="34" charset="-122"/>
              </a:rPr>
              <a:t>）压缩编码</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552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864695" cy="584775"/>
          </a:xfrm>
          <a:prstGeom prst="rect">
            <a:avLst/>
          </a:prstGeom>
        </p:spPr>
        <p:txBody>
          <a:bodyPr wrap="none">
            <a:spAutoFit/>
          </a:bodyPr>
          <a:lstStyle/>
          <a:p>
            <a:r>
              <a:rPr lang="en-US" altLang="zh-CN" sz="3200" b="1" dirty="0" err="1" smtClean="0">
                <a:solidFill>
                  <a:prstClr val="black"/>
                </a:solidFill>
                <a:latin typeface="微软雅黑" panose="020B0503020204020204" pitchFamily="34" charset="-122"/>
                <a:ea typeface="微软雅黑" panose="020B0503020204020204" pitchFamily="34" charset="-122"/>
              </a:rPr>
              <a:t>AutoEncoder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Machine learning</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https://ezgif.com/video-to-gif</a:t>
            </a:r>
          </a:p>
        </p:txBody>
      </p:sp>
    </p:spTree>
    <p:extLst>
      <p:ext uri="{BB962C8B-B14F-4D97-AF65-F5344CB8AC3E}">
        <p14:creationId xmlns:p14="http://schemas.microsoft.com/office/powerpoint/2010/main" val="3223592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148381" y="1705371"/>
            <a:ext cx="5895238" cy="4514286"/>
          </a:xfrm>
          <a:prstGeom prst="rect">
            <a:avLst/>
          </a:prstGeom>
        </p:spPr>
      </p:pic>
    </p:spTree>
    <p:extLst>
      <p:ext uri="{BB962C8B-B14F-4D97-AF65-F5344CB8AC3E}">
        <p14:creationId xmlns:p14="http://schemas.microsoft.com/office/powerpoint/2010/main" val="4036172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b="1" dirty="0" smtClean="0">
                <a:solidFill>
                  <a:prstClr val="black"/>
                </a:solidFill>
                <a:latin typeface="微软雅黑" panose="020B0503020204020204" pitchFamily="34" charset="-122"/>
                <a:ea typeface="微软雅黑" panose="020B0503020204020204" pitchFamily="34" charset="-122"/>
              </a:rPr>
              <a:t>Dynamic Range Compression </a:t>
            </a:r>
          </a:p>
          <a:p>
            <a:pPr>
              <a:lnSpc>
                <a:spcPct val="200000"/>
              </a:lnSpc>
            </a:pPr>
            <a:r>
              <a:rPr lang="en-US" altLang="zh-CN" sz="1200" dirty="0" smtClean="0">
                <a:solidFill>
                  <a:prstClr val="black"/>
                </a:solidFill>
                <a:latin typeface="微软雅黑" panose="020B0503020204020204" pitchFamily="34" charset="-122"/>
                <a:ea typeface="微软雅黑" panose="020B0503020204020204" pitchFamily="34" charset="-122"/>
              </a:rPr>
              <a:t>This </a:t>
            </a:r>
            <a:r>
              <a:rPr lang="en-US" altLang="zh-CN" sz="12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200" b="1" dirty="0">
                <a:solidFill>
                  <a:srgbClr val="C00000"/>
                </a:solidFill>
                <a:latin typeface="微软雅黑" panose="020B0503020204020204" pitchFamily="34" charset="-122"/>
                <a:ea typeface="微软雅黑" panose="020B0503020204020204" pitchFamily="34" charset="-122"/>
              </a:rPr>
              <a:t>distortion</a:t>
            </a:r>
            <a:r>
              <a:rPr lang="en-US" altLang="zh-CN" sz="12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800" dirty="0" smtClean="0">
                <a:solidFill>
                  <a:prstClr val="black"/>
                </a:solidFill>
                <a:latin typeface="微软雅黑" panose="020B0503020204020204" pitchFamily="34" charset="-122"/>
                <a:ea typeface="微软雅黑" panose="020B0503020204020204" pitchFamily="34" charset="-122"/>
              </a:rPr>
              <a:t>https</a:t>
            </a:r>
            <a:r>
              <a:rPr lang="en-US" altLang="zh-CN" sz="800" dirty="0">
                <a:solidFill>
                  <a:prstClr val="black"/>
                </a:solidFill>
                <a:latin typeface="微软雅黑" panose="020B0503020204020204" pitchFamily="34" charset="-122"/>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800" dirty="0">
              <a:solidFill>
                <a:prstClr val="black"/>
              </a:solidFill>
              <a:latin typeface="微软雅黑" panose="020B0503020204020204" pitchFamily="34" charset="-122"/>
              <a:ea typeface="微软雅黑" panose="020B0503020204020204" pitchFamily="34" charset="-122"/>
            </a:endParaRPr>
          </a:p>
        </p:txBody>
      </p:sp>
      <p:sp>
        <p:nvSpPr>
          <p:cNvPr id="5"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3025587"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高幅值压缩</a:t>
            </a:r>
            <a:r>
              <a:rPr kumimoji="0" lang="en-US" altLang="zh-CN" sz="2400" dirty="0" smtClean="0">
                <a:solidFill>
                  <a:schemeClr val="tx1"/>
                </a:solidFill>
                <a:latin typeface="微软雅黑" panose="020B0503020204020204" pitchFamily="34" charset="-122"/>
                <a:ea typeface="微软雅黑" panose="020B0503020204020204" pitchFamily="34" charset="-122"/>
              </a:rPr>
              <a:t>/</a:t>
            </a:r>
            <a:r>
              <a:rPr kumimoji="0" lang="zh-CN" altLang="en-US" sz="2400" dirty="0" smtClean="0">
                <a:solidFill>
                  <a:schemeClr val="tx1"/>
                </a:solidFill>
                <a:latin typeface="微软雅黑" panose="020B0503020204020204" pitchFamily="34" charset="-122"/>
                <a:ea typeface="微软雅黑" panose="020B0503020204020204" pitchFamily="34" charset="-122"/>
              </a:rPr>
              <a:t>低幅值压缩</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04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xmlns="" id="{C2B44424-4CFE-4BA2-9FCF-F0A911E8A749}"/>
              </a:ext>
            </a:extLst>
          </p:cNvPr>
          <p:cNvSpPr/>
          <p:nvPr/>
        </p:nvSpPr>
        <p:spPr>
          <a:xfrm>
            <a:off x="4036587"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a16="http://schemas.microsoft.com/office/drawing/2014/main" xmlns="" id="{EDD84E7C-3200-40E5-A3C0-E57D7F9E754E}"/>
              </a:ext>
            </a:extLst>
          </p:cNvPr>
          <p:cNvCxnSpPr>
            <a:cxnSpLocks/>
          </p:cNvCxnSpPr>
          <p:nvPr/>
        </p:nvCxnSpPr>
        <p:spPr>
          <a:xfrm>
            <a:off x="3168888"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a16="http://schemas.microsoft.com/office/drawing/2014/main" xmlns="" id="{0FDAD747-108F-4A6D-9220-5EA05067FF1E}"/>
              </a:ext>
            </a:extLst>
          </p:cNvPr>
          <p:cNvSpPr/>
          <p:nvPr/>
        </p:nvSpPr>
        <p:spPr>
          <a:xfrm>
            <a:off x="681476" y="3848334"/>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cxnSp>
        <p:nvCxnSpPr>
          <p:cNvPr id="63" name="直接箭头连接符 62">
            <a:extLst>
              <a:ext uri="{FF2B5EF4-FFF2-40B4-BE49-F238E27FC236}">
                <a16:creationId xmlns:a16="http://schemas.microsoft.com/office/drawing/2014/main" xmlns="" id="{5A7FC920-9D22-4290-B80F-F4BDC1DE109A}"/>
              </a:ext>
            </a:extLst>
          </p:cNvPr>
          <p:cNvCxnSpPr>
            <a:cxnSpLocks/>
          </p:cNvCxnSpPr>
          <p:nvPr/>
        </p:nvCxnSpPr>
        <p:spPr>
          <a:xfrm flipV="1">
            <a:off x="8300275" y="3134479"/>
            <a:ext cx="713565" cy="1"/>
          </a:xfrm>
          <a:prstGeom prst="straightConnector1">
            <a:avLst/>
          </a:prstGeom>
          <a:noFill/>
          <a:ln w="28575" cap="flat" cmpd="sng" algn="ctr">
            <a:solidFill>
              <a:srgbClr val="202731"/>
            </a:solidFill>
            <a:prstDash val="solid"/>
            <a:tailEnd type="triangle"/>
          </a:ln>
          <a:effectLst/>
        </p:spPr>
      </p:cxnSp>
      <p:sp>
        <p:nvSpPr>
          <p:cNvPr id="64" name="矩形 63">
            <a:extLst>
              <a:ext uri="{FF2B5EF4-FFF2-40B4-BE49-F238E27FC236}">
                <a16:creationId xmlns:a16="http://schemas.microsoft.com/office/drawing/2014/main" xmlns="" id="{45B27A13-37E3-4777-9299-E75CAF1F6F9A}"/>
              </a:ext>
            </a:extLst>
          </p:cNvPr>
          <p:cNvSpPr/>
          <p:nvPr/>
        </p:nvSpPr>
        <p:spPr>
          <a:xfrm>
            <a:off x="5190395"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a16="http://schemas.microsoft.com/office/drawing/2014/main" xmlns="" id="{2A55BA5B-CE30-435B-95FB-B00B8161E590}"/>
              </a:ext>
            </a:extLst>
          </p:cNvPr>
          <p:cNvSpPr/>
          <p:nvPr/>
        </p:nvSpPr>
        <p:spPr>
          <a:xfrm>
            <a:off x="8668761" y="3983857"/>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a16="http://schemas.microsoft.com/office/drawing/2014/main" xmlns="" id="{C2B44424-4CFE-4BA2-9FCF-F0A911E8A749}"/>
              </a:ext>
            </a:extLst>
          </p:cNvPr>
          <p:cNvSpPr/>
          <p:nvPr/>
        </p:nvSpPr>
        <p:spPr>
          <a:xfrm>
            <a:off x="7125043"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73" name="矩形 72">
            <a:extLst>
              <a:ext uri="{FF2B5EF4-FFF2-40B4-BE49-F238E27FC236}">
                <a16:creationId xmlns:a16="http://schemas.microsoft.com/office/drawing/2014/main" xmlns="" id="{0FDAD747-108F-4A6D-9220-5EA05067FF1E}"/>
              </a:ext>
            </a:extLst>
          </p:cNvPr>
          <p:cNvSpPr/>
          <p:nvPr/>
        </p:nvSpPr>
        <p:spPr>
          <a:xfrm>
            <a:off x="843572" y="1120596"/>
            <a:ext cx="593906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Feasibility Test – without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xmlns="" id="{36569B5B-566F-4C60-9D63-318931B70CA2}"/>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28908" y="2248442"/>
            <a:ext cx="1484490" cy="1484490"/>
          </a:xfrm>
          <a:prstGeom prst="rect">
            <a:avLst/>
          </a:prstGeom>
        </p:spPr>
      </p:pic>
      <p:sp>
        <p:nvSpPr>
          <p:cNvPr id="16"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1922612" y="466739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(1) Compression or (</a:t>
            </a:r>
            <a:r>
              <a:rPr kumimoji="0" lang="en-US" altLang="zh-CN" sz="2400" dirty="0">
                <a:solidFill>
                  <a:schemeClr val="tx1"/>
                </a:solidFill>
                <a:latin typeface="微软雅黑" panose="020B0503020204020204" pitchFamily="34" charset="-122"/>
                <a:ea typeface="微软雅黑" panose="020B0503020204020204" pitchFamily="34" charset="-122"/>
              </a:rPr>
              <a:t>2) Time-scale modification</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954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a:solidFill>
                  <a:schemeClr val="bg2">
                    <a:lumMod val="10000"/>
                  </a:schemeClr>
                </a:solidFill>
                <a:latin typeface="微软雅黑" panose="020B0503020204020204" pitchFamily="34" charset="-122"/>
                <a:ea typeface="微软雅黑" panose="020B0503020204020204" pitchFamily="34" charset="-122"/>
              </a:rPr>
              <a:t>倍速</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算法资料整理</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31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132700"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705371"/>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Reference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A Review of Time-Scale Modification of Music Signals</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帮助</a:t>
            </a:r>
            <a:r>
              <a:rPr lang="zh-CN" altLang="en-US" sz="1600" b="1" dirty="0" smtClean="0">
                <a:solidFill>
                  <a:srgbClr val="C00000"/>
                </a:solidFill>
                <a:latin typeface="微软雅黑" panose="020B0503020204020204" pitchFamily="34" charset="-122"/>
                <a:ea typeface="微软雅黑" panose="020B0503020204020204" pitchFamily="34" charset="-122"/>
              </a:rPr>
              <a:t>理解：</a:t>
            </a:r>
            <a:r>
              <a:rPr lang="en-US" altLang="zh-CN" sz="1600" dirty="0">
                <a:latin typeface="微软雅黑" panose="020B0503020204020204" pitchFamily="34" charset="-122"/>
                <a:ea typeface="微软雅黑" panose="020B0503020204020204" pitchFamily="34" charset="-122"/>
              </a:rPr>
              <a:t>https://zhuanlan.zhihu.com/p/110278983</a:t>
            </a:r>
            <a:endParaRPr lang="en-US" altLang="zh-CN" sz="1600" dirty="0" smtClean="0">
              <a:latin typeface="微软雅黑" panose="020B0503020204020204" pitchFamily="34" charset="-122"/>
              <a:ea typeface="微软雅黑" panose="020B0503020204020204" pitchFamily="34" charset="-122"/>
            </a:endParaRPr>
          </a:p>
          <a:p>
            <a:pPr marL="285750" lvl="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）按帧分解；</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）重新定位；</a:t>
            </a:r>
            <a:r>
              <a:rPr lang="en-US" altLang="zh-CN" sz="1600" dirty="0" smtClean="0">
                <a:solidFill>
                  <a:prstClr val="black"/>
                </a:solidFill>
                <a:latin typeface="微软雅黑" panose="020B0503020204020204" pitchFamily="34" charset="-122"/>
                <a:ea typeface="微软雅黑" panose="020B0503020204020204" pitchFamily="34" charset="-122"/>
              </a:rPr>
              <a:t>3</a:t>
            </a:r>
            <a:r>
              <a:rPr lang="zh-CN" altLang="en-US" sz="1600" dirty="0" smtClean="0">
                <a:solidFill>
                  <a:prstClr val="black"/>
                </a:solidFill>
                <a:latin typeface="微软雅黑" panose="020B0503020204020204" pitchFamily="34" charset="-122"/>
                <a:ea typeface="微软雅黑" panose="020B0503020204020204" pitchFamily="34" charset="-122"/>
              </a:rPr>
              <a:t>）重新合成</a:t>
            </a:r>
            <a:endParaRPr lang="en-US" altLang="zh-CN" sz="1100" b="1" dirty="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b="1" dirty="0" smtClean="0">
              <a:solidFill>
                <a:srgbClr val="C0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rotWithShape="1">
          <a:blip r:embed="rId3"/>
          <a:srcRect b="14834"/>
          <a:stretch/>
        </p:blipFill>
        <p:spPr>
          <a:xfrm>
            <a:off x="3146326" y="3207545"/>
            <a:ext cx="6935825" cy="2547079"/>
          </a:xfrm>
          <a:prstGeom prst="rect">
            <a:avLst/>
          </a:prstGeom>
        </p:spPr>
      </p:pic>
    </p:spTree>
    <p:extLst>
      <p:ext uri="{BB962C8B-B14F-4D97-AF65-F5344CB8AC3E}">
        <p14:creationId xmlns:p14="http://schemas.microsoft.com/office/powerpoint/2010/main" val="11106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OLA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WSOLA </a:t>
            </a:r>
            <a:r>
              <a:rPr lang="en-US" altLang="zh-CN" sz="1600" dirty="0">
                <a:solidFill>
                  <a:prstClr val="black"/>
                </a:solidFill>
                <a:latin typeface="微软雅黑" panose="020B0503020204020204" pitchFamily="34" charset="-122"/>
                <a:ea typeface="微软雅黑" panose="020B0503020204020204" pitchFamily="34" charset="-122"/>
              </a:rPr>
              <a:t>(Waveform Similarity-based Overlap-Add</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Phase </a:t>
            </a:r>
            <a:r>
              <a:rPr lang="en-US" altLang="zh-CN" sz="1600" dirty="0" smtClean="0">
                <a:solidFill>
                  <a:prstClr val="black"/>
                </a:solidFill>
                <a:latin typeface="微软雅黑" panose="020B0503020204020204" pitchFamily="34" charset="-122"/>
                <a:ea typeface="微软雅黑" panose="020B0503020204020204" pitchFamily="34" charset="-122"/>
              </a:rPr>
              <a:t>Vocoder</a:t>
            </a:r>
          </a:p>
          <a:p>
            <a:pPr>
              <a:lnSpc>
                <a:spcPct val="200000"/>
              </a:lnSpc>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638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5239382" y="1120596"/>
            <a:ext cx="5538062" cy="5152629"/>
          </a:xfrm>
          <a:prstGeom prst="rect">
            <a:avLst/>
          </a:prstGeom>
        </p:spPr>
      </p:pic>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49803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4"/>
          <a:stretch>
            <a:fillRect/>
          </a:stretch>
        </p:blipFill>
        <p:spPr>
          <a:xfrm>
            <a:off x="4027648" y="2098407"/>
            <a:ext cx="7091456" cy="3053877"/>
          </a:xfrm>
          <a:prstGeom prst="rect">
            <a:avLst/>
          </a:prstGeom>
        </p:spPr>
      </p:pic>
    </p:spTree>
    <p:extLst>
      <p:ext uri="{BB962C8B-B14F-4D97-AF65-F5344CB8AC3E}">
        <p14:creationId xmlns:p14="http://schemas.microsoft.com/office/powerpoint/2010/main" val="2591074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音频不连续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叠加</a:t>
            </a:r>
            <a:r>
              <a:rPr lang="zh-CN" altLang="en-US" sz="1600" dirty="0" smtClean="0">
                <a:solidFill>
                  <a:prstClr val="black"/>
                </a:solidFill>
                <a:latin typeface="微软雅黑" panose="020B0503020204020204" pitchFamily="34" charset="-122"/>
                <a:ea typeface="微软雅黑" panose="020B0503020204020204" pitchFamily="34" charset="-122"/>
              </a:rPr>
              <a:t>部分信号幅值改变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843572" y="3231412"/>
            <a:ext cx="4752381" cy="2419048"/>
          </a:xfrm>
          <a:prstGeom prst="rect">
            <a:avLst/>
          </a:prstGeom>
        </p:spPr>
      </p:pic>
      <p:pic>
        <p:nvPicPr>
          <p:cNvPr id="6" name="图片 5"/>
          <p:cNvPicPr>
            <a:picLocks noChangeAspect="1"/>
          </p:cNvPicPr>
          <p:nvPr/>
        </p:nvPicPr>
        <p:blipFill>
          <a:blip r:embed="rId4"/>
          <a:stretch>
            <a:fillRect/>
          </a:stretch>
        </p:blipFill>
        <p:spPr>
          <a:xfrm>
            <a:off x="6208868" y="1318941"/>
            <a:ext cx="5457143" cy="4390476"/>
          </a:xfrm>
          <a:prstGeom prst="rect">
            <a:avLst/>
          </a:prstGeom>
        </p:spPr>
      </p:pic>
      <p:sp>
        <p:nvSpPr>
          <p:cNvPr id="8" name="矩形 7">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039397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01287" y="3739609"/>
            <a:ext cx="4838095" cy="752381"/>
          </a:xfrm>
          <a:prstGeom prst="rect">
            <a:avLst/>
          </a:prstGeom>
        </p:spPr>
      </p:pic>
      <p:pic>
        <p:nvPicPr>
          <p:cNvPr id="3" name="图片 2"/>
          <p:cNvPicPr>
            <a:picLocks noChangeAspect="1"/>
          </p:cNvPicPr>
          <p:nvPr/>
        </p:nvPicPr>
        <p:blipFill>
          <a:blip r:embed="rId4"/>
          <a:stretch>
            <a:fillRect/>
          </a:stretch>
        </p:blipFill>
        <p:spPr>
          <a:xfrm>
            <a:off x="4979860" y="1120596"/>
            <a:ext cx="7017067" cy="5152629"/>
          </a:xfrm>
          <a:prstGeom prst="rect">
            <a:avLst/>
          </a:prstGeom>
        </p:spPr>
      </p:pic>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Waveform Similarity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Cross-correlation</a:t>
            </a:r>
            <a:r>
              <a:rPr lang="zh-CN" altLang="en-US" sz="1600" dirty="0" smtClean="0">
                <a:solidFill>
                  <a:prstClr val="black"/>
                </a:solidFill>
                <a:latin typeface="微软雅黑" panose="020B0503020204020204" pitchFamily="34" charset="-122"/>
                <a:ea typeface="微软雅黑" panose="020B0503020204020204" pitchFamily="34" charset="-122"/>
              </a:rPr>
              <a:t>（“自相关”）</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7" name="图片 6"/>
          <p:cNvPicPr>
            <a:picLocks noChangeAspect="1"/>
          </p:cNvPicPr>
          <p:nvPr/>
        </p:nvPicPr>
        <p:blipFill rotWithShape="1">
          <a:blip r:embed="rId5"/>
          <a:srcRect l="2255" t="2091"/>
          <a:stretch/>
        </p:blipFill>
        <p:spPr>
          <a:xfrm>
            <a:off x="512063" y="3289662"/>
            <a:ext cx="1833891" cy="345007"/>
          </a:xfrm>
          <a:prstGeom prst="rect">
            <a:avLst/>
          </a:prstGeom>
        </p:spPr>
      </p:pic>
      <p:pic>
        <p:nvPicPr>
          <p:cNvPr id="8" name="图片 7"/>
          <p:cNvPicPr>
            <a:picLocks noChangeAspect="1"/>
          </p:cNvPicPr>
          <p:nvPr/>
        </p:nvPicPr>
        <p:blipFill>
          <a:blip r:embed="rId6"/>
          <a:stretch>
            <a:fillRect/>
          </a:stretch>
        </p:blipFill>
        <p:spPr>
          <a:xfrm>
            <a:off x="396613" y="4596930"/>
            <a:ext cx="2561905" cy="485714"/>
          </a:xfrm>
          <a:prstGeom prst="rect">
            <a:avLst/>
          </a:prstGeom>
        </p:spPr>
      </p:pic>
    </p:spTree>
    <p:extLst>
      <p:ext uri="{BB962C8B-B14F-4D97-AF65-F5344CB8AC3E}">
        <p14:creationId xmlns:p14="http://schemas.microsoft.com/office/powerpoint/2010/main" val="3986240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L1</a:t>
            </a:r>
            <a:r>
              <a:rPr lang="zh-CN" altLang="en-US" sz="1600" dirty="0" smtClean="0">
                <a:solidFill>
                  <a:prstClr val="black"/>
                </a:solidFill>
                <a:latin typeface="微软雅黑" panose="020B0503020204020204" pitchFamily="34" charset="-122"/>
                <a:ea typeface="微软雅黑" panose="020B0503020204020204" pitchFamily="34" charset="-122"/>
              </a:rPr>
              <a:t>：拉长变口吃</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L2</a:t>
            </a:r>
            <a:r>
              <a:rPr lang="zh-CN" altLang="en-US" sz="1600" dirty="0" smtClean="0">
                <a:solidFill>
                  <a:prstClr val="black"/>
                </a:solidFill>
                <a:latin typeface="微软雅黑" panose="020B0503020204020204" pitchFamily="34" charset="-122"/>
                <a:ea typeface="微软雅黑" panose="020B0503020204020204" pitchFamily="34" charset="-122"/>
              </a:rPr>
              <a:t>：缩短变吞音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L3</a:t>
            </a:r>
            <a:r>
              <a:rPr lang="zh-CN" altLang="en-US" sz="1600" dirty="0" smtClean="0">
                <a:solidFill>
                  <a:prstClr val="black"/>
                </a:solidFill>
                <a:latin typeface="微软雅黑" panose="020B0503020204020204" pitchFamily="34" charset="-122"/>
                <a:ea typeface="微软雅黑" panose="020B0503020204020204" pitchFamily="34" charset="-122"/>
              </a:rPr>
              <a:t>：拉长缩短交响乐的时候只会保留主要部分</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5458396" y="1891708"/>
            <a:ext cx="6457143" cy="3952381"/>
          </a:xfrm>
          <a:prstGeom prst="rect">
            <a:avLst/>
          </a:prstGeom>
        </p:spPr>
      </p:pic>
    </p:spTree>
    <p:extLst>
      <p:ext uri="{BB962C8B-B14F-4D97-AF65-F5344CB8AC3E}">
        <p14:creationId xmlns:p14="http://schemas.microsoft.com/office/powerpoint/2010/main" val="3394018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843572" y="1729803"/>
            <a:ext cx="6904762" cy="4114286"/>
          </a:xfrm>
          <a:prstGeom prst="rect">
            <a:avLst/>
          </a:prstGeom>
        </p:spPr>
      </p:pic>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4"/>
          <a:stretch>
            <a:fillRect/>
          </a:stretch>
        </p:blipFill>
        <p:spPr>
          <a:xfrm>
            <a:off x="6236793" y="3041569"/>
            <a:ext cx="5462258" cy="3079519"/>
          </a:xfrm>
          <a:prstGeom prst="rect">
            <a:avLst/>
          </a:prstGeom>
        </p:spPr>
      </p:pic>
    </p:spTree>
    <p:extLst>
      <p:ext uri="{BB962C8B-B14F-4D97-AF65-F5344CB8AC3E}">
        <p14:creationId xmlns:p14="http://schemas.microsoft.com/office/powerpoint/2010/main" val="1103310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987171" y="1412983"/>
            <a:ext cx="5586992" cy="4315469"/>
          </a:xfrm>
          <a:prstGeom prst="rect">
            <a:avLst/>
          </a:prstGeom>
        </p:spPr>
      </p:pic>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a:t>
            </a:r>
            <a:r>
              <a:rPr lang="zh-CN" altLang="en-US" sz="1600" dirty="0" smtClean="0">
                <a:solidFill>
                  <a:prstClr val="black"/>
                </a:solidFill>
                <a:latin typeface="微软雅黑" panose="020B0503020204020204" pitchFamily="34" charset="-122"/>
                <a:ea typeface="微软雅黑" panose="020B0503020204020204" pitchFamily="34" charset="-122"/>
              </a:rPr>
              <a:t>先对</a:t>
            </a:r>
            <a:r>
              <a:rPr lang="zh-CN" altLang="en-US" sz="1600" dirty="0">
                <a:solidFill>
                  <a:prstClr val="black"/>
                </a:solidFill>
                <a:latin typeface="微软雅黑" panose="020B0503020204020204" pitchFamily="34" charset="-122"/>
                <a:ea typeface="微软雅黑" panose="020B0503020204020204" pitchFamily="34" charset="-122"/>
              </a:rPr>
              <a:t>原音频信号进行分帧</a:t>
            </a:r>
            <a:r>
              <a:rPr lang="zh-CN" altLang="en-US" sz="1600" dirty="0" smtClean="0">
                <a:solidFill>
                  <a:prstClr val="black"/>
                </a:solidFill>
                <a:latin typeface="微软雅黑" panose="020B0503020204020204" pitchFamily="34" charset="-122"/>
                <a:ea typeface="微软雅黑" panose="020B0503020204020204" pitchFamily="34" charset="-122"/>
              </a:rPr>
              <a:t>处理</a:t>
            </a:r>
            <a:endParaRPr lang="zh-CN" altLang="en-US"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b.</a:t>
            </a:r>
            <a:r>
              <a:rPr lang="zh-CN" altLang="en-US" sz="1600" dirty="0">
                <a:solidFill>
                  <a:prstClr val="black"/>
                </a:solidFill>
                <a:latin typeface="微软雅黑" panose="020B0503020204020204" pitchFamily="34" charset="-122"/>
                <a:ea typeface="微软雅黑" panose="020B0503020204020204" pitchFamily="34" charset="-122"/>
              </a:rPr>
              <a:t>通过</a:t>
            </a:r>
            <a:r>
              <a:rPr lang="en-US" altLang="zh-CN" sz="1600" dirty="0">
                <a:solidFill>
                  <a:prstClr val="black"/>
                </a:solidFill>
                <a:latin typeface="微软雅黑" panose="020B0503020204020204" pitchFamily="34" charset="-122"/>
                <a:ea typeface="微软雅黑" panose="020B0503020204020204" pitchFamily="34" charset="-122"/>
              </a:rPr>
              <a:t>STFT,</a:t>
            </a:r>
            <a:r>
              <a:rPr lang="zh-CN" altLang="en-US" sz="1600" dirty="0">
                <a:solidFill>
                  <a:prstClr val="black"/>
                </a:solidFill>
                <a:latin typeface="微软雅黑" panose="020B0503020204020204" pitchFamily="34" charset="-122"/>
                <a:ea typeface="微软雅黑" panose="020B0503020204020204" pitchFamily="34" charset="-122"/>
              </a:rPr>
              <a:t>对两个帧进行处理</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计算其相位差</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并</a:t>
            </a:r>
            <a:r>
              <a:rPr lang="zh-CN" altLang="en-US" sz="1600" dirty="0" smtClean="0">
                <a:solidFill>
                  <a:prstClr val="black"/>
                </a:solidFill>
                <a:latin typeface="微软雅黑" panose="020B0503020204020204" pitchFamily="34" charset="-122"/>
                <a:ea typeface="微软雅黑" panose="020B0503020204020204" pitchFamily="34" charset="-122"/>
              </a:rPr>
              <a:t>依照</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瞬时频率</a:t>
            </a:r>
            <a:r>
              <a:rPr lang="zh-CN" altLang="en-US" sz="1600" dirty="0">
                <a:solidFill>
                  <a:prstClr val="black"/>
                </a:solidFill>
                <a:latin typeface="微软雅黑" panose="020B0503020204020204" pitchFamily="34" charset="-122"/>
                <a:ea typeface="微软雅黑" panose="020B0503020204020204" pitchFamily="34" charset="-122"/>
              </a:rPr>
              <a:t>估计章节的内容对其进行瞬时频率</a:t>
            </a:r>
            <a:r>
              <a:rPr lang="zh-CN" altLang="en-US" sz="1600" dirty="0" smtClean="0">
                <a:solidFill>
                  <a:prstClr val="black"/>
                </a:solidFill>
                <a:latin typeface="微软雅黑" panose="020B0503020204020204" pitchFamily="34" charset="-122"/>
                <a:ea typeface="微软雅黑" panose="020B0503020204020204" pitchFamily="34" charset="-122"/>
              </a:rPr>
              <a:t>估算。</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通过瞬时频率的计算后</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我们可以重构出和</a:t>
            </a:r>
            <a:r>
              <a:rPr lang="en-US" altLang="zh-CN" sz="1600" dirty="0">
                <a:solidFill>
                  <a:prstClr val="black"/>
                </a:solidFill>
                <a:latin typeface="微软雅黑" panose="020B0503020204020204" pitchFamily="34" charset="-122"/>
                <a:ea typeface="微软雅黑" panose="020B0503020204020204" pitchFamily="34" charset="-122"/>
              </a:rPr>
              <a:t>m+1</a:t>
            </a:r>
            <a:r>
              <a:rPr lang="zh-CN" altLang="en-US" sz="1600" dirty="0">
                <a:solidFill>
                  <a:prstClr val="black"/>
                </a:solidFill>
                <a:latin typeface="微软雅黑" panose="020B0503020204020204" pitchFamily="34" charset="-122"/>
                <a:ea typeface="微软雅黑" panose="020B0503020204020204" pitchFamily="34" charset="-122"/>
              </a:rPr>
              <a:t>帧</a:t>
            </a:r>
            <a:r>
              <a:rPr lang="zh-CN" altLang="en-US" sz="1600" dirty="0" smtClean="0">
                <a:solidFill>
                  <a:prstClr val="black"/>
                </a:solidFill>
                <a:latin typeface="微软雅黑" panose="020B0503020204020204" pitchFamily="34" charset="-122"/>
                <a:ea typeface="微软雅黑" panose="020B0503020204020204" pitchFamily="34" charset="-122"/>
              </a:rPr>
              <a:t>没</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有</a:t>
            </a:r>
            <a:r>
              <a:rPr lang="zh-CN" altLang="en-US" sz="1600" dirty="0">
                <a:solidFill>
                  <a:prstClr val="black"/>
                </a:solidFill>
                <a:latin typeface="微软雅黑" panose="020B0503020204020204" pitchFamily="34" charset="-122"/>
                <a:ea typeface="微软雅黑" panose="020B0503020204020204" pitchFamily="34" charset="-122"/>
              </a:rPr>
              <a:t>相位跳变的</a:t>
            </a:r>
            <a:r>
              <a:rPr lang="zh-CN" altLang="en-US" sz="1600" dirty="0" smtClean="0">
                <a:solidFill>
                  <a:prstClr val="black"/>
                </a:solidFill>
                <a:latin typeface="微软雅黑" panose="020B0503020204020204" pitchFamily="34" charset="-122"/>
                <a:ea typeface="微软雅黑" panose="020B0503020204020204" pitchFamily="34" charset="-122"/>
              </a:rPr>
              <a:t>信号。</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err="1">
                <a:solidFill>
                  <a:prstClr val="black"/>
                </a:solidFill>
                <a:latin typeface="微软雅黑" panose="020B0503020204020204" pitchFamily="34" charset="-122"/>
                <a:ea typeface="微软雅黑" panose="020B0503020204020204" pitchFamily="34" charset="-122"/>
              </a:rPr>
              <a:t>d.ISTF</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也就是逆变换</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重构时域信号</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52105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46946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1 – with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1" name="矩形 30">
            <a:extLst>
              <a:ext uri="{FF2B5EF4-FFF2-40B4-BE49-F238E27FC236}">
                <a16:creationId xmlns:a16="http://schemas.microsoft.com/office/drawing/2014/main" xmlns="" id="{2A55BA5B-CE30-435B-95FB-B00B8161E590}"/>
              </a:ext>
            </a:extLst>
          </p:cNvPr>
          <p:cNvSpPr/>
          <p:nvPr/>
        </p:nvSpPr>
        <p:spPr>
          <a:xfrm>
            <a:off x="6644784" y="4464078"/>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2" name="下箭头 31"/>
          <p:cNvSpPr/>
          <p:nvPr/>
        </p:nvSpPr>
        <p:spPr>
          <a:xfrm>
            <a:off x="8130352" y="3134479"/>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2522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Human-perceived &amp; </a:t>
            </a:r>
            <a:r>
              <a:rPr kumimoji="0" lang="en-US" altLang="zh-CN" sz="2400" dirty="0" smtClean="0">
                <a:solidFill>
                  <a:srgbClr val="C00000"/>
                </a:solidFill>
                <a:latin typeface="微软雅黑" panose="020B0503020204020204" pitchFamily="34" charset="-122"/>
                <a:ea typeface="微软雅黑" panose="020B0503020204020204" pitchFamily="34" charset="-122"/>
              </a:rPr>
              <a:t>SR-</a:t>
            </a:r>
            <a:r>
              <a:rPr kumimoji="0" lang="en-US" altLang="zh-CN" sz="2400" dirty="0" err="1" smtClean="0">
                <a:solidFill>
                  <a:srgbClr val="C00000"/>
                </a:solidFill>
                <a:latin typeface="微软雅黑" panose="020B0503020204020204" pitchFamily="34" charset="-122"/>
                <a:ea typeface="微软雅黑" panose="020B0503020204020204" pitchFamily="34" charset="-122"/>
              </a:rPr>
              <a:t>indepentdent</a:t>
            </a:r>
            <a:r>
              <a:rPr kumimoji="0" lang="en-US" altLang="zh-CN" sz="2400" dirty="0" smtClean="0">
                <a:solidFill>
                  <a:srgbClr val="C00000"/>
                </a:solidFill>
                <a:latin typeface="微软雅黑" panose="020B0503020204020204" pitchFamily="34" charset="-122"/>
                <a:ea typeface="微软雅黑" panose="020B0503020204020204" pitchFamily="34" charset="-122"/>
              </a:rPr>
              <a:t> !!</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343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Transients are </a:t>
            </a:r>
            <a:r>
              <a:rPr lang="en-US" altLang="zh-CN" sz="1600">
                <a:solidFill>
                  <a:prstClr val="black"/>
                </a:solidFill>
                <a:latin typeface="微软雅黑" panose="020B0503020204020204" pitchFamily="34" charset="-122"/>
                <a:ea typeface="微软雅黑" panose="020B0503020204020204" pitchFamily="34" charset="-122"/>
              </a:rPr>
              <a:t>often </a:t>
            </a:r>
            <a:r>
              <a:rPr lang="en-US" altLang="zh-CN" sz="1600" smtClean="0">
                <a:solidFill>
                  <a:prstClr val="black"/>
                </a:solidFill>
                <a:latin typeface="微软雅黑" panose="020B0503020204020204" pitchFamily="34" charset="-122"/>
                <a:ea typeface="微软雅黑" panose="020B0503020204020204" pitchFamily="34" charset="-122"/>
              </a:rPr>
              <a:t>smeared</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Phasiness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the loss </a:t>
            </a:r>
            <a:r>
              <a:rPr lang="en-US" altLang="zh-CN" sz="1600">
                <a:solidFill>
                  <a:prstClr val="black"/>
                </a:solidFill>
                <a:latin typeface="微软雅黑" panose="020B0503020204020204" pitchFamily="34" charset="-122"/>
                <a:ea typeface="微软雅黑" panose="020B0503020204020204" pitchFamily="34" charset="-122"/>
              </a:rPr>
              <a:t>of vertical phase </a:t>
            </a:r>
            <a:r>
              <a:rPr lang="en-US" altLang="zh-CN" sz="1600" smtClean="0">
                <a:solidFill>
                  <a:prstClr val="black"/>
                </a:solidFill>
                <a:latin typeface="微软雅黑" panose="020B0503020204020204" pitchFamily="34" charset="-122"/>
                <a:ea typeface="微软雅黑" panose="020B0503020204020204" pitchFamily="34" charset="-122"/>
              </a:rPr>
              <a:t>coherence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15963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实验目标与内容</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0810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实验目标与内容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对于同一语音的识别效果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对于同一语音不同倍速处理后的语音识别效果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level 2</a:t>
            </a:r>
            <a:r>
              <a:rPr lang="zh-CN" altLang="en-US" sz="1600" dirty="0" smtClean="0">
                <a:solidFill>
                  <a:prstClr val="black"/>
                </a:solidFill>
                <a:latin typeface="微软雅黑" panose="020B0503020204020204" pitchFamily="34" charset="-122"/>
                <a:ea typeface="微软雅黑" panose="020B0503020204020204" pitchFamily="34" charset="-122"/>
              </a:rPr>
              <a:t>）对一段语音部分音节做不同倍速处理后，观察不同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的识别效果</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929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Setup</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211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66412"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Okay Google, take a picture.</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Okay </a:t>
            </a:r>
            <a:r>
              <a:rPr lang="en-US" altLang="zh-CN" sz="1400" dirty="0">
                <a:latin typeface="Microsoft YaHei" charset="-122"/>
                <a:ea typeface="Microsoft YaHei" charset="-122"/>
                <a:cs typeface="Microsoft YaHei" charset="-122"/>
              </a:rPr>
              <a:t>Google, turn off the light.</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a:t>
            </a:r>
            <a:endParaRPr lang="en-US" altLang="zh-CN" sz="1400" dirty="0">
              <a:latin typeface="Microsoft YaHei" charset="-122"/>
              <a:ea typeface="Microsoft YaHei" charset="-122"/>
              <a:cs typeface="Microsoft YaHei" charset="-122"/>
            </a:endParaRPr>
          </a:p>
        </p:txBody>
      </p:sp>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实验流程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11" name="矩形 10">
            <a:extLst>
              <a:ext uri="{FF2B5EF4-FFF2-40B4-BE49-F238E27FC236}">
                <a16:creationId xmlns:a16="http://schemas.microsoft.com/office/drawing/2014/main" xmlns="" id="{C2B44424-4CFE-4BA2-9FCF-F0A911E8A749}"/>
              </a:ext>
            </a:extLst>
          </p:cNvPr>
          <p:cNvSpPr/>
          <p:nvPr/>
        </p:nvSpPr>
        <p:spPr>
          <a:xfrm>
            <a:off x="4429308" y="2216093"/>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3" name="直接箭头连接符 12">
            <a:extLst>
              <a:ext uri="{FF2B5EF4-FFF2-40B4-BE49-F238E27FC236}">
                <a16:creationId xmlns:a16="http://schemas.microsoft.com/office/drawing/2014/main" xmlns="" id="{EDD84E7C-3200-40E5-A3C0-E57D7F9E754E}"/>
              </a:ext>
            </a:extLst>
          </p:cNvPr>
          <p:cNvCxnSpPr>
            <a:cxnSpLocks/>
          </p:cNvCxnSpPr>
          <p:nvPr/>
        </p:nvCxnSpPr>
        <p:spPr>
          <a:xfrm>
            <a:off x="3681136" y="2645462"/>
            <a:ext cx="572410" cy="3663"/>
          </a:xfrm>
          <a:prstGeom prst="straightConnector1">
            <a:avLst/>
          </a:prstGeom>
          <a:noFill/>
          <a:ln w="28575" cap="flat" cmpd="sng" algn="ctr">
            <a:solidFill>
              <a:srgbClr val="202731"/>
            </a:solidFill>
            <a:prstDash val="solid"/>
            <a:tailEnd type="triangle"/>
          </a:ln>
          <a:effectLst/>
        </p:spPr>
      </p:cxnSp>
      <p:sp>
        <p:nvSpPr>
          <p:cNvPr id="14" name="矩形 13">
            <a:extLst>
              <a:ext uri="{FF2B5EF4-FFF2-40B4-BE49-F238E27FC236}">
                <a16:creationId xmlns:a16="http://schemas.microsoft.com/office/drawing/2014/main" xmlns="" id="{0FDAD747-108F-4A6D-9220-5EA05067FF1E}"/>
              </a:ext>
            </a:extLst>
          </p:cNvPr>
          <p:cNvSpPr/>
          <p:nvPr/>
        </p:nvSpPr>
        <p:spPr>
          <a:xfrm>
            <a:off x="2086967" y="3295280"/>
            <a:ext cx="1800493"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生成基础语音库</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(10</a:t>
            </a:r>
            <a:r>
              <a:rPr lang="zh-CN" altLang="en-US" dirty="0" smtClean="0">
                <a:solidFill>
                  <a:prstClr val="black"/>
                </a:solidFill>
                <a:latin typeface="微软雅黑" panose="020B0503020204020204" pitchFamily="34" charset="-122"/>
                <a:ea typeface="微软雅黑" panose="020B0503020204020204" pitchFamily="34" charset="-122"/>
              </a:rPr>
              <a:t>条</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xmlns="" id="{5CEC9FB1-9CBF-4B7B-A321-DF404030F08B}"/>
              </a:ext>
            </a:extLst>
          </p:cNvPr>
          <p:cNvSpPr/>
          <p:nvPr/>
        </p:nvSpPr>
        <p:spPr>
          <a:xfrm>
            <a:off x="8441697" y="2216093"/>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6" name="直接箭头连接符 15">
            <a:extLst>
              <a:ext uri="{FF2B5EF4-FFF2-40B4-BE49-F238E27FC236}">
                <a16:creationId xmlns:a16="http://schemas.microsoft.com/office/drawing/2014/main" xmlns="" id="{5A7FC920-9D22-4290-B80F-F4BDC1DE109A}"/>
              </a:ext>
            </a:extLst>
          </p:cNvPr>
          <p:cNvCxnSpPr>
            <a:cxnSpLocks/>
          </p:cNvCxnSpPr>
          <p:nvPr/>
        </p:nvCxnSpPr>
        <p:spPr>
          <a:xfrm flipV="1">
            <a:off x="7590632" y="2645462"/>
            <a:ext cx="713565" cy="1"/>
          </a:xfrm>
          <a:prstGeom prst="straightConnector1">
            <a:avLst/>
          </a:prstGeom>
          <a:noFill/>
          <a:ln w="28575" cap="flat" cmpd="sng" algn="ctr">
            <a:solidFill>
              <a:srgbClr val="202731"/>
            </a:solidFill>
            <a:prstDash val="solid"/>
            <a:tailEnd type="triangle"/>
          </a:ln>
          <a:effectLst/>
        </p:spPr>
      </p:cxnSp>
      <p:sp>
        <p:nvSpPr>
          <p:cNvPr id="19" name="矩形 18">
            <a:extLst>
              <a:ext uri="{FF2B5EF4-FFF2-40B4-BE49-F238E27FC236}">
                <a16:creationId xmlns:a16="http://schemas.microsoft.com/office/drawing/2014/main" xmlns="" id="{2A55BA5B-CE30-435B-95FB-B00B8161E590}"/>
              </a:ext>
            </a:extLst>
          </p:cNvPr>
          <p:cNvSpPr/>
          <p:nvPr/>
        </p:nvSpPr>
        <p:spPr>
          <a:xfrm>
            <a:off x="7718540" y="3219787"/>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2469054" y="2216093"/>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GTTS</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24" name="矩形 23">
            <a:extLst>
              <a:ext uri="{FF2B5EF4-FFF2-40B4-BE49-F238E27FC236}">
                <a16:creationId xmlns:a16="http://schemas.microsoft.com/office/drawing/2014/main" xmlns="" id="{0FDAD747-108F-4A6D-9220-5EA05067FF1E}"/>
              </a:ext>
            </a:extLst>
          </p:cNvPr>
          <p:cNvSpPr/>
          <p:nvPr/>
        </p:nvSpPr>
        <p:spPr>
          <a:xfrm>
            <a:off x="4816006" y="3298720"/>
            <a:ext cx="2315057"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倍速处理</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(TSM</a:t>
            </a:r>
            <a:r>
              <a:rPr lang="zh-CN" altLang="en-US" dirty="0" smtClean="0">
                <a:solidFill>
                  <a:prstClr val="black"/>
                </a:solidFill>
                <a:latin typeface="微软雅黑" panose="020B0503020204020204" pitchFamily="34" charset="-122"/>
                <a:ea typeface="微软雅黑" panose="020B0503020204020204" pitchFamily="34" charset="-122"/>
              </a:rPr>
              <a:t>库</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dirty="0" smtClean="0">
                <a:solidFill>
                  <a:prstClr val="black"/>
                </a:solidFill>
                <a:latin typeface="微软雅黑" panose="020B0503020204020204" pitchFamily="34" charset="-122"/>
                <a:ea typeface="微软雅黑" panose="020B0503020204020204" pitchFamily="34" charset="-122"/>
              </a:rPr>
              <a:t>会声会影库</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66413"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smtClean="0">
                <a:solidFill>
                  <a:schemeClr val="bg1"/>
                </a:solidFill>
                <a:latin typeface="Microsoft YaHei" charset="-122"/>
                <a:ea typeface="Microsoft YaHei" charset="-122"/>
                <a:cs typeface="Microsoft YaHei" charset="-122"/>
              </a:rPr>
              <a:t>基础语音库</a:t>
            </a:r>
            <a:endParaRPr lang="en-US" altLang="zh-CN" b="1" dirty="0">
              <a:solidFill>
                <a:schemeClr val="bg1"/>
              </a:solidFill>
              <a:latin typeface="Microsoft YaHei" charset="-122"/>
              <a:ea typeface="Microsoft YaHei" charset="-122"/>
              <a:cs typeface="Microsoft YaHei" charset="-122"/>
            </a:endParaRPr>
          </a:p>
        </p:txBody>
      </p:sp>
      <p:sp>
        <p:nvSpPr>
          <p:cNvPr id="27" name="矩形 26"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4370260"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TSM</a:t>
            </a:r>
            <a:r>
              <a:rPr lang="zh-CN" altLang="en-US" sz="1400" dirty="0" smtClean="0">
                <a:latin typeface="Microsoft YaHei" charset="-122"/>
                <a:ea typeface="Microsoft YaHei" charset="-122"/>
                <a:cs typeface="Microsoft YaHei" charset="-122"/>
              </a:rPr>
              <a:t>开源算法（已完成）</a:t>
            </a:r>
            <a:endParaRPr lang="en-US" altLang="zh-CN" sz="1400" dirty="0" smtClean="0">
              <a:latin typeface="Microsoft YaHei" charset="-122"/>
              <a:ea typeface="Microsoft YaHei" charset="-122"/>
              <a:cs typeface="Microsoft YaHei" charset="-122"/>
            </a:endParaRP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会声会</a:t>
            </a:r>
            <a:r>
              <a:rPr lang="zh-CN" altLang="en-US" sz="1400" dirty="0" smtClean="0">
                <a:latin typeface="Microsoft YaHei" charset="-122"/>
                <a:ea typeface="Microsoft YaHei" charset="-122"/>
                <a:cs typeface="Microsoft YaHei" charset="-122"/>
              </a:rPr>
              <a:t>影商用算法（正在做）</a:t>
            </a:r>
            <a:endParaRPr lang="en-US" altLang="zh-CN" sz="1400" dirty="0">
              <a:latin typeface="Microsoft YaHei" charset="-122"/>
              <a:ea typeface="Microsoft YaHei" charset="-122"/>
              <a:cs typeface="Microsoft YaHei" charset="-122"/>
            </a:endParaRPr>
          </a:p>
        </p:txBody>
      </p:sp>
      <p:sp>
        <p:nvSpPr>
          <p:cNvPr id="28" name="矩形 27"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4370261"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chemeClr val="bg1"/>
                </a:solidFill>
                <a:latin typeface="Microsoft YaHei" charset="-122"/>
                <a:ea typeface="Microsoft YaHei" charset="-122"/>
                <a:cs typeface="Microsoft YaHei" charset="-122"/>
              </a:rPr>
              <a:t>倍</a:t>
            </a:r>
            <a:r>
              <a:rPr lang="zh-CN" altLang="en-US" b="1" dirty="0" smtClean="0">
                <a:solidFill>
                  <a:schemeClr val="bg1"/>
                </a:solidFill>
                <a:latin typeface="Microsoft YaHei" charset="-122"/>
                <a:ea typeface="Microsoft YaHei" charset="-122"/>
                <a:cs typeface="Microsoft YaHei" charset="-122"/>
              </a:rPr>
              <a:t>速处理</a:t>
            </a:r>
            <a:endParaRPr lang="en-US" altLang="zh-CN" b="1" dirty="0">
              <a:solidFill>
                <a:schemeClr val="bg1"/>
              </a:solidFill>
              <a:latin typeface="Microsoft YaHei" charset="-122"/>
              <a:ea typeface="Microsoft YaHei" charset="-122"/>
              <a:cs typeface="Microsoft YaHei" charset="-122"/>
            </a:endParaRPr>
          </a:p>
        </p:txBody>
      </p:sp>
      <p:sp>
        <p:nvSpPr>
          <p:cNvPr id="29" name="矩形 28"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974107"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CMU Sphinx</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Google STT</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Baidu STT</a:t>
            </a: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科大讯飞 </a:t>
            </a:r>
            <a:r>
              <a:rPr lang="en-US" altLang="zh-CN" sz="1400" dirty="0">
                <a:latin typeface="Microsoft YaHei" charset="-122"/>
                <a:ea typeface="Microsoft YaHei" charset="-122"/>
                <a:cs typeface="Microsoft YaHei" charset="-122"/>
              </a:rPr>
              <a:t>STT</a:t>
            </a:r>
          </a:p>
        </p:txBody>
      </p:sp>
      <p:sp>
        <p:nvSpPr>
          <p:cNvPr id="30" name="矩形 29"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974108"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b="1" dirty="0" smtClean="0">
                <a:solidFill>
                  <a:schemeClr val="bg1"/>
                </a:solidFill>
                <a:latin typeface="Microsoft YaHei" charset="-122"/>
                <a:ea typeface="Microsoft YaHei" charset="-122"/>
                <a:cs typeface="Microsoft YaHei" charset="-122"/>
              </a:rPr>
              <a:t>ASR</a:t>
            </a:r>
            <a:endParaRPr lang="en-US" altLang="zh-CN"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21107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CMU Sphinx</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Baidu STT</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科大讯</a:t>
            </a:r>
            <a:r>
              <a:rPr lang="zh-CN" altLang="en-US" sz="1600" dirty="0" smtClean="0">
                <a:solidFill>
                  <a:prstClr val="black"/>
                </a:solidFill>
                <a:latin typeface="微软雅黑" panose="020B0503020204020204" pitchFamily="34" charset="-122"/>
                <a:ea typeface="微软雅黑" panose="020B0503020204020204" pitchFamily="34" charset="-122"/>
              </a:rPr>
              <a:t>飞 </a:t>
            </a:r>
            <a:r>
              <a:rPr lang="en-US" altLang="zh-CN" sz="1600" dirty="0" smtClean="0">
                <a:solidFill>
                  <a:prstClr val="black"/>
                </a:solidFill>
                <a:latin typeface="微软雅黑" panose="020B0503020204020204" pitchFamily="34" charset="-122"/>
                <a:ea typeface="微软雅黑" panose="020B0503020204020204" pitchFamily="34" charset="-122"/>
              </a:rPr>
              <a:t>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Kaldi (</a:t>
            </a:r>
            <a:r>
              <a:rPr lang="zh-CN" altLang="en-US" sz="1600" dirty="0" smtClean="0">
                <a:solidFill>
                  <a:prstClr val="black"/>
                </a:solidFill>
                <a:latin typeface="微软雅黑" panose="020B0503020204020204" pitchFamily="34" charset="-122"/>
                <a:ea typeface="微软雅黑" panose="020B0503020204020204" pitchFamily="34" charset="-122"/>
              </a:rPr>
              <a:t>环境还没搭好</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err="1" smtClean="0">
                <a:solidFill>
                  <a:prstClr val="black"/>
                </a:solidFill>
                <a:latin typeface="微软雅黑" panose="020B0503020204020204" pitchFamily="34" charset="-122"/>
                <a:ea typeface="微软雅黑" panose="020B0503020204020204" pitchFamily="34" charset="-122"/>
              </a:rPr>
              <a:t>DeepSeech</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环境还没搭好</a:t>
            </a:r>
            <a:r>
              <a:rPr lang="en-US" altLang="zh-CN" sz="1600" dirty="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807751" y="1868585"/>
            <a:ext cx="5477922" cy="1582194"/>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icrosoft YaHei" charset="-122"/>
                <a:ea typeface="Microsoft YaHei" charset="-122"/>
                <a:cs typeface="Microsoft YaHei" charset="-122"/>
              </a:rPr>
              <a:t>科大讯</a:t>
            </a:r>
            <a:r>
              <a:rPr lang="zh-CN" altLang="en-US" b="1" dirty="0" smtClean="0">
                <a:latin typeface="Microsoft YaHei" charset="-122"/>
                <a:ea typeface="Microsoft YaHei" charset="-122"/>
                <a:cs typeface="Microsoft YaHei" charset="-122"/>
              </a:rPr>
              <a:t>飞</a:t>
            </a:r>
            <a:endParaRPr lang="zh-CN" altLang="en-US"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5e4936be</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APISecret</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0c54ef03a106903edf9b9fce4e82cbc9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a1d59fcb877819cf203e7ce804d248a4</a:t>
            </a:r>
            <a:endParaRPr lang="en-US" altLang="zh-CN" sz="1400" dirty="0">
              <a:latin typeface="Microsoft YaHei" charset="-122"/>
              <a:ea typeface="Microsoft YaHei" charset="-122"/>
              <a:cs typeface="Microsoft YaHei" charset="-122"/>
            </a:endParaRPr>
          </a:p>
        </p:txBody>
      </p:sp>
      <p:sp>
        <p:nvSpPr>
          <p:cNvPr id="6" name="矩形 5"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807751" y="3450779"/>
            <a:ext cx="5477923" cy="159287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smtClean="0">
                <a:latin typeface="Microsoft YaHei" charset="-122"/>
                <a:ea typeface="Microsoft YaHei" charset="-122"/>
                <a:cs typeface="Microsoft YaHei" charset="-122"/>
              </a:rPr>
              <a:t>百度</a:t>
            </a:r>
            <a:endParaRPr lang="zh-CN" altLang="en-US"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18493239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API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T5sA7FUN2803vZfVURRG8Fz0</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Secret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KHG7i6cS8Dksy2oSIDSGl0k1rHbC1L8L</a:t>
            </a:r>
            <a:endParaRPr lang="en-US" altLang="zh-CN" sz="1050" dirty="0">
              <a:latin typeface="Microsoft YaHei" charset="-122"/>
              <a:ea typeface="Microsoft YaHei" charset="-122"/>
              <a:cs typeface="Microsoft YaHei" charset="-122"/>
            </a:endParaRPr>
          </a:p>
        </p:txBody>
      </p:sp>
      <p:sp>
        <p:nvSpPr>
          <p:cNvPr id="7" name="矩形 6"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807751" y="5033764"/>
            <a:ext cx="5477922"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DeepSpeech</a:t>
            </a:r>
            <a:r>
              <a:rPr lang="zh-CN" altLang="en-US" sz="1100" b="1" dirty="0" smtClean="0">
                <a:solidFill>
                  <a:prstClr val="black"/>
                </a:solidFill>
                <a:latin typeface="Microsoft YaHei" charset="-122"/>
                <a:ea typeface="Microsoft YaHei" charset="-122"/>
                <a:cs typeface="Microsoft YaHei" charset="-122"/>
              </a:rPr>
              <a:t>：</a:t>
            </a:r>
            <a:r>
              <a:rPr lang="en-US" altLang="zh-CN" sz="1400" dirty="0" smtClean="0">
                <a:solidFill>
                  <a:prstClr val="black"/>
                </a:solidFill>
                <a:latin typeface="Microsoft YaHei" charset="-122"/>
                <a:ea typeface="Microsoft YaHei" charset="-122"/>
                <a:cs typeface="Microsoft YaHei" charset="-122"/>
              </a:rPr>
              <a:t>https</a:t>
            </a:r>
            <a:r>
              <a:rPr lang="en-US" altLang="zh-CN" sz="1400" dirty="0">
                <a:solidFill>
                  <a:prstClr val="black"/>
                </a:solidFill>
                <a:latin typeface="Microsoft YaHei" charset="-122"/>
                <a:ea typeface="Microsoft YaHei" charset="-122"/>
                <a:cs typeface="Microsoft YaHei" charset="-122"/>
              </a:rPr>
              <a:t>://github.com/mozilla/DeepSpeech</a:t>
            </a:r>
            <a:endParaRPr lang="en-US" altLang="zh-CN" sz="1100" dirty="0">
              <a:solidFill>
                <a:prstClr val="black"/>
              </a:solidFill>
              <a:latin typeface="Microsoft YaHei" charset="-122"/>
              <a:ea typeface="Microsoft YaHei" charset="-122"/>
              <a:cs typeface="Microsoft YaHei" charset="-122"/>
            </a:endParaRPr>
          </a:p>
        </p:txBody>
      </p:sp>
      <p:sp>
        <p:nvSpPr>
          <p:cNvPr id="8" name="矩形 7"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807749" y="5680294"/>
            <a:ext cx="5477923"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smtClean="0">
                <a:solidFill>
                  <a:prstClr val="black"/>
                </a:solidFill>
                <a:latin typeface="Microsoft YaHei" charset="-122"/>
                <a:ea typeface="Microsoft YaHei" charset="-122"/>
                <a:cs typeface="Microsoft YaHei" charset="-122"/>
              </a:rPr>
              <a:t>Kaldi</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http://kaldi-asr.org.</a:t>
            </a:r>
            <a:endParaRPr lang="en-US" altLang="zh-CN" sz="1100" dirty="0">
              <a:solidFill>
                <a:prstClr val="black"/>
              </a:solidFill>
              <a:latin typeface="Microsoft YaHei" charset="-122"/>
              <a:ea typeface="Microsoft YaHei" charset="-122"/>
              <a:cs typeface="Microsoft YaHei" charset="-122"/>
            </a:endParaRPr>
          </a:p>
        </p:txBody>
      </p:sp>
      <p:sp>
        <p:nvSpPr>
          <p:cNvPr id="9" name="矩形 8"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328871" y="5122166"/>
            <a:ext cx="5478878"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Sphinx&amp;Google</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https://github.com/Uberi/speech_recognition.</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473532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a:solidFill>
                  <a:prstClr val="black"/>
                </a:solidFill>
                <a:latin typeface="微软雅黑" panose="020B0503020204020204" pitchFamily="34" charset="-122"/>
                <a:ea typeface="微软雅黑" panose="020B0503020204020204" pitchFamily="34" charset="-122"/>
              </a:rPr>
              <a:t>其他</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TTS</a:t>
            </a:r>
            <a:r>
              <a:rPr lang="zh-CN" altLang="en-US" sz="1600" dirty="0" smtClean="0">
                <a:solidFill>
                  <a:prstClr val="black"/>
                </a:solidFill>
                <a:latin typeface="微软雅黑" panose="020B0503020204020204" pitchFamily="34" charset="-122"/>
                <a:ea typeface="微软雅黑" panose="020B0503020204020204" pitchFamily="34" charset="-122"/>
              </a:rPr>
              <a:t>文本转换：</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github.com/pndurette/gTTS</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倍</a:t>
            </a:r>
            <a:r>
              <a:rPr lang="zh-CN" altLang="en-US" sz="1600" dirty="0" smtClean="0">
                <a:solidFill>
                  <a:prstClr val="black"/>
                </a:solidFill>
                <a:latin typeface="微软雅黑" panose="020B0503020204020204" pitchFamily="34" charset="-122"/>
                <a:ea typeface="微软雅黑" panose="020B0503020204020204" pitchFamily="34" charset="-122"/>
              </a:rPr>
              <a:t>速处理</a:t>
            </a:r>
            <a:r>
              <a:rPr lang="en-US" altLang="zh-CN" sz="1600" dirty="0" smtClean="0">
                <a:solidFill>
                  <a:prstClr val="black"/>
                </a:solidFill>
                <a:latin typeface="微软雅黑" panose="020B0503020204020204" pitchFamily="34" charset="-122"/>
                <a:ea typeface="微软雅黑" panose="020B0503020204020204" pitchFamily="34" charset="-122"/>
              </a:rPr>
              <a:t>TSM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github.com/Muges/audiotsm</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实验室服务器：</a:t>
            </a:r>
            <a:r>
              <a:rPr lang="en-US" altLang="zh-CN" sz="1600" dirty="0" smtClean="0">
                <a:solidFill>
                  <a:prstClr val="black"/>
                </a:solidFill>
                <a:latin typeface="微软雅黑" panose="020B0503020204020204" pitchFamily="34" charset="-122"/>
                <a:ea typeface="微软雅黑" panose="020B0503020204020204" pitchFamily="34" charset="-122"/>
              </a:rPr>
              <a:t>10.14.103.254  </a:t>
            </a:r>
            <a:r>
              <a:rPr lang="zh-CN" altLang="en-US" sz="1600" dirty="0" smtClean="0">
                <a:solidFill>
                  <a:prstClr val="black"/>
                </a:solidFill>
                <a:latin typeface="微软雅黑" panose="020B0503020204020204" pitchFamily="34" charset="-122"/>
                <a:ea typeface="微软雅黑" panose="020B0503020204020204" pitchFamily="34" charset="-122"/>
              </a:rPr>
              <a:t>用户名：</a:t>
            </a:r>
            <a:r>
              <a:rPr lang="en-US" altLang="zh-CN" sz="1600" dirty="0" err="1" smtClean="0">
                <a:solidFill>
                  <a:prstClr val="black"/>
                </a:solidFill>
                <a:latin typeface="微软雅黑" panose="020B0503020204020204" pitchFamily="34" charset="-122"/>
                <a:ea typeface="微软雅黑" panose="020B0503020204020204" pitchFamily="34" charset="-122"/>
              </a:rPr>
              <a:t>usslab</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密码：</a:t>
            </a:r>
            <a:r>
              <a:rPr lang="en-US" altLang="zh-CN" sz="1600" dirty="0" smtClean="0">
                <a:solidFill>
                  <a:prstClr val="black"/>
                </a:solidFill>
                <a:latin typeface="微软雅黑" panose="020B0503020204020204" pitchFamily="34" charset="-122"/>
                <a:ea typeface="微软雅黑" panose="020B0503020204020204" pitchFamily="34" charset="-122"/>
              </a:rPr>
              <a:t>db2013</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358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实验初步测试结果</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411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90156476"/>
              </p:ext>
            </p:extLst>
          </p:nvPr>
        </p:nvGraphicFramePr>
        <p:xfrm>
          <a:off x="585214" y="1853522"/>
          <a:ext cx="11277600" cy="4083985"/>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xmlns="" val="20000"/>
                    </a:ext>
                  </a:extLst>
                </a:gridCol>
                <a:gridCol w="1879600">
                  <a:extLst>
                    <a:ext uri="{9D8B030D-6E8A-4147-A177-3AD203B41FA5}">
                      <a16:colId xmlns:a16="http://schemas.microsoft.com/office/drawing/2014/main" xmlns="" val="20001"/>
                    </a:ext>
                  </a:extLst>
                </a:gridCol>
                <a:gridCol w="1879600">
                  <a:extLst>
                    <a:ext uri="{9D8B030D-6E8A-4147-A177-3AD203B41FA5}">
                      <a16:colId xmlns:a16="http://schemas.microsoft.com/office/drawing/2014/main" xmlns="" val="20002"/>
                    </a:ext>
                  </a:extLst>
                </a:gridCol>
                <a:gridCol w="1879600">
                  <a:extLst>
                    <a:ext uri="{9D8B030D-6E8A-4147-A177-3AD203B41FA5}">
                      <a16:colId xmlns:a16="http://schemas.microsoft.com/office/drawing/2014/main" xmlns="" val="20003"/>
                    </a:ext>
                  </a:extLst>
                </a:gridCol>
                <a:gridCol w="1879600">
                  <a:extLst>
                    <a:ext uri="{9D8B030D-6E8A-4147-A177-3AD203B41FA5}">
                      <a16:colId xmlns:a16="http://schemas.microsoft.com/office/drawing/2014/main" xmlns="" val="20004"/>
                    </a:ext>
                  </a:extLst>
                </a:gridCol>
                <a:gridCol w="1879600">
                  <a:extLst>
                    <a:ext uri="{9D8B030D-6E8A-4147-A177-3AD203B41FA5}">
                      <a16:colId xmlns:a16="http://schemas.microsoft.com/office/drawing/2014/main" xmlns="" val="20005"/>
                    </a:ext>
                  </a:extLst>
                </a:gridCol>
              </a:tblGrid>
              <a:tr h="443956">
                <a:tc>
                  <a:txBody>
                    <a:bodyPr/>
                    <a:lstStyle/>
                    <a:p>
                      <a:pPr algn="ctr"/>
                      <a:r>
                        <a:rPr lang="zh-CN" altLang="en-US" dirty="0" smtClean="0">
                          <a:latin typeface="微软雅黑" panose="020B0503020204020204" pitchFamily="34" charset="-122"/>
                          <a:ea typeface="微软雅黑" panose="020B0503020204020204" pitchFamily="34" charset="-122"/>
                        </a:rPr>
                        <a:t>指令名称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倍速速率</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微软雅黑" panose="020B0503020204020204" pitchFamily="34" charset="-122"/>
                          <a:ea typeface="微软雅黑" panose="020B0503020204020204" pitchFamily="34" charset="-122"/>
                          <a:cs typeface="Microsoft YaHei" charset="-122"/>
                        </a:rPr>
                        <a:t>Sphinx</a:t>
                      </a:r>
                    </a:p>
                  </a:txBody>
                  <a:tcPr/>
                </a:tc>
                <a:tc>
                  <a:txBody>
                    <a:bodyPr/>
                    <a:lstStyle/>
                    <a:p>
                      <a:pPr algn="ctr"/>
                      <a:r>
                        <a:rPr lang="en-US" altLang="zh-CN" dirty="0" smtClean="0">
                          <a:latin typeface="微软雅黑" panose="020B0503020204020204" pitchFamily="34" charset="-122"/>
                          <a:ea typeface="微软雅黑" panose="020B0503020204020204" pitchFamily="34" charset="-122"/>
                        </a:rPr>
                        <a:t>GSTT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科大讯飞</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百度</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0000"/>
                  </a:ext>
                </a:extLst>
              </a:tr>
              <a:tr h="532337">
                <a:tc rowSpan="4">
                  <a:txBody>
                    <a:bodyPr/>
                    <a:lstStyle/>
                    <a:p>
                      <a:pPr algn="ctr"/>
                      <a:r>
                        <a:rPr lang="en-US" altLang="zh-CN" dirty="0" smtClean="0">
                          <a:latin typeface="微软雅黑" panose="020B0503020204020204" pitchFamily="34" charset="-122"/>
                          <a:ea typeface="微软雅黑" panose="020B0503020204020204" pitchFamily="34" charset="-122"/>
                        </a:rPr>
                        <a:t>Okay Google, take a picture.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1"/>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2"/>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3"/>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4"/>
                  </a:ext>
                </a:extLst>
              </a:tr>
              <a:tr h="443956">
                <a:tc rowSpan="4">
                  <a:txBody>
                    <a:bodyPr/>
                    <a:lstStyle/>
                    <a:p>
                      <a:pPr algn="ctr"/>
                      <a:r>
                        <a:rPr lang="en-US" altLang="zh-CN" dirty="0" smtClean="0">
                          <a:latin typeface="微软雅黑" panose="020B0503020204020204" pitchFamily="34" charset="-122"/>
                          <a:ea typeface="微软雅黑" panose="020B0503020204020204" pitchFamily="34" charset="-122"/>
                        </a:rPr>
                        <a:t>Okay Google, navigate to my home.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5"/>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6"/>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7"/>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8"/>
                  </a:ext>
                </a:extLst>
              </a:tr>
            </a:tbl>
          </a:graphicData>
        </a:graphic>
      </p:graphicFrame>
      <p:sp>
        <p:nvSpPr>
          <p:cNvPr id="10" name="矩形 9"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85214" y="512216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b="1" dirty="0" smtClean="0">
                <a:solidFill>
                  <a:prstClr val="black"/>
                </a:solidFill>
                <a:latin typeface="Microsoft YaHei" charset="-122"/>
                <a:ea typeface="Microsoft YaHei" charset="-122"/>
                <a:cs typeface="Microsoft YaHei" charset="-122"/>
              </a:rPr>
              <a:t>详见表格</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279244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20074"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实际干扰因素</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GTTS</a:t>
            </a:r>
            <a:r>
              <a:rPr lang="zh-CN" altLang="en-US" sz="1600" dirty="0" smtClean="0">
                <a:latin typeface="微软雅黑" panose="020B0503020204020204" pitchFamily="34" charset="-122"/>
                <a:ea typeface="微软雅黑" panose="020B0503020204020204" pitchFamily="34" charset="-122"/>
              </a:rPr>
              <a:t>生成语音</a:t>
            </a:r>
            <a:r>
              <a:rPr lang="zh-CN" altLang="en-US" sz="1600" dirty="0">
                <a:latin typeface="微软雅黑" panose="020B0503020204020204" pitchFamily="34" charset="-122"/>
                <a:ea typeface="微软雅黑" panose="020B0503020204020204" pitchFamily="34" charset="-122"/>
              </a:rPr>
              <a:t>不</a:t>
            </a:r>
            <a:r>
              <a:rPr lang="zh-CN" altLang="en-US" sz="1600" dirty="0" smtClean="0">
                <a:latin typeface="微软雅黑" panose="020B0503020204020204" pitchFamily="34" charset="-122"/>
                <a:ea typeface="微软雅黑" panose="020B0503020204020204" pitchFamily="34" charset="-122"/>
              </a:rPr>
              <a:t>经过倍速处理也不能被</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正确识别</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唤醒</a:t>
            </a:r>
            <a:r>
              <a:rPr lang="zh-CN" altLang="en-US" sz="1600" b="1" dirty="0">
                <a:solidFill>
                  <a:srgbClr val="C00000"/>
                </a:solidFill>
                <a:latin typeface="微软雅黑" panose="020B0503020204020204" pitchFamily="34" charset="-122"/>
                <a:ea typeface="微软雅黑" panose="020B0503020204020204" pitchFamily="34" charset="-122"/>
              </a:rPr>
              <a:t>词</a:t>
            </a:r>
            <a:r>
              <a:rPr lang="zh-CN" altLang="en-US" sz="1600" dirty="0">
                <a:solidFill>
                  <a:prstClr val="black"/>
                </a:solidFill>
                <a:latin typeface="微软雅黑" panose="020B0503020204020204" pitchFamily="34" charset="-122"/>
                <a:ea typeface="微软雅黑" panose="020B0503020204020204" pitchFamily="34" charset="-122"/>
              </a:rPr>
              <a:t>识别率很</a:t>
            </a:r>
            <a:r>
              <a:rPr lang="zh-CN" altLang="en-US" sz="1600" dirty="0" smtClean="0">
                <a:solidFill>
                  <a:prstClr val="black"/>
                </a:solidFill>
                <a:latin typeface="微软雅黑" panose="020B0503020204020204" pitchFamily="34" charset="-122"/>
                <a:ea typeface="微软雅黑" panose="020B0503020204020204" pitchFamily="34" charset="-122"/>
              </a:rPr>
              <a:t>低</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a:t>
            </a:r>
            <a:r>
              <a:rPr lang="zh-CN" altLang="en-US" sz="1600" dirty="0" smtClean="0">
                <a:solidFill>
                  <a:prstClr val="black"/>
                </a:solidFill>
                <a:latin typeface="微软雅黑" panose="020B0503020204020204" pitchFamily="34" charset="-122"/>
                <a:ea typeface="微软雅黑" panose="020B0503020204020204" pitchFamily="34" charset="-122"/>
              </a:rPr>
              <a:t>识别率很低（潜在因素可能包括翻墙限流、生成语音质量低等）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对于同一倍速音频识别效果不同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不同倍速算法对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不同速率对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r>
              <a:rPr lang="zh-CN" altLang="en-US" sz="1600" b="1" dirty="0" smtClean="0">
                <a:solidFill>
                  <a:srgbClr val="C00000"/>
                </a:solidFill>
                <a:latin typeface="微软雅黑" panose="020B0503020204020204" pitchFamily="34" charset="-122"/>
                <a:ea typeface="微软雅黑" panose="020B0503020204020204" pitchFamily="34" charset="-122"/>
              </a:rPr>
              <a:t>低速率与高速率影响都很大</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231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895213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2 – with SR (white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a16="http://schemas.microsoft.com/office/drawing/2014/main" xmlns=""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2903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white box</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7085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24081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困难与接下来工作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国外大部分</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都需要信用卡注册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国内国外</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免费的也存在限流的情况</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目前完全实现的</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包括</a:t>
            </a:r>
            <a:r>
              <a:rPr lang="en-US" altLang="zh-CN" sz="1600" dirty="0" smtClean="0">
                <a:latin typeface="微软雅黑" panose="020B0503020204020204" pitchFamily="34" charset="-122"/>
                <a:ea typeface="微软雅黑" panose="020B0503020204020204" pitchFamily="34" charset="-122"/>
              </a:rPr>
              <a:t>GSTT</a:t>
            </a:r>
            <a:r>
              <a:rPr lang="zh-CN" altLang="en-US" sz="1600" dirty="0" smtClean="0">
                <a:latin typeface="微软雅黑" panose="020B0503020204020204" pitchFamily="34" charset="-122"/>
                <a:ea typeface="微软雅黑" panose="020B0503020204020204" pitchFamily="34" charset="-122"/>
              </a:rPr>
              <a:t>与</a:t>
            </a:r>
            <a:r>
              <a:rPr lang="en-US" altLang="zh-CN" sz="1600" dirty="0" smtClean="0">
                <a:latin typeface="微软雅黑" panose="020B0503020204020204" pitchFamily="34" charset="-122"/>
                <a:ea typeface="微软雅黑" panose="020B0503020204020204" pitchFamily="34" charset="-122"/>
              </a:rPr>
              <a:t>Sphinx</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探究</a:t>
            </a:r>
            <a:r>
              <a:rPr lang="zh-CN" altLang="en-US" sz="1600" b="1" dirty="0" smtClean="0">
                <a:solidFill>
                  <a:srgbClr val="C00000"/>
                </a:solidFill>
                <a:latin typeface="微软雅黑" panose="020B0503020204020204" pitchFamily="34" charset="-122"/>
                <a:ea typeface="微软雅黑" panose="020B0503020204020204" pitchFamily="34" charset="-122"/>
              </a:rPr>
              <a:t>科大讯飞、百度（</a:t>
            </a:r>
            <a:r>
              <a:rPr lang="en-US" altLang="zh-CN" sz="1600" b="1" dirty="0" smtClean="0">
                <a:solidFill>
                  <a:srgbClr val="C00000"/>
                </a:solidFill>
                <a:latin typeface="微软雅黑" panose="020B0503020204020204" pitchFamily="34" charset="-122"/>
                <a:ea typeface="微软雅黑" panose="020B0503020204020204" pitchFamily="34" charset="-122"/>
              </a:rPr>
              <a:t>80%</a:t>
            </a:r>
            <a:r>
              <a:rPr lang="zh-CN" altLang="en-US" sz="1600" b="1" dirty="0" smtClean="0">
                <a:solidFill>
                  <a:srgbClr val="C00000"/>
                </a:solidFill>
                <a:latin typeface="微软雅黑" panose="020B0503020204020204" pitchFamily="34" charset="-122"/>
                <a:ea typeface="微软雅黑" panose="020B0503020204020204" pitchFamily="34" charset="-122"/>
              </a:rPr>
              <a:t>）等黑盒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a:solidFill>
                  <a:srgbClr val="C00000"/>
                </a:solidFill>
                <a:latin typeface="微软雅黑" panose="020B0503020204020204" pitchFamily="34" charset="-122"/>
                <a:ea typeface="微软雅黑" panose="020B0503020204020204" pitchFamily="34" charset="-122"/>
              </a:rPr>
              <a:t>与</a:t>
            </a:r>
            <a:r>
              <a:rPr lang="en-US" altLang="zh-CN" sz="1600" b="1" dirty="0" err="1" smtClean="0">
                <a:solidFill>
                  <a:srgbClr val="C00000"/>
                </a:solidFill>
                <a:latin typeface="微软雅黑" panose="020B0503020204020204" pitchFamily="34" charset="-122"/>
                <a:ea typeface="微软雅黑" panose="020B0503020204020204" pitchFamily="34" charset="-122"/>
              </a:rPr>
              <a:t>DeepSpeech</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10%</a:t>
            </a:r>
            <a:r>
              <a:rPr lang="zh-CN" altLang="en-US" sz="1600" b="1" dirty="0" smtClean="0">
                <a:solidFill>
                  <a:srgbClr val="C00000"/>
                </a:solidFill>
                <a:latin typeface="微软雅黑" panose="020B0503020204020204" pitchFamily="34" charset="-122"/>
                <a:ea typeface="微软雅黑" panose="020B0503020204020204" pitchFamily="34" charset="-122"/>
              </a:rPr>
              <a:t>）等开源白盒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smtClean="0">
                <a:solidFill>
                  <a:srgbClr val="C00000"/>
                </a:solidFill>
                <a:latin typeface="微软雅黑" panose="020B0503020204020204" pitchFamily="34" charset="-122"/>
                <a:ea typeface="微软雅黑" panose="020B0503020204020204" pitchFamily="34" charset="-122"/>
              </a:rPr>
              <a:t>在不同测试环境下的识别效果</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挖掘</a:t>
            </a:r>
            <a:r>
              <a:rPr lang="en-US" altLang="zh-CN" sz="1600" b="1" dirty="0" smtClean="0">
                <a:solidFill>
                  <a:srgbClr val="C00000"/>
                </a:solidFill>
                <a:latin typeface="微软雅黑" panose="020B0503020204020204" pitchFamily="34" charset="-122"/>
                <a:ea typeface="微软雅黑" panose="020B0503020204020204" pitchFamily="34" charset="-122"/>
              </a:rPr>
              <a:t>Google ASR</a:t>
            </a:r>
            <a:r>
              <a:rPr lang="zh-CN" altLang="en-US" sz="1600" b="1" dirty="0" smtClean="0">
                <a:solidFill>
                  <a:srgbClr val="C00000"/>
                </a:solidFill>
                <a:latin typeface="微软雅黑" panose="020B0503020204020204" pitchFamily="34" charset="-122"/>
                <a:ea typeface="微软雅黑" panose="020B0503020204020204" pitchFamily="34" charset="-122"/>
              </a:rPr>
              <a:t>识别率低的原因，</a:t>
            </a:r>
            <a:r>
              <a:rPr lang="zh-CN" altLang="en-US" sz="1600" b="1" dirty="0">
                <a:solidFill>
                  <a:srgbClr val="C00000"/>
                </a:solidFill>
                <a:latin typeface="微软雅黑" panose="020B0503020204020204" pitchFamily="34" charset="-122"/>
                <a:ea typeface="微软雅黑" panose="020B0503020204020204" pitchFamily="34" charset="-122"/>
              </a:rPr>
              <a:t>改进现在程序</a:t>
            </a:r>
            <a:r>
              <a:rPr lang="zh-CN" altLang="en-US" sz="1600" b="1" dirty="0" smtClean="0">
                <a:solidFill>
                  <a:srgbClr val="C00000"/>
                </a:solidFill>
                <a:latin typeface="微软雅黑" panose="020B0503020204020204" pitchFamily="34" charset="-122"/>
                <a:ea typeface="微软雅黑" panose="020B0503020204020204" pitchFamily="34" charset="-122"/>
              </a:rPr>
              <a:t>效率</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引入评估参数对现有和未来数据做定量分析</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413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23</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2511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倍速算法自身机制对于语音识别影响程度的机理</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随着倍速偏离正常值程度的增加，</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识别影响程度变化的规律（线性</a:t>
            </a:r>
            <a:r>
              <a:rPr lang="en-US" altLang="zh-CN" sz="1600" dirty="0" smtClean="0">
                <a:solidFill>
                  <a:prstClr val="black"/>
                </a:solidFill>
                <a:latin typeface="微软雅黑" panose="020B0503020204020204" pitchFamily="34" charset="-122"/>
                <a:ea typeface="微软雅黑" panose="020B0503020204020204" pitchFamily="34" charset="-122"/>
              </a:rPr>
              <a:t>or</a:t>
            </a:r>
            <a:r>
              <a:rPr lang="zh-CN" altLang="en-US" sz="1600" dirty="0" smtClean="0">
                <a:solidFill>
                  <a:prstClr val="black"/>
                </a:solidFill>
                <a:latin typeface="微软雅黑" panose="020B0503020204020204" pitchFamily="34" charset="-122"/>
                <a:ea typeface="微软雅黑" panose="020B0503020204020204" pitchFamily="34" charset="-122"/>
              </a:rPr>
              <a:t>指数）</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倍速算法在语义学或语言学上对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识别影响的机理（单词重叠或过慢）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细粒度执行评估实验（倍速</a:t>
            </a:r>
            <a:r>
              <a:rPr lang="en-US" altLang="zh-CN" sz="1600" dirty="0" smtClean="0">
                <a:solidFill>
                  <a:prstClr val="black"/>
                </a:solidFill>
                <a:latin typeface="微软雅黑" panose="020B0503020204020204" pitchFamily="34" charset="-122"/>
                <a:ea typeface="微软雅黑" panose="020B0503020204020204" pitchFamily="34" charset="-122"/>
              </a:rPr>
              <a:t>0.5 1</a:t>
            </a:r>
            <a:r>
              <a:rPr lang="zh-CN" altLang="en-US" sz="1600" dirty="0" smtClean="0">
                <a:solidFill>
                  <a:prstClr val="black"/>
                </a:solidFill>
                <a:latin typeface="微软雅黑" panose="020B0503020204020204" pitchFamily="34" charset="-122"/>
                <a:ea typeface="微软雅黑" panose="020B0503020204020204" pitchFamily="34" charset="-122"/>
              </a:rPr>
              <a:t>等变化为</a:t>
            </a:r>
            <a:r>
              <a:rPr lang="en-US" altLang="zh-CN" sz="1600" dirty="0" smtClean="0">
                <a:solidFill>
                  <a:prstClr val="black"/>
                </a:solidFill>
                <a:latin typeface="微软雅黑" panose="020B0503020204020204" pitchFamily="34" charset="-122"/>
                <a:ea typeface="微软雅黑" panose="020B0503020204020204" pitchFamily="34" charset="-122"/>
              </a:rPr>
              <a:t>0.5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0.75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1.25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挖掘</a:t>
            </a:r>
            <a:r>
              <a:rPr lang="en-US" altLang="zh-CN" sz="1600" dirty="0" smtClean="0">
                <a:latin typeface="微软雅黑" panose="020B0503020204020204" pitchFamily="34" charset="-122"/>
                <a:ea typeface="微软雅黑" panose="020B0503020204020204" pitchFamily="34" charset="-122"/>
              </a:rPr>
              <a:t>Google ASR</a:t>
            </a:r>
            <a:r>
              <a:rPr lang="zh-CN" altLang="en-US" sz="1600" dirty="0" smtClean="0">
                <a:latin typeface="微软雅黑" panose="020B0503020204020204" pitchFamily="34" charset="-122"/>
                <a:ea typeface="微软雅黑" panose="020B0503020204020204" pitchFamily="34" charset="-122"/>
              </a:rPr>
              <a:t>识别率低的原因，</a:t>
            </a:r>
            <a:r>
              <a:rPr lang="zh-CN" altLang="en-US" sz="1600" dirty="0">
                <a:latin typeface="微软雅黑" panose="020B0503020204020204" pitchFamily="34" charset="-122"/>
                <a:ea typeface="微软雅黑" panose="020B0503020204020204" pitchFamily="34" charset="-122"/>
              </a:rPr>
              <a:t>改进现在程序</a:t>
            </a:r>
            <a:r>
              <a:rPr lang="zh-CN" altLang="en-US" sz="1600" dirty="0" smtClean="0">
                <a:latin typeface="微软雅黑" panose="020B0503020204020204" pitchFamily="34" charset="-122"/>
                <a:ea typeface="微软雅黑" panose="020B0503020204020204" pitchFamily="34" charset="-122"/>
              </a:rPr>
              <a:t>效率</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引入评估参数对现有和未来数据做定量分析</a:t>
            </a:r>
            <a:endParaRPr lang="en-US" altLang="zh-CN" sz="1600" dirty="0" smtClean="0">
              <a:latin typeface="微软雅黑" panose="020B0503020204020204" pitchFamily="34" charset="-122"/>
              <a:ea typeface="微软雅黑" panose="020B0503020204020204" pitchFamily="34" charset="-122"/>
            </a:endParaRPr>
          </a:p>
          <a:p>
            <a:pPr>
              <a:lnSpc>
                <a:spcPct val="200000"/>
              </a:lnSpc>
            </a:pPr>
            <a:r>
              <a:rPr lang="en-US" altLang="zh-CN" sz="1600" smtClean="0">
                <a:solidFill>
                  <a:srgbClr val="C00000"/>
                </a:solidFill>
                <a:latin typeface="微软雅黑" panose="020B0503020204020204" pitchFamily="34" charset="-122"/>
                <a:ea typeface="微软雅黑" panose="020B0503020204020204" pitchFamily="34" charset="-122"/>
              </a:rPr>
              <a:t>Ps</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rgbClr val="C00000"/>
                </a:solidFill>
                <a:latin typeface="微软雅黑" panose="020B0503020204020204" pitchFamily="34" charset="-122"/>
                <a:ea typeface="微软雅黑" panose="020B0503020204020204" pitchFamily="34" charset="-122"/>
              </a:rPr>
              <a:t>测试样本先不加唤醒词</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8681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a:solidFill>
                  <a:schemeClr val="bg2">
                    <a:lumMod val="10000"/>
                  </a:schemeClr>
                </a:solidFill>
                <a:latin typeface="微软雅黑" panose="020B0503020204020204" pitchFamily="34" charset="-122"/>
                <a:ea typeface="微软雅黑" panose="020B0503020204020204" pitchFamily="34" charset="-122"/>
              </a:rPr>
              <a:t>1</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98841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Speech </a:t>
            </a:r>
            <a:r>
              <a:rPr lang="en-US" altLang="zh-CN" sz="1600" dirty="0">
                <a:solidFill>
                  <a:prstClr val="black"/>
                </a:solidFill>
                <a:latin typeface="微软雅黑" panose="020B0503020204020204" pitchFamily="34" charset="-122"/>
                <a:ea typeface="微软雅黑" panose="020B0503020204020204" pitchFamily="34" charset="-122"/>
              </a:rPr>
              <a:t>Coding and Audio Preprocessing for Mitigating and Detecting </a:t>
            </a:r>
            <a:r>
              <a:rPr lang="en-US" altLang="zh-CN" sz="1600" dirty="0" smtClean="0">
                <a:solidFill>
                  <a:prstClr val="black"/>
                </a:solidFill>
                <a:latin typeface="微软雅黑" panose="020B0503020204020204" pitchFamily="34" charset="-122"/>
                <a:ea typeface="微软雅黑" panose="020B0503020204020204" pitchFamily="34" charset="-122"/>
              </a:rPr>
              <a:t>Audio Adversarial </a:t>
            </a:r>
            <a:r>
              <a:rPr lang="en-US" altLang="zh-CN" sz="1600" dirty="0">
                <a:solidFill>
                  <a:prstClr val="black"/>
                </a:solidFill>
                <a:latin typeface="微软雅黑" panose="020B0503020204020204" pitchFamily="34" charset="-122"/>
                <a:ea typeface="微软雅黑" panose="020B0503020204020204" pitchFamily="34" charset="-122"/>
              </a:rPr>
              <a:t>Examples on Automatic Speech </a:t>
            </a:r>
            <a:r>
              <a:rPr lang="en-US" altLang="zh-CN" sz="1600" dirty="0" smtClean="0">
                <a:solidFill>
                  <a:prstClr val="black"/>
                </a:solidFill>
                <a:latin typeface="微软雅黑" panose="020B0503020204020204" pitchFamily="34" charset="-122"/>
                <a:ea typeface="微软雅黑" panose="020B0503020204020204" pitchFamily="34" charset="-122"/>
              </a:rPr>
              <a:t>Recognition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i="1"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DOMPTEUR: Taming Audio Adversarial </a:t>
            </a:r>
            <a:r>
              <a:rPr lang="en-US" altLang="zh-CN" sz="1600" dirty="0" smtClean="0">
                <a:solidFill>
                  <a:prstClr val="black"/>
                </a:solidFill>
                <a:latin typeface="微软雅黑" panose="020B0503020204020204" pitchFamily="34" charset="-122"/>
                <a:ea typeface="微软雅黑" panose="020B0503020204020204" pitchFamily="34" charset="-122"/>
              </a:rPr>
              <a:t>Examples with </a:t>
            </a:r>
            <a:r>
              <a:rPr lang="en-US" altLang="zh-CN" sz="1600" dirty="0">
                <a:solidFill>
                  <a:prstClr val="black"/>
                </a:solidFill>
                <a:latin typeface="微软雅黑" panose="020B0503020204020204" pitchFamily="34" charset="-122"/>
                <a:ea typeface="微软雅黑" panose="020B0503020204020204" pitchFamily="34" charset="-122"/>
              </a:rPr>
              <a:t>Psychoacoustic Compression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：压缩算法对于未考虑此类预处理过程的攻击有影响，但是对于未经过此类预处理过的语料库训练的</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的正常功能也有影响。因此此类防御方法必须要求</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的训练样本为经过预处理过程后的数据。</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：这两篇文章不管是研究的</a:t>
            </a:r>
            <a:r>
              <a:rPr lang="en-US" altLang="zh-CN" sz="1600" dirty="0" smtClean="0">
                <a:solidFill>
                  <a:prstClr val="black"/>
                </a:solidFill>
                <a:latin typeface="微软雅黑" panose="020B0503020204020204" pitchFamily="34" charset="-122"/>
                <a:ea typeface="微软雅黑" panose="020B0503020204020204" pitchFamily="34" charset="-122"/>
              </a:rPr>
              <a:t>AE</a:t>
            </a:r>
            <a:r>
              <a:rPr lang="zh-CN" altLang="en-US" sz="1600" dirty="0" smtClean="0">
                <a:solidFill>
                  <a:prstClr val="black"/>
                </a:solidFill>
                <a:latin typeface="微软雅黑" panose="020B0503020204020204" pitchFamily="34" charset="-122"/>
                <a:ea typeface="微软雅黑" panose="020B0503020204020204" pitchFamily="34" charset="-122"/>
              </a:rPr>
              <a:t>攻击方式，还是研究的预处理过程算法，考虑得都不全面。实验做的也不</a:t>
            </a:r>
            <a:r>
              <a:rPr lang="en-US" altLang="zh-CN" sz="1600" dirty="0" smtClean="0">
                <a:solidFill>
                  <a:prstClr val="black"/>
                </a:solidFill>
                <a:latin typeface="微软雅黑" panose="020B0503020204020204" pitchFamily="34" charset="-122"/>
                <a:ea typeface="微软雅黑" panose="020B0503020204020204" pitchFamily="34" charset="-122"/>
              </a:rPr>
              <a:t>solid</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14097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基于预处理算法的防御方法的本质是找一个“全能滤波器”。</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）此“全能滤波器是否存在？”；</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）如何验证攻击不成功（悖论）？</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基于预处理算法的攻击方法要比防御更直接，更不容被质疑</a:t>
            </a:r>
            <a:r>
              <a:rPr lang="zh-CN" altLang="en-US" sz="1600" b="1" dirty="0" smtClean="0">
                <a:solidFill>
                  <a:prstClr val="black"/>
                </a:solidFill>
                <a:latin typeface="微软雅黑" panose="020B0503020204020204" pitchFamily="34" charset="-122"/>
                <a:ea typeface="微软雅黑" panose="020B0503020204020204" pitchFamily="34" charset="-122"/>
              </a:rPr>
              <a:t>。</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Link</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b="1"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www.youtube.com/watch?v=ZncTqqkFipE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err="1" smtClean="0">
                <a:solidFill>
                  <a:prstClr val="black"/>
                </a:solidFill>
                <a:latin typeface="微软雅黑" panose="020B0503020204020204" pitchFamily="34" charset="-122"/>
                <a:ea typeface="微软雅黑" panose="020B0503020204020204" pitchFamily="34" charset="-122"/>
              </a:rPr>
              <a:t>carlini</a:t>
            </a:r>
            <a:r>
              <a:rPr lang="zh-CN" altLang="en-US" sz="1600" dirty="0">
                <a:solidFill>
                  <a:prstClr val="black"/>
                </a:solidFill>
                <a:latin typeface="微软雅黑" panose="020B0503020204020204" pitchFamily="34" charset="-122"/>
                <a:ea typeface="微软雅黑" panose="020B0503020204020204" pitchFamily="34" charset="-122"/>
              </a:rPr>
              <a:t>演讲</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59002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波形图时域细节</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388336" y="889825"/>
            <a:ext cx="4047464" cy="3022625"/>
          </a:xfrm>
          <a:prstGeom prst="rect">
            <a:avLst/>
          </a:prstGeom>
        </p:spPr>
      </p:pic>
      <p:sp>
        <p:nvSpPr>
          <p:cNvPr id="5" name="矩形 4">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PV</a:t>
            </a:r>
            <a:r>
              <a:rPr lang="zh-CN" altLang="en-US" sz="1600" dirty="0" smtClean="0">
                <a:solidFill>
                  <a:prstClr val="black"/>
                </a:solidFill>
                <a:latin typeface="微软雅黑" panose="020B0503020204020204" pitchFamily="34" charset="-122"/>
                <a:ea typeface="微软雅黑" panose="020B0503020204020204" pitchFamily="34" charset="-122"/>
              </a:rPr>
              <a:t>有放大突出部分的感觉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OLA</a:t>
            </a:r>
            <a:r>
              <a:rPr lang="zh-CN" altLang="en-US" sz="1600" dirty="0" smtClean="0">
                <a:solidFill>
                  <a:prstClr val="black"/>
                </a:solidFill>
                <a:latin typeface="微软雅黑" panose="020B0503020204020204" pitchFamily="34" charset="-122"/>
                <a:ea typeface="微软雅黑" panose="020B0503020204020204" pitchFamily="34" charset="-122"/>
              </a:rPr>
              <a:t>时域上没什么变化</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3</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WSOLA</a:t>
            </a:r>
            <a:r>
              <a:rPr lang="zh-CN" altLang="en-US" sz="1600" dirty="0" smtClean="0">
                <a:solidFill>
                  <a:prstClr val="black"/>
                </a:solidFill>
                <a:latin typeface="微软雅黑" panose="020B0503020204020204" pitchFamily="34" charset="-122"/>
                <a:ea typeface="微软雅黑" panose="020B0503020204020204" pitchFamily="34" charset="-122"/>
              </a:rPr>
              <a:t>时域上类似于</a:t>
            </a:r>
            <a:r>
              <a:rPr lang="zh-CN" altLang="en-US" sz="1600" dirty="0">
                <a:solidFill>
                  <a:prstClr val="black"/>
                </a:solidFill>
                <a:latin typeface="微软雅黑" panose="020B0503020204020204" pitchFamily="34" charset="-122"/>
                <a:ea typeface="微软雅黑" panose="020B0503020204020204" pitchFamily="34" charset="-122"/>
              </a:rPr>
              <a:t>平滑</a:t>
            </a:r>
            <a:r>
              <a:rPr lang="zh-CN" altLang="en-US" sz="1600" dirty="0" smtClean="0">
                <a:solidFill>
                  <a:prstClr val="black"/>
                </a:solidFill>
                <a:latin typeface="微软雅黑" panose="020B0503020204020204" pitchFamily="34" charset="-122"/>
                <a:ea typeface="微软雅黑" panose="020B0503020204020204" pitchFamily="34" charset="-122"/>
              </a:rPr>
              <a:t>滤波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Ps. </a:t>
            </a:r>
            <a:r>
              <a:rPr lang="zh-CN" altLang="en-US" sz="1600" dirty="0" smtClean="0">
                <a:solidFill>
                  <a:prstClr val="black"/>
                </a:solidFill>
                <a:latin typeface="微软雅黑" panose="020B0503020204020204" pitchFamily="34" charset="-122"/>
                <a:ea typeface="微软雅黑" panose="020B0503020204020204" pitchFamily="34" charset="-122"/>
              </a:rPr>
              <a:t>准备绝对值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6548552" y="3912450"/>
            <a:ext cx="3727033" cy="2786170"/>
          </a:xfrm>
          <a:prstGeom prst="rect">
            <a:avLst/>
          </a:prstGeom>
        </p:spPr>
      </p:pic>
    </p:spTree>
    <p:extLst>
      <p:ext uri="{BB962C8B-B14F-4D97-AF65-F5344CB8AC3E}">
        <p14:creationId xmlns:p14="http://schemas.microsoft.com/office/powerpoint/2010/main" val="28375789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877985"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细粒度实验初步结果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正常无处理样本可做到</a:t>
            </a:r>
            <a:r>
              <a:rPr lang="en-US" altLang="zh-CN" sz="1600" b="1" dirty="0" smtClean="0">
                <a:solidFill>
                  <a:prstClr val="black"/>
                </a:solidFill>
                <a:latin typeface="微软雅黑" panose="020B0503020204020204" pitchFamily="34" charset="-122"/>
                <a:ea typeface="微软雅黑" panose="020B0503020204020204" pitchFamily="34" charset="-122"/>
              </a:rPr>
              <a:t>100%</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太</a:t>
            </a:r>
            <a:r>
              <a:rPr lang="zh-CN" altLang="en-US" sz="1600" b="1" dirty="0" smtClean="0">
                <a:solidFill>
                  <a:prstClr val="black"/>
                </a:solidFill>
                <a:latin typeface="微软雅黑" panose="020B0503020204020204" pitchFamily="34" charset="-122"/>
                <a:ea typeface="微软雅黑" panose="020B0503020204020204" pitchFamily="34" charset="-122"/>
              </a:rPr>
              <a:t>慢或太快容易识别不出来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粗看</a:t>
            </a:r>
            <a:r>
              <a:rPr lang="en-US" altLang="zh-CN" sz="1600" b="1" dirty="0" smtClean="0">
                <a:solidFill>
                  <a:prstClr val="black"/>
                </a:solidFill>
                <a:latin typeface="微软雅黑" panose="020B0503020204020204" pitchFamily="34" charset="-122"/>
                <a:ea typeface="微软雅黑" panose="020B0503020204020204" pitchFamily="34" charset="-122"/>
              </a:rPr>
              <a:t>OLA</a:t>
            </a:r>
            <a:r>
              <a:rPr lang="zh-CN" altLang="en-US" sz="1600" b="1" dirty="0" smtClean="0">
                <a:solidFill>
                  <a:prstClr val="black"/>
                </a:solidFill>
                <a:latin typeface="微软雅黑" panose="020B0503020204020204" pitchFamily="34" charset="-122"/>
                <a:ea typeface="微软雅黑" panose="020B0503020204020204" pitchFamily="34" charset="-122"/>
              </a:rPr>
              <a:t>效果最好，</a:t>
            </a:r>
            <a:r>
              <a:rPr lang="en-US" altLang="zh-CN" sz="1600" b="1" dirty="0" smtClean="0">
                <a:solidFill>
                  <a:prstClr val="black"/>
                </a:solidFill>
                <a:latin typeface="微软雅黑" panose="020B0503020204020204" pitchFamily="34" charset="-122"/>
                <a:ea typeface="微软雅黑" panose="020B0503020204020204" pitchFamily="34" charset="-122"/>
              </a:rPr>
              <a:t>OLA&gt;WSOLA&gt;PV</a:t>
            </a:r>
            <a:r>
              <a:rPr lang="zh-CN" altLang="en-US" sz="1600" b="1" dirty="0" smtClean="0">
                <a:solidFill>
                  <a:prstClr val="black"/>
                </a:solidFill>
                <a:latin typeface="微软雅黑" panose="020B0503020204020204" pitchFamily="34" charset="-122"/>
                <a:ea typeface="微软雅黑" panose="020B0503020204020204" pitchFamily="34" charset="-122"/>
              </a:rPr>
              <a:t>，例如</a:t>
            </a:r>
            <a:r>
              <a:rPr lang="en-US" altLang="zh-CN" sz="1600" b="1" dirty="0" smtClean="0">
                <a:solidFill>
                  <a:prstClr val="black"/>
                </a:solidFill>
                <a:latin typeface="微软雅黑" panose="020B0503020204020204" pitchFamily="34" charset="-122"/>
                <a:ea typeface="微软雅黑" panose="020B0503020204020204" pitchFamily="34" charset="-122"/>
              </a:rPr>
              <a:t>Okay-&gt;Ok</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科大讯飞好于百度</a:t>
            </a:r>
            <a:endParaRPr lang="en-US" altLang="zh-CN" sz="1600" b="1"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07428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10</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 汇报</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PPT</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88189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最近进展</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环境搭建</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）开</a:t>
            </a:r>
            <a:r>
              <a:rPr lang="zh-CN" altLang="en-US" sz="1600" dirty="0">
                <a:solidFill>
                  <a:prstClr val="black"/>
                </a:solidFill>
                <a:latin typeface="微软雅黑" panose="020B0503020204020204" pitchFamily="34" charset="-122"/>
                <a:ea typeface="微软雅黑" panose="020B0503020204020204" pitchFamily="34" charset="-122"/>
              </a:rPr>
              <a:t>源模型环境</a:t>
            </a:r>
            <a:r>
              <a:rPr lang="zh-CN" altLang="en-US" sz="1600" dirty="0" smtClean="0">
                <a:solidFill>
                  <a:prstClr val="black"/>
                </a:solidFill>
                <a:latin typeface="微软雅黑" panose="020B0503020204020204" pitchFamily="34" charset="-122"/>
                <a:ea typeface="微软雅黑" panose="020B0503020204020204" pitchFamily="34" charset="-122"/>
              </a:rPr>
              <a:t>搭建（沁宏详细介绍下现在卡在哪里）；</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）百度、科大讯飞正常功能</a:t>
            </a:r>
            <a:r>
              <a:rPr lang="en-US" altLang="zh-CN" sz="1600" dirty="0" smtClean="0">
                <a:solidFill>
                  <a:prstClr val="black"/>
                </a:solidFill>
                <a:latin typeface="微软雅黑" panose="020B0503020204020204" pitchFamily="34" charset="-122"/>
                <a:ea typeface="微软雅黑" panose="020B0503020204020204" pitchFamily="34" charset="-122"/>
              </a:rPr>
              <a:t>debug</a:t>
            </a:r>
            <a:r>
              <a:rPr lang="zh-CN" altLang="en-US" sz="1600" dirty="0" smtClean="0">
                <a:solidFill>
                  <a:prstClr val="black"/>
                </a:solidFill>
                <a:latin typeface="微软雅黑" panose="020B0503020204020204" pitchFamily="34" charset="-122"/>
                <a:ea typeface="微软雅黑" panose="020B0503020204020204" pitchFamily="34" charset="-122"/>
              </a:rPr>
              <a:t>完成，确定</a:t>
            </a:r>
            <a:r>
              <a:rPr lang="en-US" altLang="zh-CN" sz="1600" dirty="0" smtClean="0">
                <a:solidFill>
                  <a:prstClr val="black"/>
                </a:solidFill>
                <a:latin typeface="微软雅黑" panose="020B0503020204020204" pitchFamily="34" charset="-122"/>
                <a:ea typeface="微软雅黑" panose="020B0503020204020204" pitchFamily="34" charset="-122"/>
              </a:rPr>
              <a:t>google </a:t>
            </a:r>
            <a:r>
              <a:rPr lang="en-US" altLang="zh-CN" sz="1600" dirty="0" err="1"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国内不可用。</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思路讨论</a:t>
            </a:r>
            <a:r>
              <a:rPr lang="zh-CN" altLang="en-US" sz="1600" dirty="0" smtClean="0">
                <a:solidFill>
                  <a:prstClr val="black"/>
                </a:solidFill>
                <a:latin typeface="微软雅黑" panose="020B0503020204020204" pitchFamily="34" charset="-122"/>
                <a:ea typeface="微软雅黑" panose="020B0503020204020204" pitchFamily="34" charset="-122"/>
              </a:rPr>
              <a:t>：基于预处理的防御方法详见</a:t>
            </a:r>
            <a:r>
              <a:rPr lang="en-US" altLang="zh-CN" sz="1600" dirty="0" smtClean="0">
                <a:solidFill>
                  <a:prstClr val="black"/>
                </a:solidFill>
                <a:latin typeface="微软雅黑" panose="020B0503020204020204" pitchFamily="34" charset="-122"/>
                <a:ea typeface="微软雅黑" panose="020B0503020204020204" pitchFamily="34" charset="-122"/>
              </a:rPr>
              <a:t>P53-55</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音频频谱图与波形图处理</a:t>
            </a:r>
            <a:r>
              <a:rPr lang="zh-CN" altLang="en-US" sz="1600" b="1"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）同一音频，同一速度，不同倍速算法；</a:t>
            </a:r>
            <a:r>
              <a:rPr lang="en-US" altLang="zh-CN"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）同一音频，同一倍速算法，不同速度。</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倍速算</a:t>
            </a:r>
            <a:r>
              <a:rPr lang="zh-CN" altLang="en-US" sz="1600" b="1" dirty="0" smtClean="0">
                <a:solidFill>
                  <a:prstClr val="black"/>
                </a:solidFill>
                <a:latin typeface="微软雅黑" panose="020B0503020204020204" pitchFamily="34" charset="-122"/>
                <a:ea typeface="微软雅黑" panose="020B0503020204020204" pitchFamily="34" charset="-122"/>
              </a:rPr>
              <a:t>法预处理机理研究：</a:t>
            </a:r>
            <a:r>
              <a:rPr lang="zh-CN" altLang="en-US" sz="1600" dirty="0" smtClean="0">
                <a:solidFill>
                  <a:prstClr val="black"/>
                </a:solidFill>
                <a:latin typeface="微软雅黑" panose="020B0503020204020204" pitchFamily="34" charset="-122"/>
                <a:ea typeface="微软雅黑" panose="020B0503020204020204" pitchFamily="34" charset="-122"/>
              </a:rPr>
              <a:t>详见</a:t>
            </a:r>
            <a:r>
              <a:rPr lang="en-US" altLang="zh-CN" sz="1600" dirty="0" smtClean="0">
                <a:solidFill>
                  <a:prstClr val="black"/>
                </a:solidFill>
                <a:latin typeface="微软雅黑" panose="020B0503020204020204" pitchFamily="34" charset="-122"/>
                <a:ea typeface="微软雅黑" panose="020B0503020204020204" pitchFamily="34" charset="-122"/>
              </a:rPr>
              <a:t>P33-P40</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细粒度探究实验</a:t>
            </a:r>
            <a:r>
              <a:rPr lang="en-US" altLang="zh-CN"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 0.25:2.75:0.25</a:t>
            </a:r>
            <a:r>
              <a:rPr lang="zh-CN" altLang="en-US" sz="1600" dirty="0" smtClean="0">
                <a:solidFill>
                  <a:prstClr val="black"/>
                </a:solidFill>
                <a:latin typeface="微软雅黑" panose="020B0503020204020204" pitchFamily="34" charset="-122"/>
                <a:ea typeface="微软雅黑" panose="020B0503020204020204" pitchFamily="34" charset="-122"/>
              </a:rPr>
              <a:t>，总结见</a:t>
            </a:r>
            <a:r>
              <a:rPr lang="en-US" altLang="zh-CN" sz="1600" dirty="0" smtClean="0">
                <a:solidFill>
                  <a:prstClr val="black"/>
                </a:solidFill>
                <a:latin typeface="微软雅黑" panose="020B0503020204020204" pitchFamily="34" charset="-122"/>
                <a:ea typeface="微软雅黑" panose="020B0503020204020204" pitchFamily="34" charset="-122"/>
              </a:rPr>
              <a:t>P57</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err="1" smtClean="0">
                <a:solidFill>
                  <a:prstClr val="black"/>
                </a:solidFill>
                <a:latin typeface="微软雅黑" panose="020B0503020204020204" pitchFamily="34" charset="-122"/>
                <a:ea typeface="微软雅黑" panose="020B0503020204020204" pitchFamily="34" charset="-122"/>
              </a:rPr>
              <a:t>Github</a:t>
            </a:r>
            <a:r>
              <a:rPr lang="zh-CN" altLang="en-US" sz="1600" b="1" dirty="0" smtClean="0">
                <a:solidFill>
                  <a:prstClr val="black"/>
                </a:solidFill>
                <a:latin typeface="微软雅黑" panose="020B0503020204020204" pitchFamily="34" charset="-122"/>
                <a:ea typeface="微软雅黑" panose="020B0503020204020204" pitchFamily="34" charset="-122"/>
              </a:rPr>
              <a:t>文件整理</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3354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889942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3 – with SR (black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a16="http://schemas.microsoft.com/office/drawing/2014/main" xmlns=""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a:t>
            </a:r>
            <a:r>
              <a:rPr kumimoji="0" lang="en-US" altLang="zh-CN" sz="2400" dirty="0" smtClean="0">
                <a:solidFill>
                  <a:srgbClr val="C00000"/>
                </a:solidFill>
                <a:latin typeface="微软雅黑" panose="020B0503020204020204" pitchFamily="34" charset="-122"/>
                <a:ea typeface="微软雅黑" panose="020B0503020204020204" pitchFamily="34" charset="-122"/>
              </a:rPr>
              <a:t>black box</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2672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量化实验（代码加输出）：</a:t>
            </a:r>
            <a:r>
              <a:rPr lang="en-US" altLang="zh-CN" sz="1600" dirty="0" smtClean="0">
                <a:solidFill>
                  <a:prstClr val="black"/>
                </a:solidFill>
                <a:latin typeface="微软雅黑" panose="020B0503020204020204" pitchFamily="34" charset="-122"/>
                <a:ea typeface="微软雅黑" panose="020B0503020204020204" pitchFamily="34" charset="-122"/>
              </a:rPr>
              <a:t>WER</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MFCC</a:t>
            </a:r>
            <a:r>
              <a:rPr lang="zh-CN" altLang="en-US" sz="1600" dirty="0" smtClean="0">
                <a:solidFill>
                  <a:prstClr val="black"/>
                </a:solidFill>
                <a:latin typeface="微软雅黑" panose="020B0503020204020204" pitchFamily="34" charset="-122"/>
                <a:ea typeface="微软雅黑" panose="020B0503020204020204" pitchFamily="34" charset="-122"/>
              </a:rPr>
              <a:t>相似度等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白盒</a:t>
            </a:r>
            <a:r>
              <a:rPr lang="zh-CN" altLang="en-US" sz="1600" b="1" dirty="0" smtClean="0">
                <a:solidFill>
                  <a:prstClr val="black"/>
                </a:solidFill>
                <a:latin typeface="微软雅黑" panose="020B0503020204020204" pitchFamily="34" charset="-122"/>
                <a:ea typeface="微软雅黑" panose="020B0503020204020204" pitchFamily="34" charset="-122"/>
              </a:rPr>
              <a:t>开源模型调试完成</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部分单词倍速测试</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21956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语义学</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7968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05403"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音节</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音节（英语：</a:t>
            </a:r>
            <a:r>
              <a:rPr lang="en-US" altLang="zh-CN" sz="1600" dirty="0">
                <a:solidFill>
                  <a:prstClr val="black"/>
                </a:solidFill>
                <a:latin typeface="微软雅黑" panose="020B0503020204020204" pitchFamily="34" charset="-122"/>
                <a:ea typeface="微软雅黑" panose="020B0503020204020204" pitchFamily="34" charset="-122"/>
              </a:rPr>
              <a:t>syllable</a:t>
            </a:r>
            <a:r>
              <a:rPr lang="zh-CN" altLang="en-US" sz="1600" dirty="0">
                <a:solidFill>
                  <a:prstClr val="black"/>
                </a:solidFill>
                <a:latin typeface="微软雅黑" panose="020B0503020204020204" pitchFamily="34" charset="-122"/>
                <a:ea typeface="微软雅黑" panose="020B0503020204020204" pitchFamily="34" charset="-122"/>
              </a:rPr>
              <a:t>）是构成语音序列的单位，也是语音中最自然的语音</a:t>
            </a:r>
            <a:r>
              <a:rPr lang="zh-CN" altLang="en-US" sz="1600" dirty="0" smtClean="0">
                <a:solidFill>
                  <a:prstClr val="black"/>
                </a:solidFill>
                <a:latin typeface="微软雅黑" panose="020B0503020204020204" pitchFamily="34" charset="-122"/>
                <a:ea typeface="微软雅黑" panose="020B0503020204020204" pitchFamily="34" charset="-122"/>
              </a:rPr>
              <a:t>结构单位</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一个音节通常都包含一个音节核（</a:t>
            </a:r>
            <a:r>
              <a:rPr lang="en-US" altLang="zh-CN" sz="1600" dirty="0">
                <a:solidFill>
                  <a:prstClr val="black"/>
                </a:solidFill>
                <a:latin typeface="微软雅黑" panose="020B0503020204020204" pitchFamily="34" charset="-122"/>
                <a:ea typeface="微软雅黑" panose="020B0503020204020204" pitchFamily="34" charset="-122"/>
              </a:rPr>
              <a:t>syllable nucleus</a:t>
            </a:r>
            <a:r>
              <a:rPr lang="zh-CN" altLang="en-US" sz="1600" dirty="0">
                <a:solidFill>
                  <a:prstClr val="black"/>
                </a:solidFill>
                <a:latin typeface="微软雅黑" panose="020B0503020204020204" pitchFamily="34" charset="-122"/>
                <a:ea typeface="微软雅黑" panose="020B0503020204020204" pitchFamily="34" charset="-122"/>
              </a:rPr>
              <a:t>，通常由元音充当），此外还可能有音节起首和结尾的界音（</a:t>
            </a:r>
            <a:r>
              <a:rPr lang="en-US" altLang="zh-CN" sz="1600" dirty="0">
                <a:solidFill>
                  <a:prstClr val="black"/>
                </a:solidFill>
                <a:latin typeface="微软雅黑" panose="020B0503020204020204" pitchFamily="34" charset="-122"/>
                <a:ea typeface="微软雅黑" panose="020B0503020204020204" pitchFamily="34" charset="-122"/>
              </a:rPr>
              <a:t>margin</a:t>
            </a:r>
            <a:r>
              <a:rPr lang="zh-CN" altLang="en-US" sz="1600" dirty="0">
                <a:solidFill>
                  <a:prstClr val="black"/>
                </a:solidFill>
                <a:latin typeface="微软雅黑" panose="020B0503020204020204" pitchFamily="34" charset="-122"/>
                <a:ea typeface="微软雅黑" panose="020B0503020204020204" pitchFamily="34" charset="-122"/>
              </a:rPr>
              <a:t>，通常由辅音充当</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74397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05403"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连读</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550920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参考资料：</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zhuanlan.zhihu.com/p/45053115</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发音规则一</a:t>
            </a:r>
            <a:r>
              <a:rPr lang="zh-CN" altLang="en-US" sz="1600" dirty="0">
                <a:solidFill>
                  <a:prstClr val="black"/>
                </a:solidFill>
                <a:latin typeface="微软雅黑" panose="020B0503020204020204" pitchFamily="34" charset="-122"/>
                <a:ea typeface="微软雅黑" panose="020B0503020204020204" pitchFamily="34" charset="-122"/>
              </a:rPr>
              <a:t>：辅音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元音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发音规则二</a:t>
            </a:r>
            <a:r>
              <a:rPr lang="zh-CN" altLang="en-US" sz="1600" dirty="0">
                <a:solidFill>
                  <a:prstClr val="black"/>
                </a:solidFill>
                <a:latin typeface="微软雅黑" panose="020B0503020204020204" pitchFamily="34" charset="-122"/>
                <a:ea typeface="微软雅黑" panose="020B0503020204020204" pitchFamily="34" charset="-122"/>
              </a:rPr>
              <a:t>：元音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元音：拼读成“元音</a:t>
            </a:r>
            <a:r>
              <a:rPr lang="en-US" altLang="zh-CN" sz="1600" dirty="0">
                <a:solidFill>
                  <a:prstClr val="black"/>
                </a:solidFill>
                <a:latin typeface="微软雅黑" panose="020B0503020204020204" pitchFamily="34" charset="-122"/>
                <a:ea typeface="微软雅黑" panose="020B0503020204020204" pitchFamily="34" charset="-122"/>
              </a:rPr>
              <a:t>+ [j] </a:t>
            </a:r>
            <a:r>
              <a:rPr lang="zh-CN" altLang="en-US" sz="1600" dirty="0">
                <a:solidFill>
                  <a:prstClr val="black"/>
                </a:solidFill>
                <a:latin typeface="微软雅黑" panose="020B0503020204020204" pitchFamily="34" charset="-122"/>
                <a:ea typeface="微软雅黑" panose="020B0503020204020204" pitchFamily="34" charset="-122"/>
              </a:rPr>
              <a:t>或 </a:t>
            </a:r>
            <a:r>
              <a:rPr lang="en-US" altLang="zh-CN" sz="1600" dirty="0">
                <a:solidFill>
                  <a:prstClr val="black"/>
                </a:solidFill>
                <a:latin typeface="微软雅黑" panose="020B0503020204020204" pitchFamily="34" charset="-122"/>
                <a:ea typeface="微软雅黑" panose="020B0503020204020204" pitchFamily="34" charset="-122"/>
              </a:rPr>
              <a:t>[w] +</a:t>
            </a:r>
            <a:r>
              <a:rPr lang="zh-CN" altLang="en-US" sz="1600" dirty="0" smtClean="0">
                <a:solidFill>
                  <a:prstClr val="black"/>
                </a:solidFill>
                <a:latin typeface="微软雅黑" panose="020B0503020204020204" pitchFamily="34" charset="-122"/>
                <a:ea typeface="微软雅黑" panose="020B0503020204020204" pitchFamily="34" charset="-122"/>
              </a:rPr>
              <a:t>元音”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发音规则三</a:t>
            </a:r>
            <a:r>
              <a:rPr lang="zh-CN" altLang="en-US" sz="1600" dirty="0">
                <a:solidFill>
                  <a:prstClr val="black"/>
                </a:solidFill>
                <a:latin typeface="微软雅黑" panose="020B0503020204020204" pitchFamily="34" charset="-122"/>
                <a:ea typeface="微软雅黑" panose="020B0503020204020204" pitchFamily="34" charset="-122"/>
              </a:rPr>
              <a:t>：省略</a:t>
            </a:r>
            <a:r>
              <a:rPr lang="en-US" altLang="zh-CN" sz="1600" dirty="0">
                <a:solidFill>
                  <a:prstClr val="black"/>
                </a:solidFill>
                <a:latin typeface="微软雅黑" panose="020B0503020204020204" pitchFamily="34" charset="-122"/>
                <a:ea typeface="微软雅黑" panose="020B0503020204020204" pitchFamily="34" charset="-122"/>
              </a:rPr>
              <a:t>【h】</a:t>
            </a:r>
            <a:r>
              <a:rPr lang="zh-CN" altLang="en-US" sz="1600" dirty="0">
                <a:solidFill>
                  <a:prstClr val="black"/>
                </a:solidFill>
                <a:latin typeface="微软雅黑" panose="020B0503020204020204" pitchFamily="34" charset="-122"/>
                <a:ea typeface="微软雅黑" panose="020B0503020204020204" pitchFamily="34" charset="-122"/>
              </a:rPr>
              <a:t>的</a:t>
            </a:r>
            <a:r>
              <a:rPr lang="zh-CN" altLang="en-US" sz="1600" dirty="0" smtClean="0">
                <a:solidFill>
                  <a:prstClr val="black"/>
                </a:solidFill>
                <a:latin typeface="微软雅黑" panose="020B0503020204020204" pitchFamily="34" charset="-122"/>
                <a:ea typeface="微软雅黑" panose="020B0503020204020204" pitchFamily="34" charset="-122"/>
              </a:rPr>
              <a:t>连读</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规则四：</a:t>
            </a:r>
            <a:r>
              <a:rPr lang="zh-CN" altLang="en-US" sz="1600" dirty="0" smtClean="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失去</a:t>
            </a:r>
            <a:r>
              <a:rPr lang="zh-CN" altLang="en-US" sz="1600" dirty="0" smtClean="0">
                <a:solidFill>
                  <a:prstClr val="black"/>
                </a:solidFill>
                <a:latin typeface="微软雅黑" panose="020B0503020204020204" pitchFamily="34" charset="-122"/>
                <a:ea typeface="微软雅黑" panose="020B0503020204020204" pitchFamily="34" charset="-122"/>
              </a:rPr>
              <a:t>爆破</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规则五：</a:t>
            </a:r>
            <a:r>
              <a:rPr lang="zh-CN" altLang="en-US" sz="1600" dirty="0" smtClean="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[t]</a:t>
            </a:r>
            <a:r>
              <a:rPr lang="zh-CN" altLang="en-US" sz="1600" dirty="0">
                <a:solidFill>
                  <a:prstClr val="black"/>
                </a:solidFill>
                <a:latin typeface="微软雅黑" panose="020B0503020204020204" pitchFamily="34" charset="-122"/>
                <a:ea typeface="微软雅黑" panose="020B0503020204020204" pitchFamily="34" charset="-122"/>
              </a:rPr>
              <a:t>和</a:t>
            </a:r>
            <a:r>
              <a:rPr lang="en-US" altLang="zh-CN" sz="1600" dirty="0">
                <a:solidFill>
                  <a:prstClr val="black"/>
                </a:solidFill>
                <a:latin typeface="微软雅黑" panose="020B0503020204020204" pitchFamily="34" charset="-122"/>
                <a:ea typeface="微软雅黑" panose="020B0503020204020204" pitchFamily="34" charset="-122"/>
              </a:rPr>
              <a:t>[d]+</a:t>
            </a:r>
            <a:r>
              <a:rPr lang="zh-CN" altLang="en-US" sz="1600" dirty="0">
                <a:solidFill>
                  <a:prstClr val="black"/>
                </a:solidFill>
                <a:latin typeface="微软雅黑" panose="020B0503020204020204" pitchFamily="34" charset="-122"/>
                <a:ea typeface="微软雅黑" panose="020B0503020204020204" pitchFamily="34" charset="-122"/>
              </a:rPr>
              <a:t>鼻辅音</a:t>
            </a:r>
            <a:r>
              <a:rPr lang="en-US" altLang="zh-CN" sz="1600" dirty="0">
                <a:solidFill>
                  <a:prstClr val="black"/>
                </a:solidFill>
                <a:latin typeface="微软雅黑" panose="020B0503020204020204" pitchFamily="34" charset="-122"/>
                <a:ea typeface="微软雅黑" panose="020B0503020204020204" pitchFamily="34" charset="-122"/>
              </a:rPr>
              <a:t>[m]</a:t>
            </a:r>
            <a:r>
              <a:rPr lang="zh-CN" altLang="en-US" sz="1600" dirty="0">
                <a:solidFill>
                  <a:prstClr val="black"/>
                </a:solidFill>
                <a:latin typeface="微软雅黑" panose="020B0503020204020204" pitchFamily="34" charset="-122"/>
                <a:ea typeface="微软雅黑" panose="020B0503020204020204" pitchFamily="34" charset="-122"/>
              </a:rPr>
              <a:t>和</a:t>
            </a:r>
            <a:r>
              <a:rPr lang="en-US" altLang="zh-CN" sz="1600" dirty="0">
                <a:solidFill>
                  <a:prstClr val="black"/>
                </a:solidFill>
                <a:latin typeface="微软雅黑" panose="020B0503020204020204" pitchFamily="34" charset="-122"/>
                <a:ea typeface="微软雅黑" panose="020B0503020204020204" pitchFamily="34" charset="-122"/>
              </a:rPr>
              <a:t>[n</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规则六：</a:t>
            </a:r>
            <a:r>
              <a:rPr lang="zh-CN" altLang="en-US" sz="1600" dirty="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[t]</a:t>
            </a:r>
            <a:r>
              <a:rPr lang="zh-CN" altLang="en-US" sz="1600" dirty="0">
                <a:solidFill>
                  <a:prstClr val="black"/>
                </a:solidFill>
                <a:latin typeface="微软雅黑" panose="020B0503020204020204" pitchFamily="34" charset="-122"/>
                <a:ea typeface="微软雅黑" panose="020B0503020204020204" pitchFamily="34" charset="-122"/>
              </a:rPr>
              <a:t>和</a:t>
            </a:r>
            <a:r>
              <a:rPr lang="en-US" altLang="zh-CN" sz="1600" dirty="0">
                <a:solidFill>
                  <a:prstClr val="black"/>
                </a:solidFill>
                <a:latin typeface="微软雅黑" panose="020B0503020204020204" pitchFamily="34" charset="-122"/>
                <a:ea typeface="微软雅黑" panose="020B0503020204020204" pitchFamily="34" charset="-122"/>
              </a:rPr>
              <a:t>[d]+</a:t>
            </a:r>
            <a:r>
              <a:rPr lang="zh-CN" altLang="en-US" sz="1600" dirty="0">
                <a:solidFill>
                  <a:prstClr val="black"/>
                </a:solidFill>
                <a:latin typeface="微软雅黑" panose="020B0503020204020204" pitchFamily="34" charset="-122"/>
                <a:ea typeface="微软雅黑" panose="020B0503020204020204" pitchFamily="34" charset="-122"/>
              </a:rPr>
              <a:t>舌边音</a:t>
            </a:r>
            <a:r>
              <a:rPr lang="en-US" altLang="zh-CN" sz="1600" dirty="0">
                <a:solidFill>
                  <a:prstClr val="black"/>
                </a:solidFill>
                <a:latin typeface="微软雅黑" panose="020B0503020204020204" pitchFamily="34" charset="-122"/>
                <a:ea typeface="微软雅黑" panose="020B0503020204020204" pitchFamily="34" charset="-122"/>
              </a:rPr>
              <a:t>[l</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规则七：</a:t>
            </a:r>
            <a:r>
              <a:rPr lang="zh-CN" altLang="en-US" sz="1600" dirty="0" smtClean="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摩擦音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破擦音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失去爆破</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419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Background</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894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0FDAD747-108F-4A6D-9220-5EA05067FF1E}"/>
              </a:ext>
            </a:extLst>
          </p:cNvPr>
          <p:cNvSpPr/>
          <p:nvPr/>
        </p:nvSpPr>
        <p:spPr>
          <a:xfrm>
            <a:off x="843573" y="1854093"/>
            <a:ext cx="10730590" cy="289310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Practical Hidden Voice Attacks against Speech and Speaker Recognition Systems</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Qualcomm</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Google speech-to-text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Nuance</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Devil’s Whisper</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646176" y="4747193"/>
            <a:ext cx="10976755" cy="1177875"/>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音频从物理世界到云端识别系统的链路中几乎不采用压缩算法或个别压缩算法</a:t>
            </a:r>
          </a:p>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原因：</a:t>
            </a:r>
            <a:r>
              <a:rPr kumimoji="0" lang="zh-CN" altLang="en-US" sz="2400" dirty="0">
                <a:solidFill>
                  <a:srgbClr val="C00000"/>
                </a:solidFill>
                <a:latin typeface="微软雅黑" panose="020B0503020204020204" pitchFamily="34" charset="-122"/>
                <a:ea typeface="微软雅黑" panose="020B0503020204020204" pitchFamily="34" charset="-122"/>
              </a:rPr>
              <a:t>不必要且会一定程度影响音频识别性能</a:t>
            </a:r>
          </a:p>
        </p:txBody>
      </p:sp>
      <p:sp>
        <p:nvSpPr>
          <p:cNvPr id="9" name="矩形 8">
            <a:extLst>
              <a:ext uri="{FF2B5EF4-FFF2-40B4-BE49-F238E27FC236}">
                <a16:creationId xmlns:a16="http://schemas.microsoft.com/office/drawing/2014/main" xmlns="" id="{0FDAD747-108F-4A6D-9220-5EA05067FF1E}"/>
              </a:ext>
            </a:extLst>
          </p:cNvPr>
          <p:cNvSpPr/>
          <p:nvPr/>
        </p:nvSpPr>
        <p:spPr>
          <a:xfrm>
            <a:off x="843572" y="1120596"/>
            <a:ext cx="5541902" cy="633187"/>
          </a:xfrm>
          <a:prstGeom prst="rect">
            <a:avLst/>
          </a:prstGeom>
        </p:spPr>
        <p:txBody>
          <a:bodyPr wrap="non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系统链路调研</a:t>
            </a:r>
            <a:endParaRPr lang="en-US" altLang="zh-CN" sz="32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64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AB1DF3D9-EC08-40CA-853D-48B16F99EE56}"/>
              </a:ext>
            </a:extLst>
          </p:cNvPr>
          <p:cNvSpPr/>
          <p:nvPr/>
        </p:nvSpPr>
        <p:spPr>
          <a:xfrm>
            <a:off x="396613" y="5844089"/>
            <a:ext cx="9685538" cy="369332"/>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3"/>
              </a:rPr>
              <a:t>https://www.ndss-symposium.org/wp-content/uploads/2019/02/ndss2019_08-1_Abdullah_paper.pdf</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1246751" y="1522533"/>
            <a:ext cx="10006465" cy="4448551"/>
            <a:chOff x="1710047" y="1938718"/>
            <a:chExt cx="8716489" cy="3875069"/>
          </a:xfrm>
        </p:grpSpPr>
        <p:pic>
          <p:nvPicPr>
            <p:cNvPr id="3" name="图片 2"/>
            <p:cNvPicPr>
              <a:picLocks noChangeAspect="1"/>
            </p:cNvPicPr>
            <p:nvPr/>
          </p:nvPicPr>
          <p:blipFill>
            <a:blip r:embed="rId4"/>
            <a:stretch>
              <a:fillRect/>
            </a:stretch>
          </p:blipFill>
          <p:spPr>
            <a:xfrm>
              <a:off x="1710047" y="1938718"/>
              <a:ext cx="8716489" cy="3875069"/>
            </a:xfrm>
            <a:prstGeom prst="rect">
              <a:avLst/>
            </a:prstGeom>
          </p:spPr>
        </p:pic>
        <p:sp>
          <p:nvSpPr>
            <p:cNvPr id="10" name="文本框 9"/>
            <p:cNvSpPr txBox="1"/>
            <p:nvPr/>
          </p:nvSpPr>
          <p:spPr>
            <a:xfrm>
              <a:off x="4201883" y="2979963"/>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11" name="矩形 10"/>
            <p:cNvSpPr/>
            <p:nvPr/>
          </p:nvSpPr>
          <p:spPr>
            <a:xfrm>
              <a:off x="3574473" y="3431970"/>
              <a:ext cx="1769423" cy="10318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0580332"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Practical</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39017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43634</TotalTime>
  <Words>2911</Words>
  <Application>Microsoft Office PowerPoint</Application>
  <PresentationFormat>宽屏</PresentationFormat>
  <Paragraphs>414</Paragraphs>
  <Slides>63</Slides>
  <Notes>55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63</vt:i4>
      </vt:variant>
    </vt:vector>
  </HeadingPairs>
  <TitlesOfParts>
    <vt:vector size="74" baseType="lpstr">
      <vt:lpstr>NimbusRomNo9L</vt:lpstr>
      <vt:lpstr>华文细黑</vt:lpstr>
      <vt:lpstr>华文新魏</vt:lpstr>
      <vt:lpstr>宋体</vt:lpstr>
      <vt:lpstr>Microsoft YaHei</vt:lpstr>
      <vt:lpstr>Microsoft YaHei</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lichaohao</dc:creator>
  <cp:lastModifiedBy>chaohao li</cp:lastModifiedBy>
  <cp:revision>220</cp:revision>
  <cp:lastPrinted>2017-06-19T10:44:09Z</cp:lastPrinted>
  <dcterms:created xsi:type="dcterms:W3CDTF">2016-06-07T03:07:16Z</dcterms:created>
  <dcterms:modified xsi:type="dcterms:W3CDTF">2020-04-14T04:42:02Z</dcterms:modified>
</cp:coreProperties>
</file>