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58" r:id="rId2"/>
    <p:sldId id="559" r:id="rId3"/>
    <p:sldId id="560" r:id="rId4"/>
    <p:sldId id="561" r:id="rId5"/>
    <p:sldId id="562" r:id="rId6"/>
    <p:sldId id="563" r:id="rId7"/>
    <p:sldId id="565" r:id="rId8"/>
    <p:sldId id="564" r:id="rId9"/>
    <p:sldId id="566" r:id="rId10"/>
  </p:sldIdLst>
  <p:sldSz cx="12192000" cy="6858000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1B7"/>
    <a:srgbClr val="5B95C7"/>
    <a:srgbClr val="5B9BC7"/>
    <a:srgbClr val="5B9BD5"/>
    <a:srgbClr val="3978F7"/>
    <a:srgbClr val="54CC5B"/>
    <a:srgbClr val="F01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72377" autoAdjust="0"/>
  </p:normalViewPr>
  <p:slideViewPr>
    <p:cSldViewPr snapToGrid="0">
      <p:cViewPr varScale="1">
        <p:scale>
          <a:sx n="78" d="100"/>
          <a:sy n="78" d="100"/>
        </p:scale>
        <p:origin x="17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F2EAB-82EF-4749-B0A6-32E8CB1FB1E4}" type="datetimeFigureOut">
              <a:rPr lang="zh-CN" altLang="en-US" smtClean="0"/>
              <a:t>2020/8/28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849313"/>
            <a:ext cx="4078288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3179B-82BD-4567-A6FC-5FF2E5270D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9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counter.net/blog/2016/06/02/101702_how-fast-average-person-speak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umen.instructure.com/courses/218897/pages/linkedtext54273?module_item_id=500714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words are two to three syllables long, giving you the answer that the average person speaks approximately 100 – 130 words per minute. A professional voice over artist usually uses 150 to 160 words per minute. An auctioneer, on the other hand, does a rapid fire 250 to 400 words per minute. Those, however, are exceptions. When you’re just having a chat, you’ll usually speak at a rate of 110 to 130 words per minute.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https://wordcounter.net/blog/2016/06/02/101702_how-fast-average-person-speaks.html</a:t>
            </a: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Normally, you speak about 125 words per minute. But you may speak much slower at about 100 wpm if you are giving a slide presentation.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find that the rate of speaking in audiobooks is about 150-160 words per minute whereas auctioneers can speak at about 250 wpm. According to the Guinness World Record, the current fastest speaker is Steve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Woodmore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who was clocked at a rate of 637 wpm. Caution--slow down a minute to consider what you might do with your speech rate to be more effective.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https://lumen.instructure.com/courses/218897/pages/linkedtext54273?module_item_id=5007143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4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思考：噪点、倍速与直接去除</a:t>
            </a:r>
            <a:endParaRPr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6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8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601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1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03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6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3179B-82BD-4567-A6FC-5FF2E5270D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1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665" y="5912023"/>
            <a:ext cx="2857242" cy="692268"/>
          </a:xfrm>
          <a:prstGeom prst="rect">
            <a:avLst/>
          </a:prstGeom>
        </p:spPr>
      </p:pic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83657" y="2458680"/>
            <a:ext cx="7973169" cy="100632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USSLAB</a:t>
            </a:r>
            <a:r>
              <a:rPr lang="zh-CN" altLang="en-US" dirty="0"/>
              <a:t>专用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657413" y="3972594"/>
            <a:ext cx="2852494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演讲者：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701573" y="4759939"/>
            <a:ext cx="4764173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Ubiquitous System Security Lab 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330222"/>
            <a:ext cx="2102268" cy="6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9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305464" y="6083559"/>
            <a:ext cx="2414570" cy="578341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0E81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0E81B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E81B7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90" y="5973395"/>
            <a:ext cx="2310304" cy="55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8845420" y="6083559"/>
            <a:ext cx="2276670" cy="45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12192000" cy="833929"/>
          </a:xfrm>
          <a:prstGeom prst="rect">
            <a:avLst/>
          </a:prstGeom>
          <a:solidFill>
            <a:srgbClr val="0E8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65" y="112806"/>
            <a:ext cx="2102268" cy="608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15" t="27857" r="35653" b="62619"/>
          <a:stretch/>
        </p:blipFill>
        <p:spPr>
          <a:xfrm>
            <a:off x="617765" y="5885768"/>
            <a:ext cx="2726871" cy="653144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557157" y="6390697"/>
            <a:ext cx="107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C28346A-CCF0-494C-8626-93EBBBED6213}" type="slidenum">
              <a:rPr lang="zh-CN" altLang="en-US" sz="1400" smtClean="0">
                <a:solidFill>
                  <a:srgbClr val="0E81B7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algn="ctr"/>
              <a:t>‹#›</a:t>
            </a:fld>
            <a:endParaRPr lang="zh-CN" altLang="en-US" dirty="0">
              <a:solidFill>
                <a:srgbClr val="0E81B7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766850" y="2010547"/>
            <a:ext cx="1371598" cy="89364"/>
            <a:chOff x="867749" y="1851404"/>
            <a:chExt cx="1275570" cy="101222"/>
          </a:xfrm>
        </p:grpSpPr>
        <p:sp>
          <p:nvSpPr>
            <p:cNvPr id="9" name="矩形 7"/>
            <p:cNvSpPr/>
            <p:nvPr/>
          </p:nvSpPr>
          <p:spPr>
            <a:xfrm>
              <a:off x="867749" y="1851660"/>
              <a:ext cx="422117" cy="100966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1763">
                  <a:moveTo>
                    <a:pt x="0" y="0"/>
                  </a:moveTo>
                  <a:lnTo>
                    <a:pt x="1726163" y="0"/>
                  </a:lnTo>
                  <a:lnTo>
                    <a:pt x="1558252" y="775534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68000">
                  <a:schemeClr val="accent2"/>
                </a:gs>
                <a:gs pos="0">
                  <a:srgbClr val="F0134E"/>
                </a:gs>
                <a:gs pos="40000">
                  <a:srgbClr val="FF0000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0134E"/>
                </a:solidFill>
              </a:endParaRPr>
            </a:p>
          </p:txBody>
        </p:sp>
        <p:sp>
          <p:nvSpPr>
            <p:cNvPr id="10" name="矩形 7"/>
            <p:cNvSpPr/>
            <p:nvPr/>
          </p:nvSpPr>
          <p:spPr>
            <a:xfrm rot="10800000">
              <a:off x="1289865" y="1851404"/>
              <a:ext cx="853454" cy="101222"/>
            </a:xfrm>
            <a:custGeom>
              <a:avLst/>
              <a:gdLst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726163 w 1726163"/>
                <a:gd name="connsiteY2" fmla="*/ 811763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259632 w 1726163"/>
                <a:gd name="connsiteY2" fmla="*/ 80243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558252 w 1726163"/>
                <a:gd name="connsiteY2" fmla="*/ 775534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56392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1763"/>
                <a:gd name="connsiteX1" fmla="*/ 1726163 w 1726163"/>
                <a:gd name="connsiteY1" fmla="*/ 0 h 811763"/>
                <a:gd name="connsiteX2" fmla="*/ 1640127 w 1726163"/>
                <a:gd name="connsiteY2" fmla="*/ 775535 h 811763"/>
                <a:gd name="connsiteX3" fmla="*/ 0 w 1726163"/>
                <a:gd name="connsiteY3" fmla="*/ 811763 h 811763"/>
                <a:gd name="connsiteX4" fmla="*/ 0 w 1726163"/>
                <a:gd name="connsiteY4" fmla="*/ 0 h 811763"/>
                <a:gd name="connsiteX0" fmla="*/ 0 w 1726163"/>
                <a:gd name="connsiteY0" fmla="*/ 0 h 813821"/>
                <a:gd name="connsiteX1" fmla="*/ 1726163 w 1726163"/>
                <a:gd name="connsiteY1" fmla="*/ 0 h 813821"/>
                <a:gd name="connsiteX2" fmla="*/ 1640127 w 1726163"/>
                <a:gd name="connsiteY2" fmla="*/ 813821 h 813821"/>
                <a:gd name="connsiteX3" fmla="*/ 0 w 1726163"/>
                <a:gd name="connsiteY3" fmla="*/ 811763 h 813821"/>
                <a:gd name="connsiteX4" fmla="*/ 0 w 1726163"/>
                <a:gd name="connsiteY4" fmla="*/ 0 h 81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6163" h="813821">
                  <a:moveTo>
                    <a:pt x="0" y="0"/>
                  </a:moveTo>
                  <a:lnTo>
                    <a:pt x="1726163" y="0"/>
                  </a:lnTo>
                  <a:lnTo>
                    <a:pt x="1640127" y="813821"/>
                  </a:lnTo>
                  <a:lnTo>
                    <a:pt x="0" y="81176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26000">
                  <a:srgbClr val="54CC5B"/>
                </a:gs>
                <a:gs pos="67000">
                  <a:srgbClr val="0E81B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4CC5B"/>
                </a:solidFill>
              </a:endParaRPr>
            </a:p>
          </p:txBody>
        </p:sp>
      </p:grpSp>
      <p:sp>
        <p:nvSpPr>
          <p:cNvPr id="11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66531" y="1581924"/>
            <a:ext cx="166842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E81B7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96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13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63" r:id="rId3"/>
    <p:sldLayoutId id="2147483664" r:id="rId4"/>
    <p:sldLayoutId id="2147483666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rite-out-loud.com/speech-rate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401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Rate Guidelines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352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 speech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usually regarded as less than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 wpm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or words per minute.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Conversational speech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generally falls between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 wpm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 the slow end, to 160 - 200 wpm in the fast range.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People who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books for radio or podcasts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often asked to speak at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150-160 wpm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Auctioneers or commentators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 practice speed speech are usually in the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 to 400 wpm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range.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Link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u="sng" dirty="0">
                <a:hlinkClick r:id="rId3"/>
              </a:rPr>
              <a:t>https://www.write-out-loud.com/speech-rate.html</a:t>
            </a:r>
            <a:endParaRPr lang="zh-CN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77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4017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Rate Guidelines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C28185-3204-4CE5-841D-E2A76604C006}"/>
              </a:ext>
            </a:extLst>
          </p:cNvPr>
          <p:cNvPicPr/>
          <p:nvPr/>
        </p:nvPicPr>
        <p:blipFill rotWithShape="1">
          <a:blip r:embed="rId3"/>
          <a:srcRect t="3868"/>
          <a:stretch/>
        </p:blipFill>
        <p:spPr>
          <a:xfrm>
            <a:off x="2122691" y="1705371"/>
            <a:ext cx="7946617" cy="411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6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5647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Speaking Rate Adaptation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48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Commerial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ASR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没有介绍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Paper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里有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/>
              <a:t>Kathania</a:t>
            </a:r>
            <a:r>
              <a:rPr lang="en-US" altLang="zh-CN" sz="1600" dirty="0"/>
              <a:t> H K, </a:t>
            </a:r>
            <a:r>
              <a:rPr lang="en-US" altLang="zh-CN" sz="1600" dirty="0" err="1"/>
              <a:t>Shahnawazuddin</a:t>
            </a:r>
            <a:r>
              <a:rPr lang="en-US" altLang="zh-CN" sz="1600" dirty="0"/>
              <a:t> S, Ahmad W, et al. Improving Children's Speech Recognition Through Time Scale Modification Based Speaking Rate Adaptation[C]//2018 International Conference on Signal Processing and Communications (SPCOM). IEEE, 2018: 257-261.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5975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463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Speaking Rate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5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Fosler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-Lussier E, Morgan N. Effects of speaking rate and word frequency on pronunciations 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convertional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speech[J]. Speech Communication, 1999, 29(2-4): 137-158.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Benzeghiba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M, De Mori R,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Deroo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O, et al. Automatic speech recognition and speech variability: A review[J]. Speech communication, 2007, 49(10-11): 763-786.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479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2014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以后在引用文章列表中搜索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Speaking rate/ Speed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的关键词，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没有最新有用结果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926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463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Speaking Rate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395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Fosler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-Lussier E, Morgan N. Effects of speaking rate and word frequency on pronunciations 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convertional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speech[J]. Speech Communication, 1999, 29(2-4): 137-158.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Linguists have also found that variations in rate of speech can affect both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perception and production of phones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extensively that fast speaking rates tend to coincide with significant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phonological reduction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Johns Hopkins’ HTK recognizer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Pronlex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dictionary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15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463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Speaking Rate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395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Fosler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-Lussier E, Morgan N. Effects of speaking rate and word frequency on pronunciations 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convertional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speech[J]. Speech Communication, 1999, 29(2-4): 137-158.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very slow to very fast speech the phone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rate rises from 9.3% to 13.6%; the phone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substitution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rate also changes significantly from 16.9% to 24.2%.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as speaking rate increases, phones are not just switching their form from canonical to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 single alternate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C5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the probability of the canonical pronunciation  drop significantly for the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half of the examples.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C6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phones are being realized with more forms in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speech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83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463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Speaking Rate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Fosler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-Lussier E, Morgan N. Effects of speaking rate and word frequency on pronunciations in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convertional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speech[J]. Speech Communication, 1999, 29(2-4): 137-158.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Citation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149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C7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syllabic stress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an important factor in pronunciation models. Thus,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stress and syllabic structure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interact with speaking rate in terms of syllable pronunciations.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C8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This corresponds well with the fact that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coda consonants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more frequently changed from canonical (usually by deletion) than onsets in this database</a:t>
            </a:r>
          </a:p>
        </p:txBody>
      </p:sp>
    </p:spTree>
    <p:extLst>
      <p:ext uri="{BB962C8B-B14F-4D97-AF65-F5344CB8AC3E}">
        <p14:creationId xmlns:p14="http://schemas.microsoft.com/office/powerpoint/2010/main" val="223482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343555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Phone deletion 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2972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kdxf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：有唤醒词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pv0.5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ffmpeg0.5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；无唤醒词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：有唤醒词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pv0.5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wsola0.5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ffmpeg0.5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wsola0.75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pv1.25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pv1.75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无唤醒词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ffmpeg0.5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pv0.75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wsola1.0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wsola1.75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ola1.753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deepspeech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：有唤醒词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ffmpeg0.5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ffmpeg0.75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ffmpeg1.0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ffmpeg1.75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ola1.25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ola1.75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wsola1.25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；无唤醒词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ffmpeg1.25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ffmpeg1.75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ola1.25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ola1.75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wsola1.25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wsola1.5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pv1.25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及以上基本为空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3" descr="紫色网格">
            <a:extLst>
              <a:ext uri="{FF2B5EF4-FFF2-40B4-BE49-F238E27FC236}">
                <a16:creationId xmlns:a16="http://schemas.microsoft.com/office/drawing/2014/main" id="{C23C3015-E148-4F1D-BA47-9EDC37C5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306" y="5282066"/>
            <a:ext cx="7045126" cy="79699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35000">
                <a:srgbClr val="FFFFFF"/>
              </a:gs>
              <a:gs pos="100000">
                <a:srgbClr val="FFFFFF"/>
              </a:gs>
            </a:gsLst>
            <a:lin ang="5400000" scaled="1"/>
          </a:gradFill>
          <a:ln w="57150">
            <a:solidFill>
              <a:srgbClr val="800000"/>
            </a:solidFill>
            <a:miter lim="800000"/>
            <a:headEnd/>
            <a:tailEnd/>
          </a:ln>
          <a:effectLst>
            <a:outerShdw blurRad="63500"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80000"/>
              <a:buFont typeface="Wingdings" panose="05000000000000000000" pitchFamily="2" charset="2"/>
              <a:buChar char="•"/>
              <a:defRPr kumimoji="1" sz="2800" b="1">
                <a:solidFill>
                  <a:srgbClr val="FF33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30000"/>
              <a:buFont typeface="Wingdings" panose="05000000000000000000" pitchFamily="2" charset="2"/>
              <a:buChar char="§"/>
              <a:defRPr kumimoji="1" sz="2600" b="1">
                <a:solidFill>
                  <a:srgbClr val="3333CC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2pPr>
            <a:lvl3pPr marL="1143000" indent="-228600" algn="just">
              <a:lnSpc>
                <a:spcPct val="110000"/>
              </a:lnSpc>
              <a:spcBef>
                <a:spcPct val="20000"/>
              </a:spcBef>
              <a:buClr>
                <a:srgbClr val="000099"/>
              </a:buClr>
              <a:buSzPct val="150000"/>
              <a:buChar char="•"/>
              <a:defRPr kumimoji="1" sz="2200" b="1">
                <a:solidFill>
                  <a:srgbClr val="333333"/>
                </a:solidFill>
                <a:latin typeface="Arial" panose="020B0604020202020204" pitchFamily="34" charset="0"/>
                <a:ea typeface="仿宋_GB2312" panose="02010609030101010101" pitchFamily="49" charset="-122"/>
              </a:defRPr>
            </a:lvl3pPr>
            <a:lvl4pPr marL="1600200" indent="-228600" algn="just">
              <a:lnSpc>
                <a:spcPct val="110000"/>
              </a:lnSpc>
              <a:spcBef>
                <a:spcPct val="20000"/>
              </a:spcBef>
              <a:buChar char="–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algn="just">
              <a:lnSpc>
                <a:spcPct val="1100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kumimoji="0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Deletion</a:t>
            </a:r>
            <a:r>
              <a:rPr kumimoji="0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无明显规律</a:t>
            </a:r>
            <a:endParaRPr kumimoji="0"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22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FDAD747-108F-4A6D-9220-5EA05067FF1E}"/>
              </a:ext>
            </a:extLst>
          </p:cNvPr>
          <p:cNvSpPr/>
          <p:nvPr/>
        </p:nvSpPr>
        <p:spPr>
          <a:xfrm>
            <a:off x="852298" y="1120596"/>
            <a:ext cx="2784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Siri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YoYo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5DF4CC-A10E-4318-AC3B-EBB586734114}"/>
              </a:ext>
            </a:extLst>
          </p:cNvPr>
          <p:cNvSpPr/>
          <p:nvPr/>
        </p:nvSpPr>
        <p:spPr>
          <a:xfrm>
            <a:off x="852297" y="1705371"/>
            <a:ext cx="10870780" cy="10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商用黑盒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deletion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现象很少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快速还是会听错，但是人听起来本身也具有一定的混淆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167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60281</TotalTime>
  <Words>908</Words>
  <Application>Microsoft Office PowerPoint</Application>
  <PresentationFormat>宽屏</PresentationFormat>
  <Paragraphs>57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华文细黑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 Qinhong</dc:creator>
  <cp:lastModifiedBy>li chaohao</cp:lastModifiedBy>
  <cp:revision>400</cp:revision>
  <cp:lastPrinted>2017-06-19T10:44:09Z</cp:lastPrinted>
  <dcterms:created xsi:type="dcterms:W3CDTF">2016-06-07T03:07:16Z</dcterms:created>
  <dcterms:modified xsi:type="dcterms:W3CDTF">2020-08-28T07:09:32Z</dcterms:modified>
</cp:coreProperties>
</file>