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58" r:id="rId2"/>
    <p:sldId id="568" r:id="rId3"/>
    <p:sldId id="567" r:id="rId4"/>
    <p:sldId id="574" r:id="rId5"/>
    <p:sldId id="570" r:id="rId6"/>
    <p:sldId id="573" r:id="rId7"/>
    <p:sldId id="572" r:id="rId8"/>
    <p:sldId id="571" r:id="rId9"/>
  </p:sldIdLst>
  <p:sldSz cx="12192000" cy="6858000"/>
  <p:notesSz cx="98742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1B7"/>
    <a:srgbClr val="5B95C7"/>
    <a:srgbClr val="5B9BC7"/>
    <a:srgbClr val="5B9BD5"/>
    <a:srgbClr val="3978F7"/>
    <a:srgbClr val="54CC5B"/>
    <a:srgbClr val="F01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72377" autoAdjust="0"/>
  </p:normalViewPr>
  <p:slideViewPr>
    <p:cSldViewPr snapToGrid="0">
      <p:cViewPr varScale="1">
        <p:scale>
          <a:sx n="78" d="100"/>
          <a:sy n="78" d="100"/>
        </p:scale>
        <p:origin x="17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F2EAB-82EF-4749-B0A6-32E8CB1FB1E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179B-82BD-4567-A6FC-5FF2E527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9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4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6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44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80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5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09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36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65" y="5912023"/>
            <a:ext cx="2857242" cy="692268"/>
          </a:xfrm>
          <a:prstGeom prst="rect">
            <a:avLst/>
          </a:prstGeom>
        </p:spPr>
      </p:pic>
      <p:sp>
        <p:nvSpPr>
          <p:cNvPr id="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83657" y="2458680"/>
            <a:ext cx="7973169" cy="100632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USSLAB</a:t>
            </a:r>
            <a:r>
              <a:rPr lang="zh-CN" altLang="en-US" dirty="0"/>
              <a:t>专用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657413" y="3972594"/>
            <a:ext cx="2852494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演讲者：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701573" y="4759939"/>
            <a:ext cx="4764173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Ubiquitous System Security Lab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330222"/>
            <a:ext cx="2102268" cy="60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305464" y="6083559"/>
            <a:ext cx="2414570" cy="5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305464" y="6083559"/>
            <a:ext cx="2414570" cy="578341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5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0E8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0E81B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90" y="5973395"/>
            <a:ext cx="2310304" cy="55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617765" y="5885768"/>
            <a:ext cx="2726871" cy="653144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66850" y="2010547"/>
            <a:ext cx="1371598" cy="89364"/>
            <a:chOff x="867749" y="1851404"/>
            <a:chExt cx="1275570" cy="101222"/>
          </a:xfrm>
        </p:grpSpPr>
        <p:sp>
          <p:nvSpPr>
            <p:cNvPr id="9" name="矩形 7"/>
            <p:cNvSpPr/>
            <p:nvPr/>
          </p:nvSpPr>
          <p:spPr>
            <a:xfrm>
              <a:off x="867749" y="1851660"/>
              <a:ext cx="422117" cy="100966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1763">
                  <a:moveTo>
                    <a:pt x="0" y="0"/>
                  </a:moveTo>
                  <a:lnTo>
                    <a:pt x="1726163" y="0"/>
                  </a:lnTo>
                  <a:lnTo>
                    <a:pt x="1558252" y="775534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68000">
                  <a:schemeClr val="accent2"/>
                </a:gs>
                <a:gs pos="0">
                  <a:srgbClr val="F0134E"/>
                </a:gs>
                <a:gs pos="40000">
                  <a:srgbClr val="FF0000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0134E"/>
                </a:solidFill>
              </a:endParaRPr>
            </a:p>
          </p:txBody>
        </p:sp>
        <p:sp>
          <p:nvSpPr>
            <p:cNvPr id="10" name="矩形 7"/>
            <p:cNvSpPr/>
            <p:nvPr/>
          </p:nvSpPr>
          <p:spPr>
            <a:xfrm rot="10800000">
              <a:off x="1289865" y="1851404"/>
              <a:ext cx="853454" cy="101222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5639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75535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3821"/>
                <a:gd name="connsiteX1" fmla="*/ 1726163 w 1726163"/>
                <a:gd name="connsiteY1" fmla="*/ 0 h 813821"/>
                <a:gd name="connsiteX2" fmla="*/ 1640127 w 1726163"/>
                <a:gd name="connsiteY2" fmla="*/ 813821 h 813821"/>
                <a:gd name="connsiteX3" fmla="*/ 0 w 1726163"/>
                <a:gd name="connsiteY3" fmla="*/ 811763 h 813821"/>
                <a:gd name="connsiteX4" fmla="*/ 0 w 1726163"/>
                <a:gd name="connsiteY4" fmla="*/ 0 h 81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3821">
                  <a:moveTo>
                    <a:pt x="0" y="0"/>
                  </a:moveTo>
                  <a:lnTo>
                    <a:pt x="1726163" y="0"/>
                  </a:lnTo>
                  <a:lnTo>
                    <a:pt x="1640127" y="813821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26000">
                  <a:srgbClr val="54CC5B"/>
                </a:gs>
                <a:gs pos="67000">
                  <a:srgbClr val="0E81B7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4CC5B"/>
                </a:solidFill>
              </a:endParaRPr>
            </a:p>
          </p:txBody>
        </p:sp>
      </p:grpSp>
      <p:sp>
        <p:nvSpPr>
          <p:cNvPr id="11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66531" y="1581924"/>
            <a:ext cx="166842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96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13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63" r:id="rId3"/>
    <p:sldLayoutId id="2147483664" r:id="rId4"/>
    <p:sldLayoutId id="214748366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18" Type="http://schemas.openxmlformats.org/officeDocument/2006/relationships/notesSlide" Target="../notesSlides/notesSlide6.xml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openxmlformats.org/officeDocument/2006/relationships/slideLayout" Target="../slideLayouts/slideLayout3.xml"/><Relationship Id="rId2" Type="http://schemas.openxmlformats.org/officeDocument/2006/relationships/audio" Target="../media/media1.wav"/><Relationship Id="rId16" Type="http://schemas.openxmlformats.org/officeDocument/2006/relationships/audio" Target="../media/media8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microsoft.com/office/2007/relationships/media" Target="../media/media8.wav"/><Relationship Id="rId10" Type="http://schemas.openxmlformats.org/officeDocument/2006/relationships/audio" Target="../media/media5.wav"/><Relationship Id="rId19" Type="http://schemas.openxmlformats.org/officeDocument/2006/relationships/image" Target="../media/image13.png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535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VAD-based TSM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49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inner-word phoneme shifting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inter-word connected speech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minimum pause interval of ASR systems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777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535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VAD-based TSM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Pause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3" name="图片 2" descr="电脑萤幕画面&#10;&#10;描述已自动生成">
            <a:extLst>
              <a:ext uri="{FF2B5EF4-FFF2-40B4-BE49-F238E27FC236}">
                <a16:creationId xmlns:a16="http://schemas.microsoft.com/office/drawing/2014/main" id="{07092AAD-53C6-4667-AE72-D1E7E24269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2057" r="1579" b="5020"/>
          <a:stretch/>
        </p:blipFill>
        <p:spPr>
          <a:xfrm>
            <a:off x="2620154" y="2290146"/>
            <a:ext cx="4264755" cy="32004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2E33ED-8443-41C1-89F5-93D2A90C5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25" y="2290146"/>
            <a:ext cx="4371136" cy="32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7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2749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49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 Only randomly change the speed of word part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B: Only randomly change the speed of pause part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C: Both change</a:t>
            </a:r>
          </a:p>
        </p:txBody>
      </p:sp>
    </p:spTree>
    <p:extLst>
      <p:ext uri="{BB962C8B-B14F-4D97-AF65-F5344CB8AC3E}">
        <p14:creationId xmlns:p14="http://schemas.microsoft.com/office/powerpoint/2010/main" val="346512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645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– A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49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 Only randomly change the speed of word part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PV\OLA\WSOLA\FFMPEG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2841E2-7C03-4784-B8E4-3760B75FB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0"/>
          <a:stretch/>
        </p:blipFill>
        <p:spPr>
          <a:xfrm>
            <a:off x="7108533" y="2792627"/>
            <a:ext cx="4100571" cy="54761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91C8920-23D2-4165-9CCB-083FF0DBB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23" y="2792627"/>
            <a:ext cx="301363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67698D-47A1-4A08-86CB-E112F46A0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091" y="2792627"/>
            <a:ext cx="3392905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79E4A3-A931-4057-8F59-27C8396DE5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7669" y="188569"/>
            <a:ext cx="1748130" cy="244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645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– B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2480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B: Only randomly change the speed of pause part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okay google take a picture —— google take a fiction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google take a fixture</a:t>
            </a:r>
          </a:p>
          <a:p>
            <a:pPr lvl="7"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google take 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google take a victor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C3AE58-811E-4F9E-BE93-5542B0376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891" y="0"/>
            <a:ext cx="2120336" cy="675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6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5084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– Example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3588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finish my work at 6:00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pm —— worth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like playing football —— life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Okay Google take 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picture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—— take it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Hundreds of soldiers ate in silence around their campfires.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—— </a:t>
            </a:r>
            <a:r>
              <a:rPr lang="en-US" altLang="zh-CN" dirty="0"/>
              <a:t>one of older date and silent around cities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wish I had taken better care of myself. —— </a:t>
            </a:r>
            <a:r>
              <a:rPr lang="en-US" altLang="zh-CN" dirty="0" err="1"/>
              <a:t>i</a:t>
            </a:r>
            <a:r>
              <a:rPr lang="en-US" altLang="zh-CN" dirty="0"/>
              <a:t> will raise health taking that air of myself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Shaw, those twelve beige hooks are joined if I patch a young, gooey mouth. —— she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alterin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the yearning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2" name="72">
            <a:hlinkClick r:id="" action="ppaction://media"/>
            <a:extLst>
              <a:ext uri="{FF2B5EF4-FFF2-40B4-BE49-F238E27FC236}">
                <a16:creationId xmlns:a16="http://schemas.microsoft.com/office/drawing/2014/main" id="{8D7BEDB5-3B86-4028-97EC-B75E9D3F2B0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1068388" y="4983374"/>
            <a:ext cx="609600" cy="609600"/>
          </a:xfrm>
          <a:prstGeom prst="rect">
            <a:avLst/>
          </a:prstGeom>
        </p:spPr>
      </p:pic>
      <p:pic>
        <p:nvPicPr>
          <p:cNvPr id="3" name="26">
            <a:hlinkClick r:id="" action="ppaction://media"/>
            <a:extLst>
              <a:ext uri="{FF2B5EF4-FFF2-40B4-BE49-F238E27FC236}">
                <a16:creationId xmlns:a16="http://schemas.microsoft.com/office/drawing/2014/main" id="{65053042-28E0-435C-8D07-EA17A6F5557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2985300" y="4983374"/>
            <a:ext cx="609600" cy="609600"/>
          </a:xfrm>
          <a:prstGeom prst="rect">
            <a:avLst/>
          </a:prstGeom>
        </p:spPr>
      </p:pic>
      <p:pic>
        <p:nvPicPr>
          <p:cNvPr id="5" name="18">
            <a:hlinkClick r:id="" action="ppaction://media"/>
            <a:extLst>
              <a:ext uri="{FF2B5EF4-FFF2-40B4-BE49-F238E27FC236}">
                <a16:creationId xmlns:a16="http://schemas.microsoft.com/office/drawing/2014/main" id="{CCC19432-117C-43D1-9412-B386F0CA8AC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4902212" y="4983374"/>
            <a:ext cx="609600" cy="609600"/>
          </a:xfrm>
          <a:prstGeom prst="rect">
            <a:avLst/>
          </a:prstGeom>
        </p:spPr>
      </p:pic>
      <p:pic>
        <p:nvPicPr>
          <p:cNvPr id="4" name="66">
            <a:hlinkClick r:id="" action="ppaction://media"/>
            <a:extLst>
              <a:ext uri="{FF2B5EF4-FFF2-40B4-BE49-F238E27FC236}">
                <a16:creationId xmlns:a16="http://schemas.microsoft.com/office/drawing/2014/main" id="{25BD6A80-C66E-4282-A666-91E59CD1A626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6819124" y="4983374"/>
            <a:ext cx="609600" cy="609600"/>
          </a:xfrm>
          <a:prstGeom prst="rect">
            <a:avLst/>
          </a:prstGeom>
        </p:spPr>
      </p:pic>
      <p:pic>
        <p:nvPicPr>
          <p:cNvPr id="6" name="6">
            <a:hlinkClick r:id="" action="ppaction://media"/>
            <a:extLst>
              <a:ext uri="{FF2B5EF4-FFF2-40B4-BE49-F238E27FC236}">
                <a16:creationId xmlns:a16="http://schemas.microsoft.com/office/drawing/2014/main" id="{6CAFEE91-9778-4F83-8F9E-33E24CC420C0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8736036" y="4983374"/>
            <a:ext cx="609600" cy="609600"/>
          </a:xfrm>
          <a:prstGeom prst="rect">
            <a:avLst/>
          </a:prstGeom>
        </p:spPr>
      </p:pic>
      <p:pic>
        <p:nvPicPr>
          <p:cNvPr id="9" name="9">
            <a:hlinkClick r:id="" action="ppaction://media"/>
            <a:extLst>
              <a:ext uri="{FF2B5EF4-FFF2-40B4-BE49-F238E27FC236}">
                <a16:creationId xmlns:a16="http://schemas.microsoft.com/office/drawing/2014/main" id="{5D550298-241D-4D0C-89E6-DF706B4EBDB5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10652950" y="4983374"/>
            <a:ext cx="609600" cy="609600"/>
          </a:xfrm>
          <a:prstGeom prst="rect">
            <a:avLst/>
          </a:prstGeom>
        </p:spPr>
      </p:pic>
      <p:pic>
        <p:nvPicPr>
          <p:cNvPr id="10" name="3">
            <a:hlinkClick r:id="" action="ppaction://media"/>
            <a:extLst>
              <a:ext uri="{FF2B5EF4-FFF2-40B4-BE49-F238E27FC236}">
                <a16:creationId xmlns:a16="http://schemas.microsoft.com/office/drawing/2014/main" id="{C457E6A3-3033-4787-8C3B-B49A8B8B38AD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10652950" y="2443941"/>
            <a:ext cx="609600" cy="609600"/>
          </a:xfrm>
          <a:prstGeom prst="rect">
            <a:avLst/>
          </a:prstGeom>
        </p:spPr>
      </p:pic>
      <p:pic>
        <p:nvPicPr>
          <p:cNvPr id="11" name="2">
            <a:hlinkClick r:id="" action="ppaction://media"/>
            <a:extLst>
              <a:ext uri="{FF2B5EF4-FFF2-40B4-BE49-F238E27FC236}">
                <a16:creationId xmlns:a16="http://schemas.microsoft.com/office/drawing/2014/main" id="{0B75214D-9026-4E32-9AED-386C0BA435B5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10652950" y="126502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6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3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6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49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00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252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43264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– KDXF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like playing football--&gt;I love playing football.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基本错误的不多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373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1459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49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Word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Deletion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可解释性一般（不能完全解释）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VAD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处理过后可听性增强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879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60756</TotalTime>
  <Words>234</Words>
  <Application>Microsoft Office PowerPoint</Application>
  <PresentationFormat>宽屏</PresentationFormat>
  <Paragraphs>40</Paragraphs>
  <Slides>8</Slides>
  <Notes>8</Notes>
  <HiddenSlides>0</HiddenSlides>
  <MMClips>8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华文细黑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Qinhong</dc:creator>
  <cp:lastModifiedBy>li chaohao</cp:lastModifiedBy>
  <cp:revision>413</cp:revision>
  <cp:lastPrinted>2017-06-19T10:44:09Z</cp:lastPrinted>
  <dcterms:created xsi:type="dcterms:W3CDTF">2016-06-07T03:07:16Z</dcterms:created>
  <dcterms:modified xsi:type="dcterms:W3CDTF">2020-09-03T11:08:53Z</dcterms:modified>
</cp:coreProperties>
</file>