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607" r:id="rId2"/>
    <p:sldId id="608" r:id="rId3"/>
    <p:sldId id="611" r:id="rId4"/>
    <p:sldId id="609" r:id="rId5"/>
    <p:sldId id="610" r:id="rId6"/>
    <p:sldId id="612" r:id="rId7"/>
  </p:sldIdLst>
  <p:sldSz cx="12192000" cy="6858000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1B7"/>
    <a:srgbClr val="5B95C7"/>
    <a:srgbClr val="5B9BC7"/>
    <a:srgbClr val="5B9BD5"/>
    <a:srgbClr val="3978F7"/>
    <a:srgbClr val="54CC5B"/>
    <a:srgbClr val="F01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72377" autoAdjust="0"/>
  </p:normalViewPr>
  <p:slideViewPr>
    <p:cSldViewPr snapToGrid="0">
      <p:cViewPr varScale="1">
        <p:scale>
          <a:sx n="78" d="100"/>
          <a:sy n="78" d="100"/>
        </p:scale>
        <p:origin x="17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F2EAB-82EF-4749-B0A6-32E8CB1FB1E4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179B-82BD-4567-A6FC-5FF2E527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9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4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79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4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8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65" y="5912023"/>
            <a:ext cx="2857242" cy="692268"/>
          </a:xfrm>
          <a:prstGeom prst="rect">
            <a:avLst/>
          </a:prstGeom>
        </p:spPr>
      </p:pic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83657" y="2458680"/>
            <a:ext cx="7973169" cy="100632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USSLAB</a:t>
            </a:r>
            <a:r>
              <a:rPr lang="zh-CN" altLang="en-US" dirty="0"/>
              <a:t>专用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657413" y="3972594"/>
            <a:ext cx="2852494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演讲者：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01573" y="4759939"/>
            <a:ext cx="4764173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Ubiquitous System Security Lab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330222"/>
            <a:ext cx="2102268" cy="6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0E8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0E81B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90" y="5973395"/>
            <a:ext cx="2310304" cy="5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617765" y="5885768"/>
            <a:ext cx="2726871" cy="653144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66850" y="2010547"/>
            <a:ext cx="1371598" cy="89364"/>
            <a:chOff x="867749" y="1851404"/>
            <a:chExt cx="1275570" cy="101222"/>
          </a:xfrm>
        </p:grpSpPr>
        <p:sp>
          <p:nvSpPr>
            <p:cNvPr id="9" name="矩形 7"/>
            <p:cNvSpPr/>
            <p:nvPr/>
          </p:nvSpPr>
          <p:spPr>
            <a:xfrm>
              <a:off x="867749" y="1851660"/>
              <a:ext cx="422117" cy="100966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1763">
                  <a:moveTo>
                    <a:pt x="0" y="0"/>
                  </a:moveTo>
                  <a:lnTo>
                    <a:pt x="1726163" y="0"/>
                  </a:lnTo>
                  <a:lnTo>
                    <a:pt x="1558252" y="775534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68000">
                  <a:schemeClr val="accent2"/>
                </a:gs>
                <a:gs pos="0">
                  <a:srgbClr val="F0134E"/>
                </a:gs>
                <a:gs pos="40000">
                  <a:srgbClr val="FF000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0134E"/>
                </a:solidFill>
              </a:endParaRPr>
            </a:p>
          </p:txBody>
        </p:sp>
        <p:sp>
          <p:nvSpPr>
            <p:cNvPr id="10" name="矩形 7"/>
            <p:cNvSpPr/>
            <p:nvPr/>
          </p:nvSpPr>
          <p:spPr>
            <a:xfrm rot="10800000">
              <a:off x="1289865" y="1851404"/>
              <a:ext cx="853454" cy="101222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5639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75535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3821"/>
                <a:gd name="connsiteX1" fmla="*/ 1726163 w 1726163"/>
                <a:gd name="connsiteY1" fmla="*/ 0 h 813821"/>
                <a:gd name="connsiteX2" fmla="*/ 1640127 w 1726163"/>
                <a:gd name="connsiteY2" fmla="*/ 813821 h 813821"/>
                <a:gd name="connsiteX3" fmla="*/ 0 w 1726163"/>
                <a:gd name="connsiteY3" fmla="*/ 811763 h 813821"/>
                <a:gd name="connsiteX4" fmla="*/ 0 w 1726163"/>
                <a:gd name="connsiteY4" fmla="*/ 0 h 81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3821">
                  <a:moveTo>
                    <a:pt x="0" y="0"/>
                  </a:moveTo>
                  <a:lnTo>
                    <a:pt x="1726163" y="0"/>
                  </a:lnTo>
                  <a:lnTo>
                    <a:pt x="1640127" y="813821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rgbClr val="54CC5B"/>
                </a:gs>
                <a:gs pos="67000">
                  <a:srgbClr val="0E81B7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CC5B"/>
                </a:solidFill>
              </a:endParaRPr>
            </a:p>
          </p:txBody>
        </p:sp>
      </p:grpSp>
      <p:sp>
        <p:nvSpPr>
          <p:cNvPr id="11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66531" y="1581924"/>
            <a:ext cx="166842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96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3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3" r:id="rId3"/>
    <p:sldLayoutId id="2147483664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实验设置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TTS 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常用语料库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真随机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Frame length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50/100/200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完全一致、子集（字母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音素）、新数据类型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049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完全一致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445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100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字符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26074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（完全一致）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:72926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音素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26443:72557</a:t>
            </a: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200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字符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25361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（完全一致）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:73639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音素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25759:73241</a:t>
            </a:r>
          </a:p>
          <a:p>
            <a:pPr>
              <a:lnSpc>
                <a:spcPct val="20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799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完全一致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346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差异在于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i‘ve been watching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 v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all night -&gt;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i've been watching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tv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all night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mail -&gt;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read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mail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（音素提取的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bug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my watch is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to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minutes fast -&gt; my watch is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two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minutes fast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do you like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travelling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-&gt; do you like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traveling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668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子集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4942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100ms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字符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84086: 14914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音素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73973: 25027</a:t>
            </a: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200ms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字符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81284:17716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音素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69994:29006</a:t>
            </a: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不足在于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Texture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picture -&gt;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teture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540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新结果类型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70%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）切割越少，类型越少：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50&lt;100&lt;200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句子越短，类型越少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C27B64-8811-4F3B-BE4E-20C833D29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687" y="1569308"/>
            <a:ext cx="4780981" cy="4600188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EED48CD-0CDE-4068-BCEC-E479BB38F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922459"/>
              </p:ext>
            </p:extLst>
          </p:nvPr>
        </p:nvGraphicFramePr>
        <p:xfrm>
          <a:off x="852296" y="2990732"/>
          <a:ext cx="4107688" cy="2740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8714">
                  <a:extLst>
                    <a:ext uri="{9D8B030D-6E8A-4147-A177-3AD203B41FA5}">
                      <a16:colId xmlns:a16="http://schemas.microsoft.com/office/drawing/2014/main" val="320004692"/>
                    </a:ext>
                  </a:extLst>
                </a:gridCol>
                <a:gridCol w="489658">
                  <a:extLst>
                    <a:ext uri="{9D8B030D-6E8A-4147-A177-3AD203B41FA5}">
                      <a16:colId xmlns:a16="http://schemas.microsoft.com/office/drawing/2014/main" val="3182628723"/>
                    </a:ext>
                  </a:extLst>
                </a:gridCol>
                <a:gridCol w="489658">
                  <a:extLst>
                    <a:ext uri="{9D8B030D-6E8A-4147-A177-3AD203B41FA5}">
                      <a16:colId xmlns:a16="http://schemas.microsoft.com/office/drawing/2014/main" val="4071749493"/>
                    </a:ext>
                  </a:extLst>
                </a:gridCol>
                <a:gridCol w="489658">
                  <a:extLst>
                    <a:ext uri="{9D8B030D-6E8A-4147-A177-3AD203B41FA5}">
                      <a16:colId xmlns:a16="http://schemas.microsoft.com/office/drawing/2014/main" val="3589716505"/>
                    </a:ext>
                  </a:extLst>
                </a:gridCol>
              </a:tblGrid>
              <a:tr h="4567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origin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1551701"/>
                  </a:ext>
                </a:extLst>
              </a:tr>
              <a:tr h="4567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take a picture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6298790"/>
                  </a:ext>
                </a:extLst>
              </a:tr>
              <a:tr h="4567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navigate to my home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0633732"/>
                  </a:ext>
                </a:extLst>
              </a:tr>
              <a:tr h="4567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turn off the light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3198133"/>
                  </a:ext>
                </a:extLst>
              </a:tr>
              <a:tr h="4567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 music.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9927651"/>
                  </a:ext>
                </a:extLst>
              </a:tr>
              <a:tr h="4567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open the website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960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62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1204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2480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Threat model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Goal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到底是什么？最大差异还是定向攻击？还是统计规律？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可听性：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电流声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&amp;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速度变化，除了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user study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如何定义可听性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由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：如何确定操作思路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规则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：受限于语境，例如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a+b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-&gt;c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可能在不同的话里能到的不同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长句变短句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：一部分重复，一部分无意义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795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62684</TotalTime>
  <Words>289</Words>
  <Application>Microsoft Office PowerPoint</Application>
  <PresentationFormat>宽屏</PresentationFormat>
  <Paragraphs>67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华文细黑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Qinhong</dc:creator>
  <cp:lastModifiedBy>li chaohao</cp:lastModifiedBy>
  <cp:revision>452</cp:revision>
  <cp:lastPrinted>2017-06-19T10:44:09Z</cp:lastPrinted>
  <dcterms:created xsi:type="dcterms:W3CDTF">2016-06-07T03:07:16Z</dcterms:created>
  <dcterms:modified xsi:type="dcterms:W3CDTF">2020-10-19T08:11:56Z</dcterms:modified>
</cp:coreProperties>
</file>