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775CB-94F7-4DC1-9341-7C405D502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3446ED-2095-414E-B967-80A7C9C25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9EB553-D86C-4260-BE5E-9689E5B02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A20C-F034-4B89-BF6D-AE204F5DD15B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5EAEFC-0D59-4833-9843-78FB2D293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F24D03-88AC-4A76-BFA0-CD66C87B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F753-85AA-4C81-94D2-7ED1338F3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113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443B31-E8E8-4ACB-B78D-F26428CC5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C1A89C-290E-4AAC-BB4F-62463A070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AD4A58-FBD5-4070-B4AC-0239F7084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A20C-F034-4B89-BF6D-AE204F5DD15B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E612F6-DD00-4B99-9953-F70727C4F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832767-C029-4F04-A048-C13E6310E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F753-85AA-4C81-94D2-7ED1338F3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56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52299C-F6F8-4C05-919E-2A6FF8EFA9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78432F-01C6-415C-89C3-B5DDD65F9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EE66C7-FE5A-43F1-A16E-215B4E85A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A20C-F034-4B89-BF6D-AE204F5DD15B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7532E7-AAFD-409C-A77E-3BA673FDD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79A198-AE7C-4C24-8FEC-FC15EC6EE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F753-85AA-4C81-94D2-7ED1338F3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56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D141EA-5BAC-478E-9D4F-20C325FBE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F4BCBA-A0FA-4346-A81E-DA3FF4AEE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D9BF77-C336-4ADE-B9AA-04694983C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A20C-F034-4B89-BF6D-AE204F5DD15B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33D525-CCA2-459D-8AA0-1121DCBE2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689E32-6100-4A25-9017-C5234CA91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F753-85AA-4C81-94D2-7ED1338F3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863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32BB9-34BD-41C0-8E45-C2B371A0C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04F313-E56B-4459-90D3-839F26F5F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1A303C-1DF5-4D72-AFC0-45F8EC173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A20C-F034-4B89-BF6D-AE204F5DD15B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63FDBA-5155-40D8-8258-26CB0F8DF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285DDD-6D66-4F09-A9D6-014439198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F753-85AA-4C81-94D2-7ED1338F3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5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7064E-7262-42E4-91B3-2F889DDD7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1BED21-369A-463D-AA42-22346EEE2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B3CAAB-8451-4B09-AF56-FD7D0DEC2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C08DB0-9EA5-4101-B7DE-2128C9C94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A20C-F034-4B89-BF6D-AE204F5DD15B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BA4993-167B-4E0E-B802-30465F93E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CA98F3-085B-4A0E-90A8-35642AA85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F753-85AA-4C81-94D2-7ED1338F3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06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7BECF2-F370-4EFA-85D8-CDA59792A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AA3BB0-3DD0-4D5F-A710-FAD73A55C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963A9A-58F6-479E-A085-34882B096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AE36D2-FB6A-4CC2-B730-19127FA38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477134-44A3-420B-B162-864054DA37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0802D5-32D1-4099-ADBC-5B246CCD8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A20C-F034-4B89-BF6D-AE204F5DD15B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C2944B-6E6B-4023-BC14-7F7A9ED0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8C74842-10FB-4715-A6EC-CC99CF6D2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F753-85AA-4C81-94D2-7ED1338F3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775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B190B-0A1F-4992-A502-8692AC396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DDA2A5-3598-4A06-8D06-CB6DB36D8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A20C-F034-4B89-BF6D-AE204F5DD15B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2082C0D-1A02-44D6-8926-D67641B09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83D42B-9B3E-47AD-869C-AEA14BA3C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F753-85AA-4C81-94D2-7ED1338F3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43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477832-B85F-412C-93A9-8E0FA90C8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A20C-F034-4B89-BF6D-AE204F5DD15B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E70333-1E18-4BBF-9E6B-BCEF2EDF7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EADD54-ACD5-477C-BD76-C55939991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F753-85AA-4C81-94D2-7ED1338F3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15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25BC8-76C3-4E1D-9DBB-D40C9E14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520453-9D8E-4580-81EB-C525CC8D7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92B209-4BCA-461C-8761-190036D01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1561D3-33DC-40B9-B0B6-360397BA7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A20C-F034-4B89-BF6D-AE204F5DD15B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37E915-1AB6-48BE-A39A-0FC8583FD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77193C-CF1F-46EC-8630-2448B5E83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F753-85AA-4C81-94D2-7ED1338F3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45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A191E-A881-4090-84CC-42E729B43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5FE17C-349E-4140-845F-6E63D2C28B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39E292-68AE-4D28-A680-82809B2A4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BFF411-D1F3-47A5-B758-46808696F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A20C-F034-4B89-BF6D-AE204F5DD15B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164C06-1393-465E-8958-6DAD7FAA2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CADDB9-9695-491F-9602-1A9CC3115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F753-85AA-4C81-94D2-7ED1338F3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09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EFD822-35C8-4CC9-BC73-2C90227C6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2F46BE-7F9D-42C2-96E5-2208023F6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D4DEA8-3FA8-432D-B303-940F8A808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AA20C-F034-4B89-BF6D-AE204F5DD15B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A4875-052A-45FD-A0F8-1509FEDA8D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BFACE7-C402-4CF9-BD0B-D0AB6192C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EF753-85AA-4C81-94D2-7ED1338F3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69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E70CD3A-DE20-40E7-90ED-C2633F139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955" y="2944168"/>
            <a:ext cx="2295143" cy="1080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BC0A999-24E3-47A8-ABC0-3438CCF8FE3B}"/>
              </a:ext>
            </a:extLst>
          </p:cNvPr>
          <p:cNvSpPr/>
          <p:nvPr/>
        </p:nvSpPr>
        <p:spPr>
          <a:xfrm>
            <a:off x="1288741" y="1572754"/>
            <a:ext cx="1688707" cy="754729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Original Audio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20535BE-7623-446F-A6DC-BD07FC384933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2977448" y="1948955"/>
            <a:ext cx="807669" cy="1164"/>
          </a:xfrm>
          <a:prstGeom prst="straightConnector1">
            <a:avLst/>
          </a:prstGeom>
          <a:noFill/>
          <a:ln w="19050" cap="flat" cmpd="sng" algn="ctr">
            <a:solidFill>
              <a:srgbClr val="202731"/>
            </a:solidFill>
            <a:prstDash val="solid"/>
            <a:tailEnd type="triangle"/>
          </a:ln>
          <a:effectLst/>
        </p:spPr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F7D23127-58A2-439B-B184-B8C86DE26AFF}"/>
              </a:ext>
            </a:extLst>
          </p:cNvPr>
          <p:cNvSpPr/>
          <p:nvPr/>
        </p:nvSpPr>
        <p:spPr>
          <a:xfrm>
            <a:off x="2054368" y="4018910"/>
            <a:ext cx="31375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What user hears: </a:t>
            </a:r>
          </a:p>
          <a:p>
            <a:pPr algn="ctr"/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“I want to take a picture”</a:t>
            </a:r>
            <a:endParaRPr lang="zh-CN" altLang="en-US" i="1" dirty="0">
              <a:solidFill>
                <a:srgbClr val="C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58161DE-4DF8-4D4B-8884-9E27694F7F39}"/>
              </a:ext>
            </a:extLst>
          </p:cNvPr>
          <p:cNvSpPr/>
          <p:nvPr/>
        </p:nvSpPr>
        <p:spPr>
          <a:xfrm>
            <a:off x="3785117" y="1091518"/>
            <a:ext cx="2444621" cy="171487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1494814-374A-4365-9D69-64A25879ED6A}"/>
              </a:ext>
            </a:extLst>
          </p:cNvPr>
          <p:cNvSpPr/>
          <p:nvPr/>
        </p:nvSpPr>
        <p:spPr>
          <a:xfrm>
            <a:off x="4001363" y="2017981"/>
            <a:ext cx="2018438" cy="54022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Partial TSM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47EED2A-4CF0-4FCA-ACC8-27FA66366D9D}"/>
              </a:ext>
            </a:extLst>
          </p:cNvPr>
          <p:cNvCxnSpPr>
            <a:cxnSpLocks/>
          </p:cNvCxnSpPr>
          <p:nvPr/>
        </p:nvCxnSpPr>
        <p:spPr>
          <a:xfrm>
            <a:off x="6229738" y="1978526"/>
            <a:ext cx="572410" cy="3663"/>
          </a:xfrm>
          <a:prstGeom prst="straightConnector1">
            <a:avLst/>
          </a:prstGeom>
          <a:noFill/>
          <a:ln w="19050" cap="flat" cmpd="sng" algn="ctr">
            <a:solidFill>
              <a:srgbClr val="202731"/>
            </a:solidFill>
            <a:prstDash val="solid"/>
            <a:tailEnd type="triangle"/>
          </a:ln>
          <a:effectLst/>
        </p:spPr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FB0D3A64-1CDE-4BA0-9FB4-6EB76008D926}"/>
              </a:ext>
            </a:extLst>
          </p:cNvPr>
          <p:cNvSpPr/>
          <p:nvPr/>
        </p:nvSpPr>
        <p:spPr>
          <a:xfrm>
            <a:off x="6802148" y="1613137"/>
            <a:ext cx="2835118" cy="754729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Automatic Speech Recognition System (ASR)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DA645AC8-1090-4FBC-BB21-D6A1CA9C1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872" y="2975543"/>
            <a:ext cx="1287595" cy="1080000"/>
          </a:xfrm>
          <a:prstGeom prst="rect">
            <a:avLst/>
          </a:prstGeom>
        </p:spPr>
      </p:pic>
      <p:sp>
        <p:nvSpPr>
          <p:cNvPr id="51" name="矩形 50">
            <a:extLst>
              <a:ext uri="{FF2B5EF4-FFF2-40B4-BE49-F238E27FC236}">
                <a16:creationId xmlns:a16="http://schemas.microsoft.com/office/drawing/2014/main" id="{862D2EFB-3D46-4752-97E8-A4E385A6102E}"/>
              </a:ext>
            </a:extLst>
          </p:cNvPr>
          <p:cNvSpPr/>
          <p:nvPr/>
        </p:nvSpPr>
        <p:spPr>
          <a:xfrm>
            <a:off x="3498912" y="619187"/>
            <a:ext cx="3151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Time-scale Modification (TSM)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FB883322-CE87-4FF9-B5C0-0940A3E8135A}"/>
              </a:ext>
            </a:extLst>
          </p:cNvPr>
          <p:cNvSpPr/>
          <p:nvPr/>
        </p:nvSpPr>
        <p:spPr>
          <a:xfrm>
            <a:off x="4001363" y="1283896"/>
            <a:ext cx="2018438" cy="54022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Entire TSM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226D375-C2A7-4F6A-84A0-E9924C398721}"/>
              </a:ext>
            </a:extLst>
          </p:cNvPr>
          <p:cNvSpPr/>
          <p:nvPr/>
        </p:nvSpPr>
        <p:spPr>
          <a:xfrm>
            <a:off x="7040332" y="2927711"/>
            <a:ext cx="2358749" cy="754729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Targeted Result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D6237913-C4E2-42C5-A08D-AE922E557DA2}"/>
              </a:ext>
            </a:extLst>
          </p:cNvPr>
          <p:cNvCxnSpPr>
            <a:cxnSpLocks/>
          </p:cNvCxnSpPr>
          <p:nvPr/>
        </p:nvCxnSpPr>
        <p:spPr>
          <a:xfrm>
            <a:off x="3842012" y="3407968"/>
            <a:ext cx="736695" cy="0"/>
          </a:xfrm>
          <a:prstGeom prst="straightConnector1">
            <a:avLst/>
          </a:prstGeom>
          <a:noFill/>
          <a:ln w="19050" cap="flat" cmpd="sng" algn="ctr">
            <a:solidFill>
              <a:srgbClr val="202731"/>
            </a:solidFill>
            <a:prstDash val="sysDash"/>
            <a:tailEnd type="triangle"/>
          </a:ln>
          <a:effectLst/>
        </p:spPr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9DF9070A-8726-4F3C-B413-93601806317D}"/>
              </a:ext>
            </a:extLst>
          </p:cNvPr>
          <p:cNvSpPr/>
          <p:nvPr/>
        </p:nvSpPr>
        <p:spPr>
          <a:xfrm>
            <a:off x="6650948" y="4018909"/>
            <a:ext cx="31375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What ASR recognizes: </a:t>
            </a:r>
          </a:p>
          <a:p>
            <a:pPr algn="ctr"/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“wait action”</a:t>
            </a:r>
            <a:endParaRPr lang="zh-CN" altLang="en-US" i="1" dirty="0">
              <a:solidFill>
                <a:srgbClr val="C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3AD252F5-9540-48A6-BB09-313992B0C14E}"/>
              </a:ext>
            </a:extLst>
          </p:cNvPr>
          <p:cNvCxnSpPr>
            <a:stCxn id="31" idx="2"/>
            <a:endCxn id="56" idx="0"/>
          </p:cNvCxnSpPr>
          <p:nvPr/>
        </p:nvCxnSpPr>
        <p:spPr>
          <a:xfrm>
            <a:off x="8219707" y="2367866"/>
            <a:ext cx="0" cy="5598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6DD9DE2B-01F0-4A13-8465-BAAA7C86A0F8}"/>
              </a:ext>
            </a:extLst>
          </p:cNvPr>
          <p:cNvSpPr/>
          <p:nvPr/>
        </p:nvSpPr>
        <p:spPr>
          <a:xfrm>
            <a:off x="1290459" y="2944168"/>
            <a:ext cx="4929755" cy="1714874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7895C632-B214-4C82-B16B-99D97FE5266B}"/>
              </a:ext>
            </a:extLst>
          </p:cNvPr>
          <p:cNvCxnSpPr>
            <a:cxnSpLocks/>
          </p:cNvCxnSpPr>
          <p:nvPr/>
        </p:nvCxnSpPr>
        <p:spPr>
          <a:xfrm>
            <a:off x="2132589" y="2396371"/>
            <a:ext cx="505" cy="47890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347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E70CD3A-DE20-40E7-90ED-C2633F139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2896993"/>
            <a:ext cx="2295143" cy="1080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BC0A999-24E3-47A8-ABC0-3438CCF8FE3B}"/>
              </a:ext>
            </a:extLst>
          </p:cNvPr>
          <p:cNvSpPr/>
          <p:nvPr/>
        </p:nvSpPr>
        <p:spPr>
          <a:xfrm>
            <a:off x="1019175" y="1782707"/>
            <a:ext cx="1688707" cy="754729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Original Audio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20535BE-7623-446F-A6DC-BD07FC384933}"/>
              </a:ext>
            </a:extLst>
          </p:cNvPr>
          <p:cNvCxnSpPr>
            <a:cxnSpLocks/>
          </p:cNvCxnSpPr>
          <p:nvPr/>
        </p:nvCxnSpPr>
        <p:spPr>
          <a:xfrm>
            <a:off x="2707882" y="2177828"/>
            <a:ext cx="572410" cy="3663"/>
          </a:xfrm>
          <a:prstGeom prst="straightConnector1">
            <a:avLst/>
          </a:prstGeom>
          <a:noFill/>
          <a:ln w="19050" cap="flat" cmpd="sng" algn="ctr">
            <a:solidFill>
              <a:srgbClr val="202731"/>
            </a:solidFill>
            <a:prstDash val="solid"/>
            <a:tailEnd type="triangle"/>
          </a:ln>
          <a:effectLst/>
        </p:spPr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F7D23127-58A2-439B-B184-B8C86DE26AFF}"/>
              </a:ext>
            </a:extLst>
          </p:cNvPr>
          <p:cNvSpPr/>
          <p:nvPr/>
        </p:nvSpPr>
        <p:spPr>
          <a:xfrm>
            <a:off x="294770" y="4051608"/>
            <a:ext cx="31375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“I want to take a picture”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58161DE-4DF8-4D4B-8884-9E27694F7F39}"/>
              </a:ext>
            </a:extLst>
          </p:cNvPr>
          <p:cNvSpPr/>
          <p:nvPr/>
        </p:nvSpPr>
        <p:spPr>
          <a:xfrm>
            <a:off x="3280292" y="1320391"/>
            <a:ext cx="2444621" cy="171487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1494814-374A-4365-9D69-64A25879ED6A}"/>
              </a:ext>
            </a:extLst>
          </p:cNvPr>
          <p:cNvSpPr/>
          <p:nvPr/>
        </p:nvSpPr>
        <p:spPr>
          <a:xfrm>
            <a:off x="3496538" y="2246854"/>
            <a:ext cx="2018438" cy="54022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Partial TSM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96ADB2D-B1BA-44ED-8BD6-716D4BCC5429}"/>
              </a:ext>
            </a:extLst>
          </p:cNvPr>
          <p:cNvSpPr/>
          <p:nvPr/>
        </p:nvSpPr>
        <p:spPr>
          <a:xfrm>
            <a:off x="9315467" y="4149948"/>
            <a:ext cx="31375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“wait action”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47EED2A-4CF0-4FCA-ACC8-27FA66366D9D}"/>
              </a:ext>
            </a:extLst>
          </p:cNvPr>
          <p:cNvCxnSpPr>
            <a:cxnSpLocks/>
          </p:cNvCxnSpPr>
          <p:nvPr/>
        </p:nvCxnSpPr>
        <p:spPr>
          <a:xfrm>
            <a:off x="5724913" y="2207399"/>
            <a:ext cx="572410" cy="3663"/>
          </a:xfrm>
          <a:prstGeom prst="straightConnector1">
            <a:avLst/>
          </a:prstGeom>
          <a:noFill/>
          <a:ln w="19050" cap="flat" cmpd="sng" algn="ctr">
            <a:solidFill>
              <a:srgbClr val="202731"/>
            </a:solidFill>
            <a:prstDash val="solid"/>
            <a:tailEnd type="triangle"/>
          </a:ln>
          <a:effectLst/>
        </p:spPr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FB0D3A64-1CDE-4BA0-9FB4-6EB76008D926}"/>
              </a:ext>
            </a:extLst>
          </p:cNvPr>
          <p:cNvSpPr/>
          <p:nvPr/>
        </p:nvSpPr>
        <p:spPr>
          <a:xfrm>
            <a:off x="6297323" y="1842010"/>
            <a:ext cx="2835118" cy="754729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Automatic Speech Recognition System (ASR)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DA645AC8-1090-4FBC-BB21-D6A1CA9C1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0426" y="3035265"/>
            <a:ext cx="1287595" cy="1080000"/>
          </a:xfrm>
          <a:prstGeom prst="rect">
            <a:avLst/>
          </a:prstGeom>
        </p:spPr>
      </p:pic>
      <p:sp>
        <p:nvSpPr>
          <p:cNvPr id="51" name="矩形 50">
            <a:extLst>
              <a:ext uri="{FF2B5EF4-FFF2-40B4-BE49-F238E27FC236}">
                <a16:creationId xmlns:a16="http://schemas.microsoft.com/office/drawing/2014/main" id="{862D2EFB-3D46-4752-97E8-A4E385A6102E}"/>
              </a:ext>
            </a:extLst>
          </p:cNvPr>
          <p:cNvSpPr/>
          <p:nvPr/>
        </p:nvSpPr>
        <p:spPr>
          <a:xfrm>
            <a:off x="2994087" y="848060"/>
            <a:ext cx="3151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Time-scale Modification (TSM)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FB883322-CE87-4FF9-B5C0-0940A3E8135A}"/>
              </a:ext>
            </a:extLst>
          </p:cNvPr>
          <p:cNvSpPr/>
          <p:nvPr/>
        </p:nvSpPr>
        <p:spPr>
          <a:xfrm>
            <a:off x="3496538" y="1512769"/>
            <a:ext cx="2018438" cy="54022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Entire TSM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BE286934-EA51-4B29-977B-4E46109EE782}"/>
              </a:ext>
            </a:extLst>
          </p:cNvPr>
          <p:cNvCxnSpPr>
            <a:cxnSpLocks/>
          </p:cNvCxnSpPr>
          <p:nvPr/>
        </p:nvCxnSpPr>
        <p:spPr>
          <a:xfrm>
            <a:off x="9132441" y="2219374"/>
            <a:ext cx="572410" cy="3663"/>
          </a:xfrm>
          <a:prstGeom prst="straightConnector1">
            <a:avLst/>
          </a:prstGeom>
          <a:noFill/>
          <a:ln w="19050" cap="flat" cmpd="sng" algn="ctr">
            <a:solidFill>
              <a:srgbClr val="202731"/>
            </a:solidFill>
            <a:prstDash val="solid"/>
            <a:tailEnd type="triangle"/>
          </a:ln>
          <a:effectLst/>
        </p:spPr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A226D375-C2A7-4F6A-84A0-E9924C398721}"/>
              </a:ext>
            </a:extLst>
          </p:cNvPr>
          <p:cNvSpPr/>
          <p:nvPr/>
        </p:nvSpPr>
        <p:spPr>
          <a:xfrm>
            <a:off x="9704851" y="1842009"/>
            <a:ext cx="2358749" cy="754729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Targeted Result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D6237913-C4E2-42C5-A08D-AE922E557DA2}"/>
              </a:ext>
            </a:extLst>
          </p:cNvPr>
          <p:cNvCxnSpPr>
            <a:cxnSpLocks/>
          </p:cNvCxnSpPr>
          <p:nvPr/>
        </p:nvCxnSpPr>
        <p:spPr>
          <a:xfrm>
            <a:off x="4787804" y="3495675"/>
            <a:ext cx="3019037" cy="0"/>
          </a:xfrm>
          <a:prstGeom prst="straightConnector1">
            <a:avLst/>
          </a:prstGeom>
          <a:noFill/>
          <a:ln w="19050" cap="flat" cmpd="sng" algn="ctr">
            <a:solidFill>
              <a:srgbClr val="202731"/>
            </a:solidFill>
            <a:prstDash val="sysDash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963670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A3669DF2-5B46-4B89-98E6-3F472DF51F49}"/>
              </a:ext>
            </a:extLst>
          </p:cNvPr>
          <p:cNvGrpSpPr/>
          <p:nvPr/>
        </p:nvGrpSpPr>
        <p:grpSpPr>
          <a:xfrm>
            <a:off x="6301199" y="584256"/>
            <a:ext cx="4874801" cy="2427074"/>
            <a:chOff x="6301199" y="584256"/>
            <a:chExt cx="4874801" cy="2427074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F9490E3F-E5F9-4BD1-9C24-A9D83486E3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028" y="675032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对话气泡: 圆角矩形 25">
              <a:extLst>
                <a:ext uri="{FF2B5EF4-FFF2-40B4-BE49-F238E27FC236}">
                  <a16:creationId xmlns:a16="http://schemas.microsoft.com/office/drawing/2014/main" id="{C7609814-13C9-48C9-9530-4FA4F3B8A97F}"/>
                </a:ext>
              </a:extLst>
            </p:cNvPr>
            <p:cNvSpPr/>
            <p:nvPr/>
          </p:nvSpPr>
          <p:spPr>
            <a:xfrm>
              <a:off x="9145383" y="584256"/>
              <a:ext cx="2030617" cy="1310949"/>
            </a:xfrm>
            <a:prstGeom prst="wedgeRoundRectCallout">
              <a:avLst>
                <a:gd name="adj1" fmla="val -64106"/>
                <a:gd name="adj2" fmla="val 32040"/>
                <a:gd name="adj3" fmla="val 16667"/>
              </a:avLst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Comic Sans MS" panose="030F0702030302020204" pitchFamily="66" charset="0"/>
                  <a:ea typeface="微软雅黑" panose="020B0503020204020204" pitchFamily="34" charset="-122"/>
                </a:rPr>
                <a:t>Ok Google,</a:t>
              </a:r>
              <a:r>
                <a:rPr lang="zh-CN" altLang="en-US" sz="2000" dirty="0">
                  <a:solidFill>
                    <a:schemeClr val="tx1"/>
                  </a:solidFill>
                  <a:latin typeface="Comic Sans MS" panose="030F0702030302020204" pitchFamily="66" charset="0"/>
                  <a:ea typeface="微软雅黑" panose="020B0503020204020204" pitchFamily="34" charset="-122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  <a:latin typeface="Comic Sans MS" panose="030F0702030302020204" pitchFamily="66" charset="0"/>
                  <a:ea typeface="微软雅黑" panose="020B0503020204020204" pitchFamily="34" charset="-122"/>
                </a:rPr>
                <a:t>take</a:t>
              </a:r>
              <a:r>
                <a:rPr lang="zh-CN" altLang="en-US" sz="2000" dirty="0">
                  <a:solidFill>
                    <a:schemeClr val="tx1"/>
                  </a:solidFill>
                  <a:latin typeface="Comic Sans MS" panose="030F0702030302020204" pitchFamily="66" charset="0"/>
                  <a:ea typeface="微软雅黑" panose="020B0503020204020204" pitchFamily="34" charset="-122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  <a:latin typeface="Comic Sans MS" panose="030F0702030302020204" pitchFamily="66" charset="0"/>
                  <a:ea typeface="微软雅黑" panose="020B0503020204020204" pitchFamily="34" charset="-122"/>
                </a:rPr>
                <a:t>a</a:t>
              </a:r>
              <a:r>
                <a:rPr lang="zh-CN" altLang="en-US" sz="2000" dirty="0">
                  <a:solidFill>
                    <a:schemeClr val="tx1"/>
                  </a:solidFill>
                  <a:latin typeface="Comic Sans MS" panose="030F0702030302020204" pitchFamily="66" charset="0"/>
                  <a:ea typeface="微软雅黑" panose="020B0503020204020204" pitchFamily="34" charset="-122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  <a:latin typeface="Comic Sans MS" panose="030F0702030302020204" pitchFamily="66" charset="0"/>
                  <a:ea typeface="微软雅黑" panose="020B0503020204020204" pitchFamily="34" charset="-122"/>
                </a:rPr>
                <a:t>picture.</a:t>
              </a:r>
              <a:endParaRPr lang="zh-CN" altLang="en-US" sz="2000" dirty="0">
                <a:solidFill>
                  <a:schemeClr val="tx1"/>
                </a:solidFill>
                <a:latin typeface="Comic Sans MS" panose="030F0702030302020204" pitchFamily="66" charset="0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5E6F69B-0A63-48EE-8451-B61F45010ED2}"/>
                </a:ext>
              </a:extLst>
            </p:cNvPr>
            <p:cNvSpPr/>
            <p:nvPr/>
          </p:nvSpPr>
          <p:spPr>
            <a:xfrm>
              <a:off x="6301199" y="2641998"/>
              <a:ext cx="31375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Human</a:t>
              </a:r>
              <a:endPara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33" name="图片 32">
            <a:extLst>
              <a:ext uri="{FF2B5EF4-FFF2-40B4-BE49-F238E27FC236}">
                <a16:creationId xmlns:a16="http://schemas.microsoft.com/office/drawing/2014/main" id="{A732C2EF-D778-4F75-A86D-01BAFFC230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00000">
            <a:off x="4672794" y="1892497"/>
            <a:ext cx="1674091" cy="750591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0BEE3A4F-46ED-4E0E-9992-355AF00E7AF7}"/>
              </a:ext>
            </a:extLst>
          </p:cNvPr>
          <p:cNvGrpSpPr/>
          <p:nvPr/>
        </p:nvGrpSpPr>
        <p:grpSpPr>
          <a:xfrm>
            <a:off x="6422390" y="3477339"/>
            <a:ext cx="4753610" cy="2611720"/>
            <a:chOff x="6422390" y="3477339"/>
            <a:chExt cx="4753610" cy="2611720"/>
          </a:xfrm>
        </p:grpSpPr>
        <p:pic>
          <p:nvPicPr>
            <p:cNvPr id="22" name="图片 16">
              <a:extLst>
                <a:ext uri="{FF2B5EF4-FFF2-40B4-BE49-F238E27FC236}">
                  <a16:creationId xmlns:a16="http://schemas.microsoft.com/office/drawing/2014/main" id="{E6C05D56-F417-460E-80F5-817AD5DDD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95265" y="3477339"/>
              <a:ext cx="1153209" cy="2145711"/>
            </a:xfrm>
            <a:prstGeom prst="rect">
              <a:avLst/>
            </a:prstGeom>
          </p:spPr>
        </p:pic>
        <p:sp>
          <p:nvSpPr>
            <p:cNvPr id="25" name="对话气泡: 圆角矩形 24">
              <a:extLst>
                <a:ext uri="{FF2B5EF4-FFF2-40B4-BE49-F238E27FC236}">
                  <a16:creationId xmlns:a16="http://schemas.microsoft.com/office/drawing/2014/main" id="{15F04B30-4F8B-4B89-850B-CD455D8CD2A9}"/>
                </a:ext>
              </a:extLst>
            </p:cNvPr>
            <p:cNvSpPr/>
            <p:nvPr/>
          </p:nvSpPr>
          <p:spPr>
            <a:xfrm>
              <a:off x="9145383" y="3814258"/>
              <a:ext cx="2030617" cy="1310949"/>
            </a:xfrm>
            <a:prstGeom prst="wedgeRoundRectCallout">
              <a:avLst>
                <a:gd name="adj1" fmla="val -64106"/>
                <a:gd name="adj2" fmla="val 32040"/>
                <a:gd name="adj3" fmla="val 16667"/>
              </a:avLst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Comic Sans MS" panose="030F0702030302020204" pitchFamily="66" charset="0"/>
                  <a:ea typeface="微软雅黑" panose="020B0503020204020204" pitchFamily="34" charset="-122"/>
                </a:rPr>
                <a:t>Ok Google,</a:t>
              </a:r>
              <a:r>
                <a:rPr lang="zh-CN" altLang="en-US" sz="2000" dirty="0">
                  <a:solidFill>
                    <a:schemeClr val="tx1"/>
                  </a:solidFill>
                  <a:latin typeface="Comic Sans MS" panose="030F0702030302020204" pitchFamily="66" charset="0"/>
                  <a:ea typeface="微软雅黑" panose="020B0503020204020204" pitchFamily="34" charset="-122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  <a:latin typeface="Comic Sans MS" panose="030F0702030302020204" pitchFamily="66" charset="0"/>
                  <a:ea typeface="微软雅黑" panose="020B0503020204020204" pitchFamily="34" charset="-122"/>
                </a:rPr>
                <a:t>Wait action</a:t>
              </a:r>
              <a:endParaRPr lang="zh-CN" altLang="en-US" sz="2000" dirty="0">
                <a:solidFill>
                  <a:schemeClr val="tx1"/>
                </a:solidFill>
                <a:latin typeface="Comic Sans MS" panose="030F0702030302020204" pitchFamily="66" charset="0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80870F4-5EF9-4581-B687-AAEEF771790F}"/>
                </a:ext>
              </a:extLst>
            </p:cNvPr>
            <p:cNvSpPr/>
            <p:nvPr/>
          </p:nvSpPr>
          <p:spPr>
            <a:xfrm>
              <a:off x="6422390" y="5719727"/>
              <a:ext cx="31375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Machine</a:t>
              </a:r>
              <a:endPara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8B5DED0A-FAD5-4E79-BD1C-17F8BD265885}"/>
              </a:ext>
            </a:extLst>
          </p:cNvPr>
          <p:cNvGrpSpPr/>
          <p:nvPr/>
        </p:nvGrpSpPr>
        <p:grpSpPr>
          <a:xfrm>
            <a:off x="1391842" y="2359467"/>
            <a:ext cx="3758895" cy="1769735"/>
            <a:chOff x="1391842" y="2859766"/>
            <a:chExt cx="3758895" cy="1769735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A77205AF-90AD-4833-9E38-5E9B9F851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91842" y="2930869"/>
              <a:ext cx="835156" cy="1642170"/>
            </a:xfrm>
            <a:prstGeom prst="rect">
              <a:avLst/>
            </a:prstGeom>
          </p:spPr>
        </p:pic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F0B627ED-CC94-4BF8-963F-C2E605381394}"/>
                </a:ext>
              </a:extLst>
            </p:cNvPr>
            <p:cNvSpPr/>
            <p:nvPr/>
          </p:nvSpPr>
          <p:spPr>
            <a:xfrm>
              <a:off x="2013222" y="4260169"/>
              <a:ext cx="31375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Played in </a:t>
              </a:r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1.5x</a:t>
              </a:r>
              <a:r>
                <a: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 speed</a:t>
              </a:r>
              <a:endPara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对话气泡: 圆角矩形 35">
              <a:extLst>
                <a:ext uri="{FF2B5EF4-FFF2-40B4-BE49-F238E27FC236}">
                  <a16:creationId xmlns:a16="http://schemas.microsoft.com/office/drawing/2014/main" id="{FB0E318E-BE0C-47B5-8FA6-98AE2030A45F}"/>
                </a:ext>
              </a:extLst>
            </p:cNvPr>
            <p:cNvSpPr/>
            <p:nvPr/>
          </p:nvSpPr>
          <p:spPr>
            <a:xfrm>
              <a:off x="2566672" y="2859766"/>
              <a:ext cx="2030617" cy="1310949"/>
            </a:xfrm>
            <a:prstGeom prst="wedgeRoundRectCallout">
              <a:avLst>
                <a:gd name="adj1" fmla="val -64106"/>
                <a:gd name="adj2" fmla="val 32040"/>
                <a:gd name="adj3" fmla="val 16667"/>
              </a:avLst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Comic Sans MS" panose="030F0702030302020204" pitchFamily="66" charset="0"/>
                  <a:ea typeface="微软雅黑" panose="020B0503020204020204" pitchFamily="34" charset="-122"/>
                </a:rPr>
                <a:t>Ok Google,</a:t>
              </a:r>
              <a:r>
                <a:rPr lang="zh-CN" altLang="en-US" sz="2000" dirty="0">
                  <a:solidFill>
                    <a:schemeClr val="tx1"/>
                  </a:solidFill>
                  <a:latin typeface="Comic Sans MS" panose="030F0702030302020204" pitchFamily="66" charset="0"/>
                  <a:ea typeface="微软雅黑" panose="020B0503020204020204" pitchFamily="34" charset="-122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  <a:latin typeface="Comic Sans MS" panose="030F0702030302020204" pitchFamily="66" charset="0"/>
                  <a:ea typeface="微软雅黑" panose="020B0503020204020204" pitchFamily="34" charset="-122"/>
                </a:rPr>
                <a:t>take</a:t>
              </a:r>
              <a:r>
                <a:rPr lang="zh-CN" altLang="en-US" sz="2000" dirty="0">
                  <a:solidFill>
                    <a:schemeClr val="tx1"/>
                  </a:solidFill>
                  <a:latin typeface="Comic Sans MS" panose="030F0702030302020204" pitchFamily="66" charset="0"/>
                  <a:ea typeface="微软雅黑" panose="020B0503020204020204" pitchFamily="34" charset="-122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  <a:latin typeface="Comic Sans MS" panose="030F0702030302020204" pitchFamily="66" charset="0"/>
                  <a:ea typeface="微软雅黑" panose="020B0503020204020204" pitchFamily="34" charset="-122"/>
                </a:rPr>
                <a:t>a</a:t>
              </a:r>
              <a:r>
                <a:rPr lang="zh-CN" altLang="en-US" sz="2000" dirty="0">
                  <a:solidFill>
                    <a:schemeClr val="tx1"/>
                  </a:solidFill>
                  <a:latin typeface="Comic Sans MS" panose="030F0702030302020204" pitchFamily="66" charset="0"/>
                  <a:ea typeface="微软雅黑" panose="020B0503020204020204" pitchFamily="34" charset="-122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  <a:latin typeface="Comic Sans MS" panose="030F0702030302020204" pitchFamily="66" charset="0"/>
                  <a:ea typeface="微软雅黑" panose="020B0503020204020204" pitchFamily="34" charset="-122"/>
                </a:rPr>
                <a:t>picture.</a:t>
              </a:r>
              <a:endParaRPr lang="zh-CN" altLang="en-US" sz="2000" dirty="0">
                <a:solidFill>
                  <a:schemeClr val="tx1"/>
                </a:solidFill>
                <a:latin typeface="Comic Sans MS" panose="030F0702030302020204" pitchFamily="66" charset="0"/>
                <a:ea typeface="微软雅黑" panose="020B0503020204020204" pitchFamily="34" charset="-122"/>
              </a:endParaRPr>
            </a:p>
          </p:txBody>
        </p:sp>
      </p:grpSp>
      <p:pic>
        <p:nvPicPr>
          <p:cNvPr id="37" name="图片 36">
            <a:extLst>
              <a:ext uri="{FF2B5EF4-FFF2-40B4-BE49-F238E27FC236}">
                <a16:creationId xmlns:a16="http://schemas.microsoft.com/office/drawing/2014/main" id="{468B3DAE-BF29-4DD6-8B06-CAA630BCFD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 flipV="1">
            <a:off x="4750129" y="3744325"/>
            <a:ext cx="1674091" cy="75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44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6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97</Words>
  <Application>Microsoft Office PowerPoint</Application>
  <PresentationFormat>宽屏</PresentationFormat>
  <Paragraphs>24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Comic Sans MS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91468</dc:creator>
  <cp:lastModifiedBy>li chaohao</cp:lastModifiedBy>
  <cp:revision>13</cp:revision>
  <dcterms:created xsi:type="dcterms:W3CDTF">2020-07-31T07:54:07Z</dcterms:created>
  <dcterms:modified xsi:type="dcterms:W3CDTF">2020-08-11T12:36:17Z</dcterms:modified>
</cp:coreProperties>
</file>