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3" r:id="rId6"/>
    <p:sldId id="286" r:id="rId7"/>
    <p:sldId id="287" r:id="rId8"/>
    <p:sldId id="288" r:id="rId9"/>
    <p:sldId id="285" r:id="rId10"/>
    <p:sldId id="271" r:id="rId11"/>
    <p:sldId id="284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83"/>
            <p14:sldId id="286"/>
            <p14:sldId id="287"/>
            <p14:sldId id="288"/>
            <p14:sldId id="285"/>
            <p14:sldId id="271"/>
            <p14:sldId id="284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241" autoAdjust="0"/>
  </p:normalViewPr>
  <p:slideViewPr>
    <p:cSldViewPr snapToGrid="0">
      <p:cViewPr varScale="1">
        <p:scale>
          <a:sx n="122" d="100"/>
          <a:sy n="122" d="100"/>
        </p:scale>
        <p:origin x="23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2022. 3. 26.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2022. 3. 26.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24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71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26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28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734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2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2022. 3. 26.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2022. 3. 26.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Project</a:t>
            </a:r>
            <a:r>
              <a:rPr lang="ko-KR" altLang="en-US" sz="4800" dirty="0">
                <a:solidFill>
                  <a:schemeClr val="bg1"/>
                </a:solidFill>
              </a:rPr>
              <a:t> </a:t>
            </a:r>
            <a:r>
              <a:rPr lang="en-US" altLang="ko-KR" sz="4800" dirty="0">
                <a:solidFill>
                  <a:schemeClr val="bg1"/>
                </a:solidFill>
              </a:rPr>
              <a:t>Portfolio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Lena Choe (lenachoe2024@u.northwestern.edu)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Contents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922584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Predictive Models using Machine Learning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Real Estate Rent Prediction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TBM (tunnel boring machine) Utility Prediction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Kpop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Lyric Text Analysis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 News University Ranking Survey Data Mining 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BASIC256 Programming Tutorial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en-US" altLang="ko-KR" dirty="0">
                <a:cs typeface="Segoe UI" panose="020B0502040204020203" pitchFamily="34" charset="0"/>
              </a:rPr>
              <a:t>Prediction – Real Estate Price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322682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Built a model predicting monthly rent for commercial offices. Utilized location, office space, age of the building, nearby subway stations, and other amenities such as free parking.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Applied various modeling techniques such as linear regression, decision tree, and neural networks, and choose the best model by comparing performances of the models.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Created a Shiny app summarizing results from various models and comparing performances.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6AC-8CD3-4755-992A-559917A4D992}"/>
              </a:ext>
            </a:extLst>
          </p:cNvPr>
          <p:cNvSpPr txBox="1"/>
          <p:nvPr/>
        </p:nvSpPr>
        <p:spPr>
          <a:xfrm>
            <a:off x="4220385" y="6012773"/>
            <a:ext cx="7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Result of Robust Linear Regression, created from a </a:t>
            </a:r>
            <a:r>
              <a:rPr lang="en-US" altLang="ko-KR" sz="1200" dirty="0" err="1"/>
              <a:t>RMarkdown</a:t>
            </a:r>
            <a:r>
              <a:rPr lang="en-US" altLang="ko-KR" sz="1200" dirty="0"/>
              <a:t> document.</a:t>
            </a:r>
          </a:p>
          <a:p>
            <a:r>
              <a:rPr lang="en-US" altLang="ko-KR" sz="1200" dirty="0"/>
              <a:t>Green: train samples, Red: test samples 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72CCEB-2616-4F03-B5E7-5A6736B525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2343" y="1288573"/>
            <a:ext cx="5477401" cy="46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en-US" altLang="ko-KR" dirty="0">
                <a:cs typeface="Segoe UI" panose="020B0502040204020203" pitchFamily="34" charset="0"/>
              </a:rPr>
              <a:t>Prediction – Real Estate Price (continued)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322682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The one with the best result (lowest MAE error) was the model trained with </a:t>
            </a:r>
            <a:r>
              <a:rPr lang="en-US" altLang="ko-KR" dirty="0" err="1"/>
              <a:t>XGBoost</a:t>
            </a:r>
            <a:r>
              <a:rPr lang="en-US" altLang="ko-KR" dirty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DEBC6-9C09-48D5-B9A9-94944BB9F5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1164" y="1464355"/>
            <a:ext cx="4343400" cy="4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en-US" altLang="ko-KR" dirty="0">
                <a:cs typeface="Segoe UI" panose="020B0502040204020203" pitchFamily="34" charset="0"/>
              </a:rPr>
              <a:t>Prediction – Tunnel Boring Machine Utility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500351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TBM (https://en.wikipedia.org/wiki/Tunnel_boring_machine) as it stands, is a type of construction machine used for boarding underground tunnels. We built a prediction model given (only a few) input variables of interest - boarding machine type, tunnel diameter, tunnel length in meter, and soil condition, predicting utility which is defined as the ratio of actual working days against total rental days.</a:t>
            </a:r>
          </a:p>
          <a:p>
            <a:pPr marL="0" indent="0">
              <a:buNone/>
            </a:pPr>
            <a:r>
              <a:rPr lang="en-US" altLang="ko-KR" dirty="0"/>
              <a:t>Basically the same script used for rent prediction has been re-used in this case, with minor modification. </a:t>
            </a:r>
          </a:p>
          <a:p>
            <a:pPr marL="0" indent="0">
              <a:buNone/>
            </a:pPr>
            <a:r>
              <a:rPr lang="en-US" altLang="ko-KR" dirty="0"/>
              <a:t>In this case, XGB also gives the best </a:t>
            </a:r>
            <a:r>
              <a:rPr lang="en-US" altLang="ko-KR"/>
              <a:t>result. However, the presence of the</a:t>
            </a:r>
            <a:endParaRPr lang="ko-K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6E629-7CCB-4BD1-9BC0-ACC362CB0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808" y="1336664"/>
            <a:ext cx="4814582" cy="50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en-US" altLang="ko-KR" dirty="0" err="1">
                <a:cs typeface="Segoe UI" panose="020B0502040204020203" pitchFamily="34" charset="0"/>
              </a:rPr>
              <a:t>Kpop</a:t>
            </a:r>
            <a:r>
              <a:rPr lang="en-US" altLang="ko-KR" dirty="0">
                <a:cs typeface="Segoe UI" panose="020B0502040204020203" pitchFamily="34" charset="0"/>
              </a:rPr>
              <a:t> Lyric Text Analysis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322682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Performed basic text analysis using  </a:t>
            </a:r>
            <a:r>
              <a:rPr lang="en-US" altLang="ko-KR" dirty="0" err="1"/>
              <a:t>Kpop</a:t>
            </a:r>
            <a:r>
              <a:rPr lang="en-US" altLang="ko-KR" dirty="0"/>
              <a:t> lyrics (Korean and English translation) downloaded from https://klyrics.net/.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Did word frequency plot, investigated most frequently used words and trends in the lyrics by comparing word frequencies along the years.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I have downloaded articles from klyrics.net page, a total of 13,133 songs from 3,289 artists spanning to mid-2019.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6AC-8CD3-4755-992A-559917A4D992}"/>
              </a:ext>
            </a:extLst>
          </p:cNvPr>
          <p:cNvSpPr txBox="1"/>
          <p:nvPr/>
        </p:nvSpPr>
        <p:spPr>
          <a:xfrm>
            <a:off x="4228991" y="5646037"/>
            <a:ext cx="37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Number of songs downloaded per year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0A4B0-9FD5-4FE5-B4FD-5C2F794A0347}"/>
              </a:ext>
            </a:extLst>
          </p:cNvPr>
          <p:cNvSpPr txBox="1"/>
          <p:nvPr/>
        </p:nvSpPr>
        <p:spPr>
          <a:xfrm>
            <a:off x="8011784" y="5646036"/>
            <a:ext cx="375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Word frequency rank for three genres of Dance, Ballard and Rap. Definitely Dance and Rap songs have more English words than Ballard songs.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674A88-26F1-4DAA-9AEA-C2B49656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01" y="1514400"/>
            <a:ext cx="3881451" cy="41316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CC90BD-2AF9-4601-8DE9-216702E5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358" y="1611654"/>
            <a:ext cx="1325035" cy="40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en-US" altLang="ko-KR" dirty="0">
                <a:cs typeface="Segoe UI" panose="020B0502040204020203" pitchFamily="34" charset="0"/>
              </a:rPr>
              <a:t>US News University Ranking Survey Data Mining 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322682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Collected college data from the "US News University Rankings" site by web scraping using R's </a:t>
            </a:r>
            <a:r>
              <a:rPr lang="en-US" altLang="ko-KR" dirty="0" err="1"/>
              <a:t>httr</a:t>
            </a:r>
            <a:r>
              <a:rPr lang="en-US" altLang="ko-KR" dirty="0"/>
              <a:t> package.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Post-process downloaded articles to extract information to create an R data file. Also created a shiny app to present reports showing various statistics such as tuition and rankings.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6AC-8CD3-4755-992A-559917A4D992}"/>
              </a:ext>
            </a:extLst>
          </p:cNvPr>
          <p:cNvSpPr txBox="1"/>
          <p:nvPr/>
        </p:nvSpPr>
        <p:spPr>
          <a:xfrm>
            <a:off x="4228991" y="5646037"/>
            <a:ext cx="375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Tuition differences for in-state and out-of-state students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DE8C8F6-D756-466E-B61F-1C925A6CF2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8991" y="1411823"/>
            <a:ext cx="3751228" cy="40618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E1297-E688-48C3-9735-D6B8C47576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24408" y="1447301"/>
            <a:ext cx="3525982" cy="4026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80A4B0-9FD5-4FE5-B4FD-5C2F794A0347}"/>
              </a:ext>
            </a:extLst>
          </p:cNvPr>
          <p:cNvSpPr txBox="1"/>
          <p:nvPr/>
        </p:nvSpPr>
        <p:spPr>
          <a:xfrm>
            <a:off x="8011784" y="5646036"/>
            <a:ext cx="37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Rank versus tuition – pay $100 more for one rank up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BASIC Programming Tutorial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322682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Practiced computer programming using a dialect of BASIC language (BASIC256).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Learned fundamental programming skills such as variables, control structures, algorithms, and data structures. Built simple games, graphics, and simulations.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Drafted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tutorial, 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80+page mini-book showing how to program BASIC.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AB898-66AA-4B2C-B318-674F7AB003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49" y="3215811"/>
            <a:ext cx="2500745" cy="271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BEE1A1-E50B-4F56-B0FA-D5559EDE87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645" y="1524708"/>
            <a:ext cx="2500745" cy="271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B0E22C-802A-482E-A767-A732A84AABD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565" y="2245144"/>
            <a:ext cx="2477227" cy="2661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EEF6AC-8CD3-4755-992A-559917A4D992}"/>
              </a:ext>
            </a:extLst>
          </p:cNvPr>
          <p:cNvSpPr txBox="1"/>
          <p:nvPr/>
        </p:nvSpPr>
        <p:spPr>
          <a:xfrm>
            <a:off x="3986449" y="6055285"/>
            <a:ext cx="25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virtual landscape using geometric objects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D8D31-2DB5-4F6E-A2EE-93247A602578}"/>
              </a:ext>
            </a:extLst>
          </p:cNvPr>
          <p:cNvSpPr txBox="1"/>
          <p:nvPr/>
        </p:nvSpPr>
        <p:spPr>
          <a:xfrm>
            <a:off x="6568047" y="4957013"/>
            <a:ext cx="2500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Logistic map showing Chaos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7CB35-56DB-45CF-849D-78AB1ECA6E96}"/>
              </a:ext>
            </a:extLst>
          </p:cNvPr>
          <p:cNvSpPr txBox="1"/>
          <p:nvPr/>
        </p:nvSpPr>
        <p:spPr>
          <a:xfrm>
            <a:off x="9135121" y="4285059"/>
            <a:ext cx="2500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Hangman Game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94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551</Words>
  <Application>Microsoft Macintosh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</vt:lpstr>
      <vt:lpstr>WelcomeDoc</vt:lpstr>
      <vt:lpstr>Project Portfolio</vt:lpstr>
      <vt:lpstr>Contents</vt:lpstr>
      <vt:lpstr>Prediction – Real Estate Price</vt:lpstr>
      <vt:lpstr>Prediction – Real Estate Price (continued)</vt:lpstr>
      <vt:lpstr>Prediction – Tunnel Boring Machine Utility</vt:lpstr>
      <vt:lpstr>Kpop Lyric Text Analysis</vt:lpstr>
      <vt:lpstr>US News University Ranking Survey Data Mining </vt:lpstr>
      <vt:lpstr>BASIC Programming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2022-03-22T23:02:33Z</dcterms:created>
  <dcterms:modified xsi:type="dcterms:W3CDTF">2022-03-26T05:16:04Z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