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26" autoAdjust="0"/>
  </p:normalViewPr>
  <p:slideViewPr>
    <p:cSldViewPr>
      <p:cViewPr varScale="1">
        <p:scale>
          <a:sx n="96" d="100"/>
          <a:sy n="96" d="100"/>
        </p:scale>
        <p:origin x="-1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Decide where to cut steel rods:</a:t>
            </a:r>
          </a:p>
          <a:p>
            <a:r>
              <a:rPr lang="en-US" dirty="0" smtClean="0"/>
              <a:t>Given a rod of length n inches and a table of prices p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=1,2,…,n, find the maximum revenue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obtainable by cutting up the rod and selling the pieces</a:t>
            </a:r>
          </a:p>
          <a:p>
            <a:pPr lvl="1"/>
            <a:r>
              <a:rPr lang="en-US" dirty="0" smtClean="0"/>
              <a:t>Rod lengths are integers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=1,2,…,n we know the price p</a:t>
            </a:r>
            <a:r>
              <a:rPr lang="en-US" baseline="-25000" dirty="0" smtClean="0"/>
              <a:t>i</a:t>
            </a:r>
            <a:r>
              <a:rPr lang="en-US" dirty="0" smtClean="0"/>
              <a:t> of a rod of length </a:t>
            </a:r>
            <a:r>
              <a:rPr lang="en-US" dirty="0" err="1" smtClean="0"/>
              <a:t>i</a:t>
            </a:r>
            <a:r>
              <a:rPr lang="en-US" dirty="0" smtClean="0"/>
              <a:t> inches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length I: 1  2  3  4   5   6   7   8   9   10</a:t>
            </a:r>
          </a:p>
          <a:p>
            <a:pPr>
              <a:buNone/>
            </a:pPr>
            <a:r>
              <a:rPr lang="en-US" dirty="0" smtClean="0"/>
              <a:t>	------------------------------------------------</a:t>
            </a:r>
          </a:p>
          <a:p>
            <a:pPr>
              <a:buNone/>
            </a:pPr>
            <a:r>
              <a:rPr lang="en-US" dirty="0" smtClean="0"/>
              <a:t>	price p</a:t>
            </a:r>
            <a:r>
              <a:rPr lang="en-US" baseline="-25000" dirty="0" smtClean="0"/>
              <a:t>i</a:t>
            </a:r>
            <a:r>
              <a:rPr lang="en-US" dirty="0" smtClean="0"/>
              <a:t>: 1  5  8  9 10 17 17 20 24  30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a rod of length 4: 2+2 is optimal (p</a:t>
            </a:r>
            <a:r>
              <a:rPr lang="en-US" baseline="-25000" dirty="0" smtClean="0"/>
              <a:t>2</a:t>
            </a:r>
            <a:r>
              <a:rPr lang="en-US" dirty="0" smtClean="0"/>
              <a:t>+p</a:t>
            </a:r>
            <a:r>
              <a:rPr lang="en-US" baseline="-25000" dirty="0" smtClean="0"/>
              <a:t>2</a:t>
            </a:r>
            <a:r>
              <a:rPr lang="en-US" dirty="0" smtClean="0"/>
              <a:t>=10)</a:t>
            </a:r>
          </a:p>
          <a:p>
            <a:r>
              <a:rPr lang="en-US" dirty="0" smtClean="0"/>
              <a:t>In general, can cut a rod of length n 2</a:t>
            </a:r>
            <a:r>
              <a:rPr lang="en-US" baseline="30000" dirty="0" smtClean="0"/>
              <a:t>n-1</a:t>
            </a:r>
            <a:r>
              <a:rPr lang="en-US" dirty="0" smtClean="0"/>
              <a:t> ways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If optimal sol. cuts rod in k pieces then </a:t>
            </a:r>
          </a:p>
          <a:p>
            <a:pPr lvl="1"/>
            <a:r>
              <a:rPr lang="en-US" dirty="0" smtClean="0"/>
              <a:t>optimal decomposition: n=i</a:t>
            </a:r>
            <a:r>
              <a:rPr lang="en-US" baseline="-25000" dirty="0" smtClean="0"/>
              <a:t>1</a:t>
            </a:r>
            <a:r>
              <a:rPr lang="en-US" dirty="0" smtClean="0"/>
              <a:t>+i</a:t>
            </a:r>
            <a:r>
              <a:rPr lang="en-US" baseline="-25000" dirty="0" smtClean="0"/>
              <a:t>2</a:t>
            </a:r>
            <a:r>
              <a:rPr lang="en-US" dirty="0" smtClean="0"/>
              <a:t>+…+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Revenue: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=p</a:t>
            </a:r>
            <a:r>
              <a:rPr lang="en-US" baseline="-25000" dirty="0" smtClean="0"/>
              <a:t>i</a:t>
            </a:r>
            <a:r>
              <a:rPr lang="en-US" baseline="-30000" dirty="0" smtClean="0"/>
              <a:t>1</a:t>
            </a:r>
            <a:r>
              <a:rPr lang="en-US" dirty="0" smtClean="0"/>
              <a:t>+p</a:t>
            </a:r>
            <a:r>
              <a:rPr lang="en-US" baseline="-25000" dirty="0" smtClean="0"/>
              <a:t>i</a:t>
            </a:r>
            <a:r>
              <a:rPr lang="en-US" baseline="-30000" dirty="0" smtClean="0"/>
              <a:t>2</a:t>
            </a:r>
            <a:r>
              <a:rPr lang="en-US" dirty="0" smtClean="0"/>
              <a:t>+…+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baseline="-30000" dirty="0" err="1" smtClean="0"/>
              <a:t>k</a:t>
            </a:r>
            <a:endParaRPr lang="en-US" baseline="-30000" dirty="0" smtClean="0"/>
          </a:p>
          <a:p>
            <a:r>
              <a:rPr lang="en-US" dirty="0" smtClean="0"/>
              <a:t>In general: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=max{p</a:t>
            </a:r>
            <a:r>
              <a:rPr lang="en-US" baseline="-25000" dirty="0" smtClean="0"/>
              <a:t>n</a:t>
            </a:r>
            <a:r>
              <a:rPr lang="en-US" dirty="0" smtClean="0"/>
              <a:t>,r</a:t>
            </a:r>
            <a:r>
              <a:rPr lang="en-US" baseline="-25000" dirty="0" smtClean="0"/>
              <a:t>1</a:t>
            </a:r>
            <a:r>
              <a:rPr lang="en-US" dirty="0" smtClean="0"/>
              <a:t>+r</a:t>
            </a:r>
            <a:r>
              <a:rPr lang="en-US" baseline="-25000" dirty="0" smtClean="0"/>
              <a:t>n-1</a:t>
            </a:r>
            <a:r>
              <a:rPr lang="en-US" dirty="0" smtClean="0"/>
              <a:t>,r</a:t>
            </a:r>
            <a:r>
              <a:rPr lang="en-US" baseline="-25000" dirty="0" smtClean="0"/>
              <a:t>2</a:t>
            </a:r>
            <a:r>
              <a:rPr lang="en-US" dirty="0" smtClean="0"/>
              <a:t>+r</a:t>
            </a:r>
            <a:r>
              <a:rPr lang="en-US" baseline="-25000" dirty="0" smtClean="0"/>
              <a:t>n-2</a:t>
            </a:r>
            <a:r>
              <a:rPr lang="en-US" dirty="0" smtClean="0"/>
              <a:t>,…,r</a:t>
            </a:r>
            <a:r>
              <a:rPr lang="en-US" baseline="-25000" dirty="0" smtClean="0"/>
              <a:t>n-1</a:t>
            </a:r>
            <a:r>
              <a:rPr lang="en-US" dirty="0" smtClean="0"/>
              <a:t>+r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Initial cut of the rod: two pieces of size </a:t>
            </a:r>
            <a:r>
              <a:rPr lang="en-US" dirty="0" err="1" smtClean="0"/>
              <a:t>i</a:t>
            </a:r>
            <a:r>
              <a:rPr lang="en-US" dirty="0" smtClean="0"/>
              <a:t> and n-I</a:t>
            </a:r>
          </a:p>
          <a:p>
            <a:pPr lvl="2"/>
            <a:r>
              <a:rPr lang="en-US" dirty="0" smtClean="0"/>
              <a:t>Revenue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n-i</a:t>
            </a:r>
            <a:r>
              <a:rPr lang="en-US" dirty="0" smtClean="0"/>
              <a:t> from those two pieces</a:t>
            </a:r>
          </a:p>
          <a:p>
            <a:pPr lvl="1"/>
            <a:r>
              <a:rPr lang="en-US" dirty="0" smtClean="0"/>
              <a:t>Need to consider all possible values of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May get better revenue if we sell the rod uncut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view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in</a:t>
            </a:r>
          </a:p>
          <a:p>
            <a:pPr lvl="1"/>
            <a:r>
              <a:rPr lang="en-US" dirty="0" smtClean="0"/>
              <a:t>A first, left-hand piece of length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A right-hand reminder of length n-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Only the reminder is further divided</a:t>
            </a:r>
          </a:p>
          <a:p>
            <a:pPr lvl="1"/>
            <a:r>
              <a:rPr lang="en-US" dirty="0" smtClean="0"/>
              <a:t>Then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=max{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+r</a:t>
            </a:r>
            <a:r>
              <a:rPr lang="en-US" baseline="-25000" dirty="0" err="1" smtClean="0"/>
              <a:t>n-i</a:t>
            </a:r>
            <a:r>
              <a:rPr lang="en-US" dirty="0" smtClean="0"/>
              <a:t>, 1 &lt;= </a:t>
            </a:r>
            <a:r>
              <a:rPr lang="en-US" dirty="0" err="1" smtClean="0"/>
              <a:t>i</a:t>
            </a:r>
            <a:r>
              <a:rPr lang="en-US" dirty="0" smtClean="0"/>
              <a:t> &lt;= n} </a:t>
            </a:r>
          </a:p>
          <a:p>
            <a:pPr lvl="1"/>
            <a:r>
              <a:rPr lang="en-US" dirty="0" smtClean="0"/>
              <a:t>Thus, need solution to only one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CUT-ROD(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if n==0 </a:t>
            </a:r>
          </a:p>
          <a:p>
            <a:pPr>
              <a:buNone/>
            </a:pPr>
            <a:r>
              <a:rPr lang="en-US" dirty="0" smtClean="0"/>
              <a:t>		return 0</a:t>
            </a:r>
          </a:p>
          <a:p>
            <a:pPr>
              <a:buNone/>
            </a:pPr>
            <a:r>
              <a:rPr lang="en-US" dirty="0" smtClean="0"/>
              <a:t>	q = -∞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=1 to n </a:t>
            </a:r>
          </a:p>
          <a:p>
            <a:pPr>
              <a:buNone/>
            </a:pPr>
            <a:r>
              <a:rPr lang="en-US" dirty="0" smtClean="0"/>
              <a:t>		q=max{</a:t>
            </a:r>
            <a:r>
              <a:rPr lang="en-US" dirty="0" err="1" smtClean="0"/>
              <a:t>q,p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]+CUT-ROAD(</a:t>
            </a:r>
            <a:r>
              <a:rPr lang="en-US" dirty="0" err="1" smtClean="0"/>
              <a:t>p,n-i</a:t>
            </a:r>
            <a:r>
              <a:rPr lang="en-US" dirty="0" smtClean="0"/>
              <a:t>)}</a:t>
            </a:r>
          </a:p>
          <a:p>
            <a:pPr>
              <a:buNone/>
            </a:pPr>
            <a:r>
              <a:rPr lang="en-US" dirty="0" smtClean="0"/>
              <a:t>	return q</a:t>
            </a:r>
          </a:p>
          <a:p>
            <a:r>
              <a:rPr lang="en-US" dirty="0" smtClean="0"/>
              <a:t>Time recurrence: T(n)=1+T(1)+T(2)+…+T(n-1)</a:t>
            </a:r>
          </a:p>
          <a:p>
            <a:pPr lvl="1"/>
            <a:r>
              <a:rPr lang="en-US" dirty="0" smtClean="0"/>
              <a:t>T(n)=O(2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Optimality of </a:t>
            </a:r>
            <a:r>
              <a:rPr lang="en-US" dirty="0" err="1" smtClean="0"/>
              <a:t>subproblems</a:t>
            </a:r>
            <a:r>
              <a:rPr lang="en-US" dirty="0" smtClean="0"/>
              <a:t> is obvious</a:t>
            </a:r>
          </a:p>
          <a:p>
            <a:pPr>
              <a:buNone/>
            </a:pPr>
            <a:r>
              <a:rPr lang="en-US" dirty="0" smtClean="0"/>
              <a:t>DP-CUT-ROD(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let r[0..n], s[0..n] be new arrays</a:t>
            </a:r>
          </a:p>
          <a:p>
            <a:pPr>
              <a:buNone/>
            </a:pPr>
            <a:r>
              <a:rPr lang="en-US" dirty="0" smtClean="0"/>
              <a:t>	r[0]=0</a:t>
            </a:r>
          </a:p>
          <a:p>
            <a:pPr>
              <a:buNone/>
            </a:pPr>
            <a:r>
              <a:rPr lang="en-US" dirty="0" smtClean="0"/>
              <a:t>	for j=1 to n </a:t>
            </a:r>
          </a:p>
          <a:p>
            <a:pPr>
              <a:buNone/>
            </a:pPr>
            <a:r>
              <a:rPr lang="en-US" dirty="0" smtClean="0"/>
              <a:t>		q=-∞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=1 to j</a:t>
            </a:r>
          </a:p>
          <a:p>
            <a:pPr>
              <a:buNone/>
            </a:pPr>
            <a:r>
              <a:rPr lang="en-US" dirty="0" smtClean="0"/>
              <a:t>			if q &lt; p[</a:t>
            </a:r>
            <a:r>
              <a:rPr lang="en-US" dirty="0" err="1" smtClean="0"/>
              <a:t>i</a:t>
            </a:r>
            <a:r>
              <a:rPr lang="en-US" dirty="0" smtClean="0"/>
              <a:t>]+r[j-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		s[j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smtClean="0"/>
              <a:t>q= p[</a:t>
            </a:r>
            <a:r>
              <a:rPr lang="en-US" dirty="0" err="1" smtClean="0"/>
              <a:t>i</a:t>
            </a:r>
            <a:r>
              <a:rPr lang="en-US" dirty="0" smtClean="0"/>
              <a:t>]+r[j-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r[j]=q</a:t>
            </a:r>
          </a:p>
          <a:p>
            <a:pPr>
              <a:buNone/>
            </a:pPr>
            <a:r>
              <a:rPr lang="en-US" dirty="0" smtClean="0"/>
              <a:t>	return r and 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an 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PRINT-CUT-ROD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r,s</a:t>
            </a:r>
            <a:r>
              <a:rPr lang="en-US" dirty="0" smtClean="0"/>
              <a:t>) = DP-CUT-ROD(</a:t>
            </a:r>
            <a:r>
              <a:rPr lang="en-US" dirty="0" err="1" smtClean="0"/>
              <a:t>p,n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while n&gt;0</a:t>
            </a:r>
          </a:p>
          <a:p>
            <a:pPr>
              <a:buNone/>
            </a:pPr>
            <a:r>
              <a:rPr lang="en-US" dirty="0" smtClean="0"/>
              <a:t>		print s[n]</a:t>
            </a:r>
          </a:p>
          <a:p>
            <a:pPr>
              <a:buNone/>
            </a:pPr>
            <a:r>
              <a:rPr lang="en-US" dirty="0" smtClean="0"/>
              <a:t>		n=n-s[n]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	0	1	2	3	4	5	6	7</a:t>
            </a:r>
          </a:p>
          <a:p>
            <a:pPr>
              <a:buNone/>
            </a:pPr>
            <a:r>
              <a:rPr lang="en-US" dirty="0" smtClean="0"/>
              <a:t>	r[</a:t>
            </a:r>
            <a:r>
              <a:rPr lang="en-US" dirty="0" err="1" smtClean="0"/>
              <a:t>i</a:t>
            </a:r>
            <a:r>
              <a:rPr lang="en-US" dirty="0" smtClean="0"/>
              <a:t>]	0	1	5	8	10	13	17	18</a:t>
            </a:r>
          </a:p>
          <a:p>
            <a:pPr>
              <a:buNone/>
            </a:pPr>
            <a:r>
              <a:rPr lang="en-US" dirty="0" smtClean="0"/>
              <a:t>	s[</a:t>
            </a:r>
            <a:r>
              <a:rPr lang="en-US" dirty="0" err="1" smtClean="0"/>
              <a:t>i</a:t>
            </a:r>
            <a:r>
              <a:rPr lang="en-US" dirty="0" smtClean="0"/>
              <a:t>]	0	1	2	3	2	2	6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193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Rod cutting</vt:lpstr>
      <vt:lpstr>Example</vt:lpstr>
      <vt:lpstr>Slide 3</vt:lpstr>
      <vt:lpstr>A different view of the problem</vt:lpstr>
      <vt:lpstr>Top-down implementation</vt:lpstr>
      <vt:lpstr>Dynamic Programming</vt:lpstr>
      <vt:lpstr>Retrieving an optimal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 cutting</dc:title>
  <dc:creator/>
  <cp:lastModifiedBy>daescu</cp:lastModifiedBy>
  <cp:revision>17</cp:revision>
  <dcterms:created xsi:type="dcterms:W3CDTF">2006-08-16T00:00:00Z</dcterms:created>
  <dcterms:modified xsi:type="dcterms:W3CDTF">2013-03-07T20:13:55Z</dcterms:modified>
</cp:coreProperties>
</file>