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80" r:id="rId5"/>
    <p:sldId id="295" r:id="rId6"/>
    <p:sldId id="288" r:id="rId7"/>
    <p:sldId id="281" r:id="rId8"/>
    <p:sldId id="285" r:id="rId9"/>
    <p:sldId id="284" r:id="rId10"/>
    <p:sldId id="296" r:id="rId11"/>
    <p:sldId id="292" r:id="rId12"/>
    <p:sldId id="290" r:id="rId13"/>
    <p:sldId id="282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31" autoAdjust="0"/>
  </p:normalViewPr>
  <p:slideViewPr>
    <p:cSldViewPr snapToGrid="0">
      <p:cViewPr varScale="1">
        <p:scale>
          <a:sx n="68" d="100"/>
          <a:sy n="68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Model Check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Neural Network model utilizing  four (5) stock indicators as features: Bollinger Bands, MACD, RSI, RSI Signal and EMA benchmarked against the S&amp;P500.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Target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Our model utilized Positive Returns as the Target to determine the success of making accurate predictions. 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Results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While the model accuracy score was low, cumulative returns primarily matched the overall market returns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 custLinFactX="135662" custLinFactNeighborX="200000" custLinFactNeighborY="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 custLinFactNeighborY="-6368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 custLinFactX="145225" custLinFactNeighborX="200000" custLinFactNeighborY="237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 custLinFactNeighborX="154" custLinFactNeighborY="-19808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 custLinFactNeighborY="-2679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 custLinFactX="-300000" custLinFactNeighborX="-365889" custLinFactNeighborY="168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4635850" y="177575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228" y="137338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Model Check</a:t>
          </a:r>
        </a:p>
      </dsp:txBody>
      <dsp:txXfrm>
        <a:off x="4228" y="1373383"/>
        <a:ext cx="3088125" cy="463218"/>
      </dsp:txXfrm>
    </dsp:sp>
    <dsp:sp modelId="{DD091D0A-5A25-4241-91F3-18D32B0BDD4F}">
      <dsp:nvSpPr>
        <dsp:cNvPr id="0" name=""/>
        <dsp:cNvSpPr/>
      </dsp:nvSpPr>
      <dsp:spPr>
        <a:xfrm>
          <a:off x="4228" y="1933292"/>
          <a:ext cx="3088125" cy="16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Neural Network model utilizing  four (5) stock indicators as features: Bollinger Bands, MACD, RSI, RSI Signal and EMA benchmarked against the S&amp;P500.</a:t>
          </a:r>
        </a:p>
      </dsp:txBody>
      <dsp:txXfrm>
        <a:off x="4228" y="1933292"/>
        <a:ext cx="3088125" cy="1603882"/>
      </dsp:txXfrm>
    </dsp:sp>
    <dsp:sp modelId="{210823F6-AC1A-46E3-9D99-A319DF497539}">
      <dsp:nvSpPr>
        <dsp:cNvPr id="0" name=""/>
        <dsp:cNvSpPr/>
      </dsp:nvSpPr>
      <dsp:spPr>
        <a:xfrm>
          <a:off x="8367758" y="203191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7530" y="1311127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Target</a:t>
          </a:r>
        </a:p>
      </dsp:txBody>
      <dsp:txXfrm>
        <a:off x="3637530" y="1311127"/>
        <a:ext cx="3088125" cy="463218"/>
      </dsp:txXfrm>
    </dsp:sp>
    <dsp:sp modelId="{7CD40649-A74C-4AD8-B9D0-2573A1955C91}">
      <dsp:nvSpPr>
        <dsp:cNvPr id="0" name=""/>
        <dsp:cNvSpPr/>
      </dsp:nvSpPr>
      <dsp:spPr>
        <a:xfrm>
          <a:off x="3632774" y="1890324"/>
          <a:ext cx="3088125" cy="16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Our model utilized Positive Returns as the Target to determine the success of making accurate predictions. </a:t>
          </a:r>
        </a:p>
      </dsp:txBody>
      <dsp:txXfrm>
        <a:off x="3632774" y="1890324"/>
        <a:ext cx="3088125" cy="1603882"/>
      </dsp:txXfrm>
    </dsp:sp>
    <dsp:sp modelId="{B0A3ABD2-C471-4A21-8AEF-3843C86919E1}">
      <dsp:nvSpPr>
        <dsp:cNvPr id="0" name=""/>
        <dsp:cNvSpPr/>
      </dsp:nvSpPr>
      <dsp:spPr>
        <a:xfrm>
          <a:off x="1067742" y="195830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61321" y="1402881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Results</a:t>
          </a:r>
        </a:p>
      </dsp:txBody>
      <dsp:txXfrm>
        <a:off x="7261321" y="1402881"/>
        <a:ext cx="3088125" cy="463218"/>
      </dsp:txXfrm>
    </dsp:sp>
    <dsp:sp modelId="{6418EBED-F111-425B-8EE2-06B8B2297A68}">
      <dsp:nvSpPr>
        <dsp:cNvPr id="0" name=""/>
        <dsp:cNvSpPr/>
      </dsp:nvSpPr>
      <dsp:spPr>
        <a:xfrm>
          <a:off x="7261321" y="1933292"/>
          <a:ext cx="3088125" cy="16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While the model accuracy score was low, cumulative returns primarily matched the overall market returns</a:t>
          </a:r>
        </a:p>
      </dsp:txBody>
      <dsp:txXfrm>
        <a:off x="7261321" y="1933292"/>
        <a:ext cx="3088125" cy="1603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D5627-0B12-48B1-B425-8E4660CD04F3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CDE92-A772-46E3-B0BE-CD9CB3F7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0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DE92-A772-46E3-B0BE-CD9CB3F7B2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5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pic>
        <p:nvPicPr>
          <p:cNvPr id="1026" name="Picture 2" descr="The History of Online Stock Trading">
            <a:extLst>
              <a:ext uri="{FF2B5EF4-FFF2-40B4-BE49-F238E27FC236}">
                <a16:creationId xmlns:a16="http://schemas.microsoft.com/office/drawing/2014/main" id="{BC440F6D-0BBE-483A-BC99-327D3C5CA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987" y="618112"/>
            <a:ext cx="5716013" cy="2602523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Utilizing Stock Signals to Predict Future Price</a:t>
            </a:r>
            <a:br>
              <a:rPr lang="en-US" sz="4000" dirty="0">
                <a:solidFill>
                  <a:schemeClr val="tx1">
                    <a:lumMod val="95000"/>
                  </a:schemeClr>
                </a:solidFill>
              </a:rPr>
            </a:br>
            <a:br>
              <a:rPr lang="en-US" sz="40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“If you want to have a better performance than the crowd, you must do things differently from the crowd” </a:t>
            </a:r>
            <a:br>
              <a:rPr lang="en-US" sz="2000" dirty="0">
                <a:solidFill>
                  <a:schemeClr val="tx1">
                    <a:lumMod val="95000"/>
                  </a:schemeClr>
                </a:solidFill>
              </a:rPr>
            </a:br>
            <a:br>
              <a:rPr lang="en-US" sz="20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  - Sir Johnson Templeton</a:t>
            </a:r>
            <a:br>
              <a:rPr lang="en-US" sz="4000" dirty="0">
                <a:solidFill>
                  <a:schemeClr val="tx1">
                    <a:lumMod val="95000"/>
                  </a:schemeClr>
                </a:solidFill>
              </a:rPr>
            </a:br>
            <a:endParaRPr lang="en-US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622" y="2629737"/>
            <a:ext cx="3485072" cy="1026544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chemeClr val="tx1">
                    <a:lumMod val="95000"/>
                  </a:schemeClr>
                </a:solidFill>
              </a:rPr>
              <a:t>Jeremy Radcliffe, Levi Christian,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Bill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Udeh</a:t>
            </a:r>
            <a:endParaRPr lang="en-US" sz="23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E428-E98C-4185-A0F1-D557D688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A42E-888A-44C3-8027-F5874647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iteratively improve the model accuracy by analyzing additional Time Series data and/or utilizing NLP to include additional features based on fundamental analysis?</a:t>
            </a:r>
          </a:p>
          <a:p>
            <a:r>
              <a:rPr lang="en-US" dirty="0"/>
              <a:t>Does the marketplace have additional signals that could have been utilize to enhance results (i.e., twitter, satellite feeds, etc.)</a:t>
            </a:r>
          </a:p>
        </p:txBody>
      </p:sp>
    </p:spTree>
    <p:extLst>
      <p:ext uri="{BB962C8B-B14F-4D97-AF65-F5344CB8AC3E}">
        <p14:creationId xmlns:p14="http://schemas.microsoft.com/office/powerpoint/2010/main" val="420299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4E428-E98C-4185-A0F1-D557D688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243997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Questions?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68" y="559759"/>
            <a:ext cx="6227064" cy="3419856"/>
          </a:xfrm>
          <a:prstGeom prst="rect">
            <a:avLst/>
          </a:prstGeom>
        </p:spPr>
      </p:pic>
      <p:pic>
        <p:nvPicPr>
          <p:cNvPr id="9" name="Content Placeholder 8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DDC0D9AE-D5CA-4D11-8D80-DC0267D6A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82468" y="559759"/>
            <a:ext cx="6227064" cy="3419856"/>
          </a:xfrm>
        </p:spPr>
      </p:pic>
    </p:spTree>
    <p:extLst>
      <p:ext uri="{BB962C8B-B14F-4D97-AF65-F5344CB8AC3E}">
        <p14:creationId xmlns:p14="http://schemas.microsoft.com/office/powerpoint/2010/main" val="111824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E428-E98C-4185-A0F1-D557D688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Trading Model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A42E-888A-44C3-8027-F5874647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Utilizing industry standard leading and lagging indicators as feature inputs to our model, we sought to assess their impact on returns.</a:t>
            </a:r>
          </a:p>
          <a:p>
            <a:r>
              <a:rPr lang="en-US" dirty="0"/>
              <a:t>Our system evaluated 1yr of historical data consisting of daily close prices of the S&amp;P500 index as compared to our Neural Network model.</a:t>
            </a:r>
          </a:p>
          <a:p>
            <a:r>
              <a:rPr lang="en-US" dirty="0"/>
              <a:t>Allocating an initial investment of $10,000 over a 6-month holding period, our model endeavored to predict next days price and produce positive returns.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4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E428-E98C-4185-A0F1-D557D688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Sources and 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A42E-888A-44C3-8027-F5874647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Alpaca sourced Daily Close Price Data for: </a:t>
            </a:r>
          </a:p>
          <a:p>
            <a:pPr lvl="1"/>
            <a:r>
              <a:rPr lang="en-US" dirty="0"/>
              <a:t>S&amp;P500</a:t>
            </a:r>
          </a:p>
          <a:p>
            <a:r>
              <a:rPr lang="en-US" dirty="0"/>
              <a:t>Python Packages: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Joblib</a:t>
            </a:r>
            <a:endParaRPr lang="en-US" dirty="0"/>
          </a:p>
          <a:p>
            <a:pPr lvl="1"/>
            <a:r>
              <a:rPr lang="en-US" dirty="0"/>
              <a:t>Tensor Flow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9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Trading Model Summary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524713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E428-E98C-4185-A0F1-D557D688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A42E-888A-44C3-8027-F5874647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discovered that although the accuracy score was slightly above 50%, the overall performance over the targeted time period matched the SP&amp;500 benchmark in most cases.</a:t>
            </a:r>
          </a:p>
          <a:p>
            <a:r>
              <a:rPr lang="en-US" dirty="0"/>
              <a:t>Absent analysis of individual features made it difficult to determine which had the highest impact on returns thus a classification report would need to be produced in order to perform this level of analysis.</a:t>
            </a:r>
          </a:p>
          <a:p>
            <a:r>
              <a:rPr lang="en-US" dirty="0"/>
              <a:t>While there was a significant amount of volatility over the targeted time period, the model favored long positions approximately 96% of the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0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4E428-E98C-4185-A0F1-D557D688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34" y="965196"/>
            <a:ext cx="3840480" cy="132976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Accuracy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A42E-888A-44C3-8027-F5874647F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52" y="1986121"/>
            <a:ext cx="3350296" cy="2220119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The data reveals that the accuracy of our model improves over the epochs however, accurately scaling the y axis data would demonstrate a consistent accuracy over the epochs</a:t>
            </a:r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12184E-6E0D-4EE1-B0DF-489ECC57D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505" y="1383689"/>
            <a:ext cx="5655212" cy="2949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15DB42-7C7C-49CA-8BA1-33F1CFF2A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435" y="4332849"/>
            <a:ext cx="4529797" cy="7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6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4E428-E98C-4185-A0F1-D557D688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Loss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A42E-888A-44C3-8027-F5874647F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3340847"/>
          </a:xfrm>
        </p:spPr>
        <p:txBody>
          <a:bodyPr>
            <a:normAutofit/>
          </a:bodyPr>
          <a:lstStyle/>
          <a:p>
            <a:r>
              <a:rPr lang="en-US" sz="1800" dirty="0"/>
              <a:t>The data reveals that losses in the portfolio improves over the epochs however, accurately scaling the y axis data would demonstrate an insignificant change in losses over the epochs.</a:t>
            </a:r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15DB42-7C7C-49CA-8BA1-33F1CFF2A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435" y="4332849"/>
            <a:ext cx="4529797" cy="779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6C3765-A785-4246-AE73-899AF1F11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333" y="1336432"/>
            <a:ext cx="5050302" cy="28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9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C56FD3A-4F39-4752-AC00-DB25CCA4E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2527DF-A25C-46B4-A5D9-BBE2E310A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C7E9D-BDF4-4878-9DC2-0FFB31F26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2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1149F43D-E43A-49B5-B781-48DF10A5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5720" y="968938"/>
            <a:ext cx="10278846" cy="4932523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D60D4-C132-4EF3-BEF9-D263284BA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3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441</Words>
  <Application>Microsoft Office PowerPoint</Application>
  <PresentationFormat>Widescreen</PresentationFormat>
  <Paragraphs>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Nova</vt:lpstr>
      <vt:lpstr>Arial Nova Light</vt:lpstr>
      <vt:lpstr>Calibri</vt:lpstr>
      <vt:lpstr>Wingdings 2</vt:lpstr>
      <vt:lpstr>SlateVTI</vt:lpstr>
      <vt:lpstr>     Utilizing Stock Signals to Predict Future Price  “If you want to have a better performance than the crowd, you must do things differently from the crowd”      - Sir Johnson Templeton </vt:lpstr>
      <vt:lpstr>Stock Trading Model Overview</vt:lpstr>
      <vt:lpstr>Data Sources and Python Packages</vt:lpstr>
      <vt:lpstr>Trading Model Summary</vt:lpstr>
      <vt:lpstr>Observations</vt:lpstr>
      <vt:lpstr>Accuracy Data Analysis</vt:lpstr>
      <vt:lpstr>Loss Analysis</vt:lpstr>
      <vt:lpstr>PowerPoint Presentation</vt:lpstr>
      <vt:lpstr>PowerPoint Presentation</vt:lpstr>
      <vt:lpstr>Core Questions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The Currency Forecast:   “Cloudy with a chance of Rain”     - for the Individual Investor </dc:title>
  <dc:creator>Troy Wilson</dc:creator>
  <cp:lastModifiedBy>Levi Christian</cp:lastModifiedBy>
  <cp:revision>47</cp:revision>
  <dcterms:created xsi:type="dcterms:W3CDTF">2021-01-12T04:12:47Z</dcterms:created>
  <dcterms:modified xsi:type="dcterms:W3CDTF">2021-03-06T20:22:56Z</dcterms:modified>
</cp:coreProperties>
</file>