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80" r:id="rId5"/>
    <p:sldId id="295" r:id="rId6"/>
    <p:sldId id="281" r:id="rId7"/>
    <p:sldId id="289" r:id="rId8"/>
    <p:sldId id="282" r:id="rId9"/>
    <p:sldId id="288" r:id="rId10"/>
    <p:sldId id="284" r:id="rId11"/>
    <p:sldId id="292" r:id="rId12"/>
    <p:sldId id="293" r:id="rId13"/>
    <p:sldId id="290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 Check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 model utilizing stocks and four (4) features: Bollinger Bands, MACD, RSI and EMA benchmarked against the S&amp;P500.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Utilized Positive Returns as the Target to determine the success of our model. Long positions represented as “1”, Short positions represented as “-1” and “0” represented as neutral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the model accuracy score is low, results from  cumulative returns were favorable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X="135662" custLinFactNeighborX="2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-636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145225" custLinFactNeighborX="200000" custLinFactNeighborY="23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154" custLinFactNeighborY="-1980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Y="-2679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300000" custLinFactNeighborX="-365889" custLinFactNeighborY="16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636378" y="188957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9279" y="1382760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Model Check</a:t>
          </a:r>
        </a:p>
      </dsp:txBody>
      <dsp:txXfrm>
        <a:off x="9279" y="1382760"/>
        <a:ext cx="3085109" cy="462766"/>
      </dsp:txXfrm>
    </dsp:sp>
    <dsp:sp modelId="{DD091D0A-5A25-4241-91F3-18D32B0BDD4F}">
      <dsp:nvSpPr>
        <dsp:cNvPr id="0" name=""/>
        <dsp:cNvSpPr/>
      </dsp:nvSpPr>
      <dsp:spPr>
        <a:xfrm>
          <a:off x="9279" y="1941732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Neural Network model utilizing stocks and four (4) features: Bollinger Bands, MACD, RSI and EMA benchmarked against the S&amp;P500.</a:t>
          </a:r>
        </a:p>
      </dsp:txBody>
      <dsp:txXfrm>
        <a:off x="9279" y="1941732"/>
        <a:ext cx="3085109" cy="1584060"/>
      </dsp:txXfrm>
    </dsp:sp>
    <dsp:sp modelId="{210823F6-AC1A-46E3-9D99-A319DF497539}">
      <dsp:nvSpPr>
        <dsp:cNvPr id="0" name=""/>
        <dsp:cNvSpPr/>
      </dsp:nvSpPr>
      <dsp:spPr>
        <a:xfrm>
          <a:off x="8364642" y="214548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9033" y="1320564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Target</a:t>
          </a:r>
        </a:p>
      </dsp:txBody>
      <dsp:txXfrm>
        <a:off x="3639033" y="1320564"/>
        <a:ext cx="3085109" cy="462766"/>
      </dsp:txXfrm>
    </dsp:sp>
    <dsp:sp modelId="{7CD40649-A74C-4AD8-B9D0-2573A1955C91}">
      <dsp:nvSpPr>
        <dsp:cNvPr id="0" name=""/>
        <dsp:cNvSpPr/>
      </dsp:nvSpPr>
      <dsp:spPr>
        <a:xfrm>
          <a:off x="3634282" y="1899295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Utilized Positive Returns as the Target to determine the success of our model. Long positions represented as “1”, Short positions represented as “-1” and “0” represented as neutral</a:t>
          </a:r>
        </a:p>
      </dsp:txBody>
      <dsp:txXfrm>
        <a:off x="3634282" y="1899295"/>
        <a:ext cx="3085109" cy="1584060"/>
      </dsp:txXfrm>
    </dsp:sp>
    <dsp:sp modelId="{B0A3ABD2-C471-4A21-8AEF-3843C86919E1}">
      <dsp:nvSpPr>
        <dsp:cNvPr id="0" name=""/>
        <dsp:cNvSpPr/>
      </dsp:nvSpPr>
      <dsp:spPr>
        <a:xfrm>
          <a:off x="1071755" y="207194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9286" y="1412229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Results</a:t>
          </a:r>
        </a:p>
      </dsp:txBody>
      <dsp:txXfrm>
        <a:off x="7259286" y="1412229"/>
        <a:ext cx="3085109" cy="462766"/>
      </dsp:txXfrm>
    </dsp:sp>
    <dsp:sp modelId="{6418EBED-F111-425B-8EE2-06B8B2297A68}">
      <dsp:nvSpPr>
        <dsp:cNvPr id="0" name=""/>
        <dsp:cNvSpPr/>
      </dsp:nvSpPr>
      <dsp:spPr>
        <a:xfrm>
          <a:off x="7259286" y="1941732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the model accuracy score is low, results from  cumulative returns were favorable</a:t>
          </a:r>
        </a:p>
      </dsp:txBody>
      <dsp:txXfrm>
        <a:off x="7259286" y="1941732"/>
        <a:ext cx="3085109" cy="158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5627-0B12-48B1-B425-8E4660CD04F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DE92-A772-46E3-B0BE-CD9CB3F7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DE92-A772-46E3-B0BE-CD9CB3F7B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The History of Online Stock Trading">
            <a:extLst>
              <a:ext uri="{FF2B5EF4-FFF2-40B4-BE49-F238E27FC236}">
                <a16:creationId xmlns:a16="http://schemas.microsoft.com/office/drawing/2014/main" id="{BC440F6D-0BBE-483A-BC99-327D3C5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87" y="618112"/>
            <a:ext cx="5716013" cy="260252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A Winning Strategy 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“If you want to have a better performance than the crowd, you must do things differently from the crowd” 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- Sir Johnson Templeton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622" y="2629737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Jeremy Radcliffe, Levi Christian,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Bill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Udeh</a:t>
            </a:r>
            <a:endParaRPr lang="en-US" sz="23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60D4-C132-4EF3-BEF9-D263284B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discovered that although the accuracy score was slightly above 50%, the overall performance over the targeted time period out-performed our SP&amp;500 benchmark by more than 5% in most cases and as much as 20% in other cases.</a:t>
            </a:r>
          </a:p>
          <a:p>
            <a:r>
              <a:rPr lang="en-US" dirty="0"/>
              <a:t>Absent analysis of individual features made it difficult to determine which had the highest impact on returns thus a classification report would need to be produced in order to perform this level of analysis.</a:t>
            </a:r>
          </a:p>
          <a:p>
            <a:r>
              <a:rPr lang="en-US" dirty="0"/>
              <a:t>While the model performs well over a 6mo period, testing over longer periods produced…….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TBD.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9" name="Content Placeholder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DC0D9AE-D5CA-4D11-8D80-DC0267D6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82468" y="559759"/>
            <a:ext cx="6227064" cy="3419856"/>
          </a:xfrm>
        </p:spPr>
      </p:pic>
    </p:spTree>
    <p:extLst>
      <p:ext uri="{BB962C8B-B14F-4D97-AF65-F5344CB8AC3E}">
        <p14:creationId xmlns:p14="http://schemas.microsoft.com/office/powerpoint/2010/main" val="11182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Trading Algo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Utilizing industry standard leading and lagging indicators as feature inputs to our model, we sought to assess their impact on returns.</a:t>
            </a:r>
          </a:p>
          <a:p>
            <a:r>
              <a:rPr lang="en-US" dirty="0"/>
              <a:t>Our system evaluated _______ months of historical data consisting of daily close prices of ____ top stocks from each industry.</a:t>
            </a:r>
          </a:p>
          <a:p>
            <a:r>
              <a:rPr lang="en-US" dirty="0"/>
              <a:t>Allocating an initial investment of $10,000 over a 6-month holding period, our model endeavored to predict next days price and produce positive returns?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Trading Model Summary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5555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E3A7C-7A84-4983-ABC2-9E270A71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Historical Precedence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E065-CE39-445E-8EE3-0BAFE1F6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iteratively improve the model accuracy by analyzing additional Time Series data and/or utilizing NLP to include additional features based on fundamental analysis?</a:t>
            </a: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20299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and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Alpaca sourced Daily Close Price Data for: </a:t>
            </a:r>
          </a:p>
          <a:p>
            <a:pPr lvl="1"/>
            <a:r>
              <a:rPr lang="en-US" dirty="0"/>
              <a:t>S&amp;P500</a:t>
            </a:r>
          </a:p>
          <a:p>
            <a:pPr lvl="1"/>
            <a:r>
              <a:rPr lang="en-US" dirty="0"/>
              <a:t>FB</a:t>
            </a:r>
          </a:p>
          <a:p>
            <a:pPr lvl="1"/>
            <a:endParaRPr lang="en-US" dirty="0"/>
          </a:p>
          <a:p>
            <a:r>
              <a:rPr lang="en-US" dirty="0"/>
              <a:t>Python Packages:</a:t>
            </a:r>
          </a:p>
          <a:p>
            <a:pPr lvl="1"/>
            <a:r>
              <a:rPr lang="en-US" dirty="0" err="1"/>
              <a:t>Pathlib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Joblib</a:t>
            </a:r>
            <a:endParaRPr lang="en-US" dirty="0"/>
          </a:p>
          <a:p>
            <a:pPr lvl="1"/>
            <a:r>
              <a:rPr lang="en-US" dirty="0"/>
              <a:t>Tensor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TBD</a:t>
            </a:r>
          </a:p>
          <a:p>
            <a:r>
              <a:rPr lang="en-US" sz="1800" dirty="0"/>
              <a:t>TBD</a:t>
            </a:r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3EB8D-525C-4872-8939-A2E8F38F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52" y="1438360"/>
            <a:ext cx="491321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7E9D-BDF4-4878-9DC2-0FFB31F2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3F6B-9470-4D33-B261-54151FA6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369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Calibri</vt:lpstr>
      <vt:lpstr>Wingdings 2</vt:lpstr>
      <vt:lpstr>SlateVTI</vt:lpstr>
      <vt:lpstr>     A Winning Strategy   “If you want to have a better performance than the crowd, you must do things differently from the crowd”      - Sir Johnson Templeton </vt:lpstr>
      <vt:lpstr>Stock Trading Algo Overview</vt:lpstr>
      <vt:lpstr>Trading Model Summary</vt:lpstr>
      <vt:lpstr>Historical Precedence</vt:lpstr>
      <vt:lpstr>Core Questions</vt:lpstr>
      <vt:lpstr>Data Sources and Python Packages</vt:lpstr>
      <vt:lpstr>Data Analysis</vt:lpstr>
      <vt:lpstr>PowerPoint Presentation</vt:lpstr>
      <vt:lpstr>PowerPoint Presentation</vt:lpstr>
      <vt:lpstr>PowerPoint Presentation</vt:lpstr>
      <vt:lpstr>Observations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The Currency Forecast:   “Cloudy with a chance of Rain”     - for the Individual Investor </dc:title>
  <dc:creator>Troy Wilson</dc:creator>
  <cp:lastModifiedBy>Levi Christian</cp:lastModifiedBy>
  <cp:revision>36</cp:revision>
  <dcterms:created xsi:type="dcterms:W3CDTF">2021-01-12T04:12:47Z</dcterms:created>
  <dcterms:modified xsi:type="dcterms:W3CDTF">2021-03-06T15:47:30Z</dcterms:modified>
</cp:coreProperties>
</file>