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0" r:id="rId5"/>
    <p:sldId id="295" r:id="rId6"/>
    <p:sldId id="288" r:id="rId7"/>
    <p:sldId id="281" r:id="rId8"/>
    <p:sldId id="285" r:id="rId9"/>
    <p:sldId id="284" r:id="rId10"/>
    <p:sldId id="296" r:id="rId11"/>
    <p:sldId id="290" r:id="rId12"/>
    <p:sldId id="282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31" autoAdjust="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6B872-D568-4656-8A6A-86D504BE847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536F8F-82E4-4B0A-8AB1-DF9DC27870A1}">
      <dgm:prSet/>
      <dgm:spPr/>
      <dgm:t>
        <a:bodyPr/>
        <a:lstStyle/>
        <a:p>
          <a:r>
            <a:rPr lang="en-US" dirty="0"/>
            <a:t>Utilizing industry standard leading and lagging indicators as feature inputs to our model, we sought to assess their impact on returns.</a:t>
          </a:r>
        </a:p>
      </dgm:t>
    </dgm:pt>
    <dgm:pt modelId="{D6E1742F-6F1A-467C-96B1-F0D1810F3A01}" type="parTrans" cxnId="{0B8A386E-3D6B-4B5E-9BDC-9F6D13F424EA}">
      <dgm:prSet/>
      <dgm:spPr/>
      <dgm:t>
        <a:bodyPr/>
        <a:lstStyle/>
        <a:p>
          <a:endParaRPr lang="en-US"/>
        </a:p>
      </dgm:t>
    </dgm:pt>
    <dgm:pt modelId="{A80921FD-234F-42FB-B15F-7A100D8A194F}" type="sibTrans" cxnId="{0B8A386E-3D6B-4B5E-9BDC-9F6D13F424EA}">
      <dgm:prSet/>
      <dgm:spPr/>
      <dgm:t>
        <a:bodyPr/>
        <a:lstStyle/>
        <a:p>
          <a:endParaRPr lang="en-US"/>
        </a:p>
      </dgm:t>
    </dgm:pt>
    <dgm:pt modelId="{A2E9D42B-BB25-4501-8C13-C531FF21F758}">
      <dgm:prSet/>
      <dgm:spPr/>
      <dgm:t>
        <a:bodyPr/>
        <a:lstStyle/>
        <a:p>
          <a:r>
            <a:rPr lang="en-US" dirty="0"/>
            <a:t>Our system evaluated 3yrs of historical data consisting of daily close prices of the S&amp;P500 index as compared to our Neural Network model.</a:t>
          </a:r>
        </a:p>
      </dgm:t>
    </dgm:pt>
    <dgm:pt modelId="{92082BFC-3DAE-4219-A150-B71C7D1F1F58}" type="parTrans" cxnId="{1247BEF7-F79F-4138-BA9C-D9D22D369749}">
      <dgm:prSet/>
      <dgm:spPr/>
      <dgm:t>
        <a:bodyPr/>
        <a:lstStyle/>
        <a:p>
          <a:endParaRPr lang="en-US"/>
        </a:p>
      </dgm:t>
    </dgm:pt>
    <dgm:pt modelId="{B85E072C-DAE8-45F8-981A-F8959949CE4F}" type="sibTrans" cxnId="{1247BEF7-F79F-4138-BA9C-D9D22D369749}">
      <dgm:prSet/>
      <dgm:spPr/>
      <dgm:t>
        <a:bodyPr/>
        <a:lstStyle/>
        <a:p>
          <a:endParaRPr lang="en-US"/>
        </a:p>
      </dgm:t>
    </dgm:pt>
    <dgm:pt modelId="{98D5A1C1-21F2-479C-98B5-EAAE7EE9943B}">
      <dgm:prSet/>
      <dgm:spPr/>
      <dgm:t>
        <a:bodyPr/>
        <a:lstStyle/>
        <a:p>
          <a:r>
            <a:rPr lang="en-US" dirty="0"/>
            <a:t>Allocating an initial investment of $10,000 over a 1yr trading period, our model endeavored to predict next days price and produce positive returns based on the previous day's signals.</a:t>
          </a:r>
        </a:p>
      </dgm:t>
    </dgm:pt>
    <dgm:pt modelId="{EBB1943A-CA72-435F-A5C1-4050A15A0120}" type="parTrans" cxnId="{20F335AD-1ED7-4B7B-A0AB-21FC9647760E}">
      <dgm:prSet/>
      <dgm:spPr/>
      <dgm:t>
        <a:bodyPr/>
        <a:lstStyle/>
        <a:p>
          <a:endParaRPr lang="en-US"/>
        </a:p>
      </dgm:t>
    </dgm:pt>
    <dgm:pt modelId="{9D01E81B-0DD1-4FC2-87C0-A89CF828AE72}" type="sibTrans" cxnId="{20F335AD-1ED7-4B7B-A0AB-21FC9647760E}">
      <dgm:prSet/>
      <dgm:spPr/>
      <dgm:t>
        <a:bodyPr/>
        <a:lstStyle/>
        <a:p>
          <a:endParaRPr lang="en-US"/>
        </a:p>
      </dgm:t>
    </dgm:pt>
    <dgm:pt modelId="{797E341A-98F0-45BC-9F90-96FF748CC82B}" type="pres">
      <dgm:prSet presAssocID="{E5A6B872-D568-4656-8A6A-86D504BE847C}" presName="vert0" presStyleCnt="0">
        <dgm:presLayoutVars>
          <dgm:dir/>
          <dgm:animOne val="branch"/>
          <dgm:animLvl val="lvl"/>
        </dgm:presLayoutVars>
      </dgm:prSet>
      <dgm:spPr/>
    </dgm:pt>
    <dgm:pt modelId="{898BA560-DB06-43E5-97C9-3364C376A310}" type="pres">
      <dgm:prSet presAssocID="{56536F8F-82E4-4B0A-8AB1-DF9DC27870A1}" presName="thickLine" presStyleLbl="alignNode1" presStyleIdx="0" presStyleCnt="3"/>
      <dgm:spPr/>
    </dgm:pt>
    <dgm:pt modelId="{6D99CD3D-2C68-467C-9297-99465D2C138E}" type="pres">
      <dgm:prSet presAssocID="{56536F8F-82E4-4B0A-8AB1-DF9DC27870A1}" presName="horz1" presStyleCnt="0"/>
      <dgm:spPr/>
    </dgm:pt>
    <dgm:pt modelId="{E3D19087-586B-45B8-B586-52669630E977}" type="pres">
      <dgm:prSet presAssocID="{56536F8F-82E4-4B0A-8AB1-DF9DC27870A1}" presName="tx1" presStyleLbl="revTx" presStyleIdx="0" presStyleCnt="3"/>
      <dgm:spPr/>
    </dgm:pt>
    <dgm:pt modelId="{7C16EA97-B3E7-4FBE-A99E-3441EBA53819}" type="pres">
      <dgm:prSet presAssocID="{56536F8F-82E4-4B0A-8AB1-DF9DC27870A1}" presName="vert1" presStyleCnt="0"/>
      <dgm:spPr/>
    </dgm:pt>
    <dgm:pt modelId="{F92D3E64-419A-42E8-B11B-95C22738F097}" type="pres">
      <dgm:prSet presAssocID="{A2E9D42B-BB25-4501-8C13-C531FF21F758}" presName="thickLine" presStyleLbl="alignNode1" presStyleIdx="1" presStyleCnt="3"/>
      <dgm:spPr/>
    </dgm:pt>
    <dgm:pt modelId="{26F3F7E8-BF2A-46E9-9992-7BE9D45D65D7}" type="pres">
      <dgm:prSet presAssocID="{A2E9D42B-BB25-4501-8C13-C531FF21F758}" presName="horz1" presStyleCnt="0"/>
      <dgm:spPr/>
    </dgm:pt>
    <dgm:pt modelId="{74433E21-811E-4008-B8C3-BCF4297EDFB2}" type="pres">
      <dgm:prSet presAssocID="{A2E9D42B-BB25-4501-8C13-C531FF21F758}" presName="tx1" presStyleLbl="revTx" presStyleIdx="1" presStyleCnt="3"/>
      <dgm:spPr/>
    </dgm:pt>
    <dgm:pt modelId="{35316011-D52F-410A-B2B3-466CC5C5654A}" type="pres">
      <dgm:prSet presAssocID="{A2E9D42B-BB25-4501-8C13-C531FF21F758}" presName="vert1" presStyleCnt="0"/>
      <dgm:spPr/>
    </dgm:pt>
    <dgm:pt modelId="{30B549BE-F5F4-4E05-8A81-4BBA1A9DEF0A}" type="pres">
      <dgm:prSet presAssocID="{98D5A1C1-21F2-479C-98B5-EAAE7EE9943B}" presName="thickLine" presStyleLbl="alignNode1" presStyleIdx="2" presStyleCnt="3"/>
      <dgm:spPr/>
    </dgm:pt>
    <dgm:pt modelId="{8646CB62-3759-485D-B94A-62F5F97C0FD3}" type="pres">
      <dgm:prSet presAssocID="{98D5A1C1-21F2-479C-98B5-EAAE7EE9943B}" presName="horz1" presStyleCnt="0"/>
      <dgm:spPr/>
    </dgm:pt>
    <dgm:pt modelId="{8925C370-D868-4203-A00D-21428F4BEE0C}" type="pres">
      <dgm:prSet presAssocID="{98D5A1C1-21F2-479C-98B5-EAAE7EE9943B}" presName="tx1" presStyleLbl="revTx" presStyleIdx="2" presStyleCnt="3"/>
      <dgm:spPr/>
    </dgm:pt>
    <dgm:pt modelId="{79012543-656E-4749-93A0-ECFC6F151179}" type="pres">
      <dgm:prSet presAssocID="{98D5A1C1-21F2-479C-98B5-EAAE7EE9943B}" presName="vert1" presStyleCnt="0"/>
      <dgm:spPr/>
    </dgm:pt>
  </dgm:ptLst>
  <dgm:cxnLst>
    <dgm:cxn modelId="{9B886011-667D-44E7-8817-FFC772435EDA}" type="presOf" srcId="{A2E9D42B-BB25-4501-8C13-C531FF21F758}" destId="{74433E21-811E-4008-B8C3-BCF4297EDFB2}" srcOrd="0" destOrd="0" presId="urn:microsoft.com/office/officeart/2008/layout/LinedList"/>
    <dgm:cxn modelId="{B76C9E26-3F2E-4981-BA92-06827C51C096}" type="presOf" srcId="{56536F8F-82E4-4B0A-8AB1-DF9DC27870A1}" destId="{E3D19087-586B-45B8-B586-52669630E977}" srcOrd="0" destOrd="0" presId="urn:microsoft.com/office/officeart/2008/layout/LinedList"/>
    <dgm:cxn modelId="{8C14BB68-B94F-4D7A-B7BB-937D63C5DCA4}" type="presOf" srcId="{98D5A1C1-21F2-479C-98B5-EAAE7EE9943B}" destId="{8925C370-D868-4203-A00D-21428F4BEE0C}" srcOrd="0" destOrd="0" presId="urn:microsoft.com/office/officeart/2008/layout/LinedList"/>
    <dgm:cxn modelId="{0B8A386E-3D6B-4B5E-9BDC-9F6D13F424EA}" srcId="{E5A6B872-D568-4656-8A6A-86D504BE847C}" destId="{56536F8F-82E4-4B0A-8AB1-DF9DC27870A1}" srcOrd="0" destOrd="0" parTransId="{D6E1742F-6F1A-467C-96B1-F0D1810F3A01}" sibTransId="{A80921FD-234F-42FB-B15F-7A100D8A194F}"/>
    <dgm:cxn modelId="{67750459-52BA-4957-BE07-D64879D92EDF}" type="presOf" srcId="{E5A6B872-D568-4656-8A6A-86D504BE847C}" destId="{797E341A-98F0-45BC-9F90-96FF748CC82B}" srcOrd="0" destOrd="0" presId="urn:microsoft.com/office/officeart/2008/layout/LinedList"/>
    <dgm:cxn modelId="{20F335AD-1ED7-4B7B-A0AB-21FC9647760E}" srcId="{E5A6B872-D568-4656-8A6A-86D504BE847C}" destId="{98D5A1C1-21F2-479C-98B5-EAAE7EE9943B}" srcOrd="2" destOrd="0" parTransId="{EBB1943A-CA72-435F-A5C1-4050A15A0120}" sibTransId="{9D01E81B-0DD1-4FC2-87C0-A89CF828AE72}"/>
    <dgm:cxn modelId="{1247BEF7-F79F-4138-BA9C-D9D22D369749}" srcId="{E5A6B872-D568-4656-8A6A-86D504BE847C}" destId="{A2E9D42B-BB25-4501-8C13-C531FF21F758}" srcOrd="1" destOrd="0" parTransId="{92082BFC-3DAE-4219-A150-B71C7D1F1F58}" sibTransId="{B85E072C-DAE8-45F8-981A-F8959949CE4F}"/>
    <dgm:cxn modelId="{45DC552B-31EF-4A7A-8BB1-10DB2C708472}" type="presParOf" srcId="{797E341A-98F0-45BC-9F90-96FF748CC82B}" destId="{898BA560-DB06-43E5-97C9-3364C376A310}" srcOrd="0" destOrd="0" presId="urn:microsoft.com/office/officeart/2008/layout/LinedList"/>
    <dgm:cxn modelId="{1E36F201-30A1-4C2F-9F69-F29977D5C42B}" type="presParOf" srcId="{797E341A-98F0-45BC-9F90-96FF748CC82B}" destId="{6D99CD3D-2C68-467C-9297-99465D2C138E}" srcOrd="1" destOrd="0" presId="urn:microsoft.com/office/officeart/2008/layout/LinedList"/>
    <dgm:cxn modelId="{7E613373-5EC7-4ECD-9E57-72749A06305E}" type="presParOf" srcId="{6D99CD3D-2C68-467C-9297-99465D2C138E}" destId="{E3D19087-586B-45B8-B586-52669630E977}" srcOrd="0" destOrd="0" presId="urn:microsoft.com/office/officeart/2008/layout/LinedList"/>
    <dgm:cxn modelId="{2A97EDAF-CDFF-464C-8CE5-E94CE69FB6BA}" type="presParOf" srcId="{6D99CD3D-2C68-467C-9297-99465D2C138E}" destId="{7C16EA97-B3E7-4FBE-A99E-3441EBA53819}" srcOrd="1" destOrd="0" presId="urn:microsoft.com/office/officeart/2008/layout/LinedList"/>
    <dgm:cxn modelId="{5E75CBA6-B43E-4883-ABB5-6797A05624AD}" type="presParOf" srcId="{797E341A-98F0-45BC-9F90-96FF748CC82B}" destId="{F92D3E64-419A-42E8-B11B-95C22738F097}" srcOrd="2" destOrd="0" presId="urn:microsoft.com/office/officeart/2008/layout/LinedList"/>
    <dgm:cxn modelId="{FBE2F96D-D312-4808-BAB9-AAC82C1B4849}" type="presParOf" srcId="{797E341A-98F0-45BC-9F90-96FF748CC82B}" destId="{26F3F7E8-BF2A-46E9-9992-7BE9D45D65D7}" srcOrd="3" destOrd="0" presId="urn:microsoft.com/office/officeart/2008/layout/LinedList"/>
    <dgm:cxn modelId="{73BDDD17-5DF6-4278-85B9-E95CF0B13BBE}" type="presParOf" srcId="{26F3F7E8-BF2A-46E9-9992-7BE9D45D65D7}" destId="{74433E21-811E-4008-B8C3-BCF4297EDFB2}" srcOrd="0" destOrd="0" presId="urn:microsoft.com/office/officeart/2008/layout/LinedList"/>
    <dgm:cxn modelId="{557B45A0-070C-410A-8D7D-4A35348D9576}" type="presParOf" srcId="{26F3F7E8-BF2A-46E9-9992-7BE9D45D65D7}" destId="{35316011-D52F-410A-B2B3-466CC5C5654A}" srcOrd="1" destOrd="0" presId="urn:microsoft.com/office/officeart/2008/layout/LinedList"/>
    <dgm:cxn modelId="{8D16358C-1657-4164-9C73-8D8BF89809EA}" type="presParOf" srcId="{797E341A-98F0-45BC-9F90-96FF748CC82B}" destId="{30B549BE-F5F4-4E05-8A81-4BBA1A9DEF0A}" srcOrd="4" destOrd="0" presId="urn:microsoft.com/office/officeart/2008/layout/LinedList"/>
    <dgm:cxn modelId="{A360E9B2-DD86-4E1E-B469-1DB29376DF68}" type="presParOf" srcId="{797E341A-98F0-45BC-9F90-96FF748CC82B}" destId="{8646CB62-3759-485D-B94A-62F5F97C0FD3}" srcOrd="5" destOrd="0" presId="urn:microsoft.com/office/officeart/2008/layout/LinedList"/>
    <dgm:cxn modelId="{147D963C-7209-42E1-83E6-F9BD5B43BBD5}" type="presParOf" srcId="{8646CB62-3759-485D-B94A-62F5F97C0FD3}" destId="{8925C370-D868-4203-A00D-21428F4BEE0C}" srcOrd="0" destOrd="0" presId="urn:microsoft.com/office/officeart/2008/layout/LinedList"/>
    <dgm:cxn modelId="{DD92ADED-C910-4036-951F-C7C8FAD7376C}" type="presParOf" srcId="{8646CB62-3759-485D-B94A-62F5F97C0FD3}" destId="{79012543-656E-4749-93A0-ECFC6F1511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C37F7-A1A1-4474-AC39-7F5893D9F4E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D572D0-EDCB-4B34-B228-1A9CA7F91751}">
      <dgm:prSet/>
      <dgm:spPr/>
      <dgm:t>
        <a:bodyPr/>
        <a:lstStyle/>
        <a:p>
          <a:r>
            <a:rPr lang="en-US"/>
            <a:t>Alpaca sourced Daily Close Price Data for: </a:t>
          </a:r>
        </a:p>
      </dgm:t>
    </dgm:pt>
    <dgm:pt modelId="{216DFC30-1816-4B24-90DD-8DDB414241E2}" type="parTrans" cxnId="{D7B8817A-750E-4A44-84FC-0E780A72C394}">
      <dgm:prSet/>
      <dgm:spPr/>
      <dgm:t>
        <a:bodyPr/>
        <a:lstStyle/>
        <a:p>
          <a:endParaRPr lang="en-US"/>
        </a:p>
      </dgm:t>
    </dgm:pt>
    <dgm:pt modelId="{41B44556-E3E6-4826-9AE6-B95819C4CFD2}" type="sibTrans" cxnId="{D7B8817A-750E-4A44-84FC-0E780A72C394}">
      <dgm:prSet/>
      <dgm:spPr/>
      <dgm:t>
        <a:bodyPr/>
        <a:lstStyle/>
        <a:p>
          <a:endParaRPr lang="en-US"/>
        </a:p>
      </dgm:t>
    </dgm:pt>
    <dgm:pt modelId="{4D87B9D4-FF39-4F61-9D9C-BB2DFFDCD778}">
      <dgm:prSet/>
      <dgm:spPr/>
      <dgm:t>
        <a:bodyPr/>
        <a:lstStyle/>
        <a:p>
          <a:r>
            <a:rPr lang="en-US"/>
            <a:t>S&amp;P500</a:t>
          </a:r>
        </a:p>
      </dgm:t>
    </dgm:pt>
    <dgm:pt modelId="{3E699BFB-3411-45B8-A3E6-576FCE93183B}" type="parTrans" cxnId="{FA42FFA9-4E62-4BED-8C52-CB6292044B4B}">
      <dgm:prSet/>
      <dgm:spPr/>
      <dgm:t>
        <a:bodyPr/>
        <a:lstStyle/>
        <a:p>
          <a:endParaRPr lang="en-US"/>
        </a:p>
      </dgm:t>
    </dgm:pt>
    <dgm:pt modelId="{B3B4A576-DD1B-457C-BFFA-8CE9CC1D1091}" type="sibTrans" cxnId="{FA42FFA9-4E62-4BED-8C52-CB6292044B4B}">
      <dgm:prSet/>
      <dgm:spPr/>
      <dgm:t>
        <a:bodyPr/>
        <a:lstStyle/>
        <a:p>
          <a:endParaRPr lang="en-US"/>
        </a:p>
      </dgm:t>
    </dgm:pt>
    <dgm:pt modelId="{181FA70F-2AA7-457F-ADB1-6EBBA2250C42}">
      <dgm:prSet/>
      <dgm:spPr/>
      <dgm:t>
        <a:bodyPr/>
        <a:lstStyle/>
        <a:p>
          <a:r>
            <a:rPr lang="en-US" dirty="0"/>
            <a:t>Python Packages:</a:t>
          </a:r>
        </a:p>
      </dgm:t>
    </dgm:pt>
    <dgm:pt modelId="{966D1ABE-C03B-40CA-A631-0D9B257783BE}" type="parTrans" cxnId="{9259387E-4DB8-48AF-B125-92E208F288A6}">
      <dgm:prSet/>
      <dgm:spPr/>
      <dgm:t>
        <a:bodyPr/>
        <a:lstStyle/>
        <a:p>
          <a:endParaRPr lang="en-US"/>
        </a:p>
      </dgm:t>
    </dgm:pt>
    <dgm:pt modelId="{D267CC30-3128-4C83-83B5-F236B711AFB4}" type="sibTrans" cxnId="{9259387E-4DB8-48AF-B125-92E208F288A6}">
      <dgm:prSet/>
      <dgm:spPr/>
      <dgm:t>
        <a:bodyPr/>
        <a:lstStyle/>
        <a:p>
          <a:endParaRPr lang="en-US"/>
        </a:p>
      </dgm:t>
    </dgm:pt>
    <dgm:pt modelId="{6714B3CC-D9EF-45D9-98A5-46EFC1FBF784}">
      <dgm:prSet/>
      <dgm:spPr/>
      <dgm:t>
        <a:bodyPr/>
        <a:lstStyle/>
        <a:p>
          <a:r>
            <a:rPr lang="en-US"/>
            <a:t>Pandas</a:t>
          </a:r>
        </a:p>
      </dgm:t>
    </dgm:pt>
    <dgm:pt modelId="{C1581009-01E2-470B-8D91-9D7B820FC944}" type="parTrans" cxnId="{DDB14DBF-2F79-4C91-8CA1-203F0C14DED4}">
      <dgm:prSet/>
      <dgm:spPr/>
      <dgm:t>
        <a:bodyPr/>
        <a:lstStyle/>
        <a:p>
          <a:endParaRPr lang="en-US"/>
        </a:p>
      </dgm:t>
    </dgm:pt>
    <dgm:pt modelId="{27ABAB9B-8587-456C-B29E-4EB4C02EA156}" type="sibTrans" cxnId="{DDB14DBF-2F79-4C91-8CA1-203F0C14DED4}">
      <dgm:prSet/>
      <dgm:spPr/>
      <dgm:t>
        <a:bodyPr/>
        <a:lstStyle/>
        <a:p>
          <a:endParaRPr lang="en-US"/>
        </a:p>
      </dgm:t>
    </dgm:pt>
    <dgm:pt modelId="{C4B2AF96-4F5D-4BA9-8E35-5BA171272B63}">
      <dgm:prSet/>
      <dgm:spPr/>
      <dgm:t>
        <a:bodyPr/>
        <a:lstStyle/>
        <a:p>
          <a:r>
            <a:rPr lang="en-US"/>
            <a:t>Numpy</a:t>
          </a:r>
        </a:p>
      </dgm:t>
    </dgm:pt>
    <dgm:pt modelId="{11CF43E0-9E4C-49FA-AC51-9069DBBB545B}" type="parTrans" cxnId="{F3775E4E-A2E9-469A-ACED-EA70DDCFB621}">
      <dgm:prSet/>
      <dgm:spPr/>
      <dgm:t>
        <a:bodyPr/>
        <a:lstStyle/>
        <a:p>
          <a:endParaRPr lang="en-US"/>
        </a:p>
      </dgm:t>
    </dgm:pt>
    <dgm:pt modelId="{E9B1DD72-1A2E-47FF-BFAB-98A90756D3F0}" type="sibTrans" cxnId="{F3775E4E-A2E9-469A-ACED-EA70DDCFB621}">
      <dgm:prSet/>
      <dgm:spPr/>
      <dgm:t>
        <a:bodyPr/>
        <a:lstStyle/>
        <a:p>
          <a:endParaRPr lang="en-US"/>
        </a:p>
      </dgm:t>
    </dgm:pt>
    <dgm:pt modelId="{857FBEDD-B5CA-4F4E-9EE3-941B61EEB23F}">
      <dgm:prSet/>
      <dgm:spPr/>
      <dgm:t>
        <a:bodyPr/>
        <a:lstStyle/>
        <a:p>
          <a:r>
            <a:rPr lang="en-US"/>
            <a:t>Joblib</a:t>
          </a:r>
        </a:p>
      </dgm:t>
    </dgm:pt>
    <dgm:pt modelId="{9E61B03B-EA55-44EE-8A89-FC944795D94A}" type="parTrans" cxnId="{C54F4A10-FC90-457E-80C8-09ADB5AD47F6}">
      <dgm:prSet/>
      <dgm:spPr/>
      <dgm:t>
        <a:bodyPr/>
        <a:lstStyle/>
        <a:p>
          <a:endParaRPr lang="en-US"/>
        </a:p>
      </dgm:t>
    </dgm:pt>
    <dgm:pt modelId="{CC0DDAB3-75C2-48B4-8EB2-95CA01667D34}" type="sibTrans" cxnId="{C54F4A10-FC90-457E-80C8-09ADB5AD47F6}">
      <dgm:prSet/>
      <dgm:spPr/>
      <dgm:t>
        <a:bodyPr/>
        <a:lstStyle/>
        <a:p>
          <a:endParaRPr lang="en-US"/>
        </a:p>
      </dgm:t>
    </dgm:pt>
    <dgm:pt modelId="{9B84DB6A-5AD0-4400-9F40-E379C8721C9A}">
      <dgm:prSet/>
      <dgm:spPr/>
      <dgm:t>
        <a:bodyPr/>
        <a:lstStyle/>
        <a:p>
          <a:r>
            <a:rPr lang="en-US" dirty="0"/>
            <a:t>Tensor Flow</a:t>
          </a:r>
        </a:p>
      </dgm:t>
    </dgm:pt>
    <dgm:pt modelId="{59E3441A-8E40-47CC-9594-540015C3826A}" type="parTrans" cxnId="{0E86F560-E012-4903-8665-B4AE7AC4A468}">
      <dgm:prSet/>
      <dgm:spPr/>
      <dgm:t>
        <a:bodyPr/>
        <a:lstStyle/>
        <a:p>
          <a:endParaRPr lang="en-US"/>
        </a:p>
      </dgm:t>
    </dgm:pt>
    <dgm:pt modelId="{8B2BC9EF-358E-43BC-AE6D-9887B24AC03F}" type="sibTrans" cxnId="{0E86F560-E012-4903-8665-B4AE7AC4A468}">
      <dgm:prSet/>
      <dgm:spPr/>
      <dgm:t>
        <a:bodyPr/>
        <a:lstStyle/>
        <a:p>
          <a:endParaRPr lang="en-US"/>
        </a:p>
      </dgm:t>
    </dgm:pt>
    <dgm:pt modelId="{00710957-7778-4BB9-B1F8-E63B0DC63974}">
      <dgm:prSet/>
      <dgm:spPr/>
      <dgm:t>
        <a:bodyPr/>
        <a:lstStyle/>
        <a:p>
          <a:r>
            <a:rPr lang="en-US" dirty="0" err="1"/>
            <a:t>Sklearn</a:t>
          </a:r>
          <a:endParaRPr lang="en-US" dirty="0"/>
        </a:p>
      </dgm:t>
    </dgm:pt>
    <dgm:pt modelId="{A9968B75-5DA2-44FA-89A4-0A67079B4430}" type="parTrans" cxnId="{E9E18535-C1B4-4622-A646-CFCEEF503F82}">
      <dgm:prSet/>
      <dgm:spPr/>
      <dgm:t>
        <a:bodyPr/>
        <a:lstStyle/>
        <a:p>
          <a:endParaRPr lang="en-US"/>
        </a:p>
      </dgm:t>
    </dgm:pt>
    <dgm:pt modelId="{B71D0F20-7FC6-4CDF-A595-7B06688D6534}" type="sibTrans" cxnId="{E9E18535-C1B4-4622-A646-CFCEEF503F82}">
      <dgm:prSet/>
      <dgm:spPr/>
      <dgm:t>
        <a:bodyPr/>
        <a:lstStyle/>
        <a:p>
          <a:endParaRPr lang="en-US"/>
        </a:p>
      </dgm:t>
    </dgm:pt>
    <dgm:pt modelId="{4F8189FA-B90E-4CB4-B5FC-C30AB762AAFA}" type="pres">
      <dgm:prSet presAssocID="{168C37F7-A1A1-4474-AC39-7F5893D9F4E9}" presName="linear" presStyleCnt="0">
        <dgm:presLayoutVars>
          <dgm:dir/>
          <dgm:animLvl val="lvl"/>
          <dgm:resizeHandles val="exact"/>
        </dgm:presLayoutVars>
      </dgm:prSet>
      <dgm:spPr/>
    </dgm:pt>
    <dgm:pt modelId="{F2DC6FD3-5D9C-4571-8360-9DF918789E6B}" type="pres">
      <dgm:prSet presAssocID="{64D572D0-EDCB-4B34-B228-1A9CA7F91751}" presName="parentLin" presStyleCnt="0"/>
      <dgm:spPr/>
    </dgm:pt>
    <dgm:pt modelId="{3FF8FD57-5363-436B-8BF3-138EBC8064A5}" type="pres">
      <dgm:prSet presAssocID="{64D572D0-EDCB-4B34-B228-1A9CA7F91751}" presName="parentLeftMargin" presStyleLbl="node1" presStyleIdx="0" presStyleCnt="2"/>
      <dgm:spPr/>
    </dgm:pt>
    <dgm:pt modelId="{BD2D7347-3F3B-4FBF-8C09-BF784F625EFE}" type="pres">
      <dgm:prSet presAssocID="{64D572D0-EDCB-4B34-B228-1A9CA7F917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CEEA81-9FEC-49C6-93F3-58F2FDD7B499}" type="pres">
      <dgm:prSet presAssocID="{64D572D0-EDCB-4B34-B228-1A9CA7F91751}" presName="negativeSpace" presStyleCnt="0"/>
      <dgm:spPr/>
    </dgm:pt>
    <dgm:pt modelId="{6196447A-D18D-4B3A-959F-EB8D7B82C794}" type="pres">
      <dgm:prSet presAssocID="{64D572D0-EDCB-4B34-B228-1A9CA7F91751}" presName="childText" presStyleLbl="conFgAcc1" presStyleIdx="0" presStyleCnt="2">
        <dgm:presLayoutVars>
          <dgm:bulletEnabled val="1"/>
        </dgm:presLayoutVars>
      </dgm:prSet>
      <dgm:spPr/>
    </dgm:pt>
    <dgm:pt modelId="{F7368AA6-7F1E-422A-9B12-E59E96A33737}" type="pres">
      <dgm:prSet presAssocID="{41B44556-E3E6-4826-9AE6-B95819C4CFD2}" presName="spaceBetweenRectangles" presStyleCnt="0"/>
      <dgm:spPr/>
    </dgm:pt>
    <dgm:pt modelId="{D67D9BCD-1596-4D93-81A0-BF7F28955D97}" type="pres">
      <dgm:prSet presAssocID="{181FA70F-2AA7-457F-ADB1-6EBBA2250C42}" presName="parentLin" presStyleCnt="0"/>
      <dgm:spPr/>
    </dgm:pt>
    <dgm:pt modelId="{E06E43F4-5561-4395-9EEF-05D60403C2E2}" type="pres">
      <dgm:prSet presAssocID="{181FA70F-2AA7-457F-ADB1-6EBBA2250C42}" presName="parentLeftMargin" presStyleLbl="node1" presStyleIdx="0" presStyleCnt="2"/>
      <dgm:spPr/>
    </dgm:pt>
    <dgm:pt modelId="{A4244BDF-651F-4261-8EDC-59185F1AD0B6}" type="pres">
      <dgm:prSet presAssocID="{181FA70F-2AA7-457F-ADB1-6EBBA2250C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6F3A2E-713C-446B-BBCA-228730CAA698}" type="pres">
      <dgm:prSet presAssocID="{181FA70F-2AA7-457F-ADB1-6EBBA2250C42}" presName="negativeSpace" presStyleCnt="0"/>
      <dgm:spPr/>
    </dgm:pt>
    <dgm:pt modelId="{A262C14A-37E9-4FF2-892C-95250CFDFED3}" type="pres">
      <dgm:prSet presAssocID="{181FA70F-2AA7-457F-ADB1-6EBBA2250C42}" presName="childText" presStyleLbl="conFgAcc1" presStyleIdx="1" presStyleCnt="2" custScaleY="94194">
        <dgm:presLayoutVars>
          <dgm:bulletEnabled val="1"/>
        </dgm:presLayoutVars>
      </dgm:prSet>
      <dgm:spPr/>
    </dgm:pt>
  </dgm:ptLst>
  <dgm:cxnLst>
    <dgm:cxn modelId="{4D70F30E-64B7-4BC1-B7A0-F94EC5546F9A}" type="presOf" srcId="{64D572D0-EDCB-4B34-B228-1A9CA7F91751}" destId="{3FF8FD57-5363-436B-8BF3-138EBC8064A5}" srcOrd="0" destOrd="0" presId="urn:microsoft.com/office/officeart/2005/8/layout/list1"/>
    <dgm:cxn modelId="{C54F4A10-FC90-457E-80C8-09ADB5AD47F6}" srcId="{181FA70F-2AA7-457F-ADB1-6EBBA2250C42}" destId="{857FBEDD-B5CA-4F4E-9EE3-941B61EEB23F}" srcOrd="2" destOrd="0" parTransId="{9E61B03B-EA55-44EE-8A89-FC944795D94A}" sibTransId="{CC0DDAB3-75C2-48B4-8EB2-95CA01667D34}"/>
    <dgm:cxn modelId="{2CFB502C-FE8E-4456-9473-5E3851788C32}" type="presOf" srcId="{00710957-7778-4BB9-B1F8-E63B0DC63974}" destId="{A262C14A-37E9-4FF2-892C-95250CFDFED3}" srcOrd="0" destOrd="4" presId="urn:microsoft.com/office/officeart/2005/8/layout/list1"/>
    <dgm:cxn modelId="{F0D3A12D-9929-4B29-8519-59CF04E870B0}" type="presOf" srcId="{857FBEDD-B5CA-4F4E-9EE3-941B61EEB23F}" destId="{A262C14A-37E9-4FF2-892C-95250CFDFED3}" srcOrd="0" destOrd="2" presId="urn:microsoft.com/office/officeart/2005/8/layout/list1"/>
    <dgm:cxn modelId="{E9E18535-C1B4-4622-A646-CFCEEF503F82}" srcId="{181FA70F-2AA7-457F-ADB1-6EBBA2250C42}" destId="{00710957-7778-4BB9-B1F8-E63B0DC63974}" srcOrd="4" destOrd="0" parTransId="{A9968B75-5DA2-44FA-89A4-0A67079B4430}" sibTransId="{B71D0F20-7FC6-4CDF-A595-7B06688D6534}"/>
    <dgm:cxn modelId="{63D2B93F-25EA-4DD7-91ED-931612130E62}" type="presOf" srcId="{4D87B9D4-FF39-4F61-9D9C-BB2DFFDCD778}" destId="{6196447A-D18D-4B3A-959F-EB8D7B82C794}" srcOrd="0" destOrd="0" presId="urn:microsoft.com/office/officeart/2005/8/layout/list1"/>
    <dgm:cxn modelId="{0E86F560-E012-4903-8665-B4AE7AC4A468}" srcId="{181FA70F-2AA7-457F-ADB1-6EBBA2250C42}" destId="{9B84DB6A-5AD0-4400-9F40-E379C8721C9A}" srcOrd="3" destOrd="0" parTransId="{59E3441A-8E40-47CC-9594-540015C3826A}" sibTransId="{8B2BC9EF-358E-43BC-AE6D-9887B24AC03F}"/>
    <dgm:cxn modelId="{2EAF7B65-BF35-4AFD-A10A-0FC9D97BA251}" type="presOf" srcId="{64D572D0-EDCB-4B34-B228-1A9CA7F91751}" destId="{BD2D7347-3F3B-4FBF-8C09-BF784F625EFE}" srcOrd="1" destOrd="0" presId="urn:microsoft.com/office/officeart/2005/8/layout/list1"/>
    <dgm:cxn modelId="{F3775E4E-A2E9-469A-ACED-EA70DDCFB621}" srcId="{181FA70F-2AA7-457F-ADB1-6EBBA2250C42}" destId="{C4B2AF96-4F5D-4BA9-8E35-5BA171272B63}" srcOrd="1" destOrd="0" parTransId="{11CF43E0-9E4C-49FA-AC51-9069DBBB545B}" sibTransId="{E9B1DD72-1A2E-47FF-BFAB-98A90756D3F0}"/>
    <dgm:cxn modelId="{C7748552-6351-47BD-B3CF-13341D74AE4F}" type="presOf" srcId="{9B84DB6A-5AD0-4400-9F40-E379C8721C9A}" destId="{A262C14A-37E9-4FF2-892C-95250CFDFED3}" srcOrd="0" destOrd="3" presId="urn:microsoft.com/office/officeart/2005/8/layout/list1"/>
    <dgm:cxn modelId="{D7B8817A-750E-4A44-84FC-0E780A72C394}" srcId="{168C37F7-A1A1-4474-AC39-7F5893D9F4E9}" destId="{64D572D0-EDCB-4B34-B228-1A9CA7F91751}" srcOrd="0" destOrd="0" parTransId="{216DFC30-1816-4B24-90DD-8DDB414241E2}" sibTransId="{41B44556-E3E6-4826-9AE6-B95819C4CFD2}"/>
    <dgm:cxn modelId="{9259387E-4DB8-48AF-B125-92E208F288A6}" srcId="{168C37F7-A1A1-4474-AC39-7F5893D9F4E9}" destId="{181FA70F-2AA7-457F-ADB1-6EBBA2250C42}" srcOrd="1" destOrd="0" parTransId="{966D1ABE-C03B-40CA-A631-0D9B257783BE}" sibTransId="{D267CC30-3128-4C83-83B5-F236B711AFB4}"/>
    <dgm:cxn modelId="{5D02C688-8B40-4AB6-903B-BB5E63466632}" type="presOf" srcId="{168C37F7-A1A1-4474-AC39-7F5893D9F4E9}" destId="{4F8189FA-B90E-4CB4-B5FC-C30AB762AAFA}" srcOrd="0" destOrd="0" presId="urn:microsoft.com/office/officeart/2005/8/layout/list1"/>
    <dgm:cxn modelId="{9F4E3090-0160-4A69-8E9B-852F994C25E3}" type="presOf" srcId="{6714B3CC-D9EF-45D9-98A5-46EFC1FBF784}" destId="{A262C14A-37E9-4FF2-892C-95250CFDFED3}" srcOrd="0" destOrd="0" presId="urn:microsoft.com/office/officeart/2005/8/layout/list1"/>
    <dgm:cxn modelId="{FA42FFA9-4E62-4BED-8C52-CB6292044B4B}" srcId="{64D572D0-EDCB-4B34-B228-1A9CA7F91751}" destId="{4D87B9D4-FF39-4F61-9D9C-BB2DFFDCD778}" srcOrd="0" destOrd="0" parTransId="{3E699BFB-3411-45B8-A3E6-576FCE93183B}" sibTransId="{B3B4A576-DD1B-457C-BFFA-8CE9CC1D1091}"/>
    <dgm:cxn modelId="{DDB14DBF-2F79-4C91-8CA1-203F0C14DED4}" srcId="{181FA70F-2AA7-457F-ADB1-6EBBA2250C42}" destId="{6714B3CC-D9EF-45D9-98A5-46EFC1FBF784}" srcOrd="0" destOrd="0" parTransId="{C1581009-01E2-470B-8D91-9D7B820FC944}" sibTransId="{27ABAB9B-8587-456C-B29E-4EB4C02EA156}"/>
    <dgm:cxn modelId="{BEE039E7-C6BB-4C55-B8D1-7ADB5302B183}" type="presOf" srcId="{C4B2AF96-4F5D-4BA9-8E35-5BA171272B63}" destId="{A262C14A-37E9-4FF2-892C-95250CFDFED3}" srcOrd="0" destOrd="1" presId="urn:microsoft.com/office/officeart/2005/8/layout/list1"/>
    <dgm:cxn modelId="{EB135BF2-2F0C-452B-AD75-F7B134F16458}" type="presOf" srcId="{181FA70F-2AA7-457F-ADB1-6EBBA2250C42}" destId="{E06E43F4-5561-4395-9EEF-05D60403C2E2}" srcOrd="0" destOrd="0" presId="urn:microsoft.com/office/officeart/2005/8/layout/list1"/>
    <dgm:cxn modelId="{5C6A57FC-57F7-4E87-8D5A-784CDD8CBE24}" type="presOf" srcId="{181FA70F-2AA7-457F-ADB1-6EBBA2250C42}" destId="{A4244BDF-651F-4261-8EDC-59185F1AD0B6}" srcOrd="1" destOrd="0" presId="urn:microsoft.com/office/officeart/2005/8/layout/list1"/>
    <dgm:cxn modelId="{1E650D7F-5DF6-46F0-B847-E045869B308E}" type="presParOf" srcId="{4F8189FA-B90E-4CB4-B5FC-C30AB762AAFA}" destId="{F2DC6FD3-5D9C-4571-8360-9DF918789E6B}" srcOrd="0" destOrd="0" presId="urn:microsoft.com/office/officeart/2005/8/layout/list1"/>
    <dgm:cxn modelId="{E1A4893E-326A-4D16-AB45-AF05D10BBDE2}" type="presParOf" srcId="{F2DC6FD3-5D9C-4571-8360-9DF918789E6B}" destId="{3FF8FD57-5363-436B-8BF3-138EBC8064A5}" srcOrd="0" destOrd="0" presId="urn:microsoft.com/office/officeart/2005/8/layout/list1"/>
    <dgm:cxn modelId="{1231354B-0384-4519-98D7-A7E1DFB47E9B}" type="presParOf" srcId="{F2DC6FD3-5D9C-4571-8360-9DF918789E6B}" destId="{BD2D7347-3F3B-4FBF-8C09-BF784F625EFE}" srcOrd="1" destOrd="0" presId="urn:microsoft.com/office/officeart/2005/8/layout/list1"/>
    <dgm:cxn modelId="{338D6EF2-D916-4C28-B094-7DE67A0A92C0}" type="presParOf" srcId="{4F8189FA-B90E-4CB4-B5FC-C30AB762AAFA}" destId="{08CEEA81-9FEC-49C6-93F3-58F2FDD7B499}" srcOrd="1" destOrd="0" presId="urn:microsoft.com/office/officeart/2005/8/layout/list1"/>
    <dgm:cxn modelId="{FE35425B-F5CD-450A-B3AF-EBF997956A23}" type="presParOf" srcId="{4F8189FA-B90E-4CB4-B5FC-C30AB762AAFA}" destId="{6196447A-D18D-4B3A-959F-EB8D7B82C794}" srcOrd="2" destOrd="0" presId="urn:microsoft.com/office/officeart/2005/8/layout/list1"/>
    <dgm:cxn modelId="{20CC9022-2F96-4D82-A6FB-CE2B79A437CB}" type="presParOf" srcId="{4F8189FA-B90E-4CB4-B5FC-C30AB762AAFA}" destId="{F7368AA6-7F1E-422A-9B12-E59E96A33737}" srcOrd="3" destOrd="0" presId="urn:microsoft.com/office/officeart/2005/8/layout/list1"/>
    <dgm:cxn modelId="{6F3A2CAA-F257-4F3F-8B9A-29205B98B775}" type="presParOf" srcId="{4F8189FA-B90E-4CB4-B5FC-C30AB762AAFA}" destId="{D67D9BCD-1596-4D93-81A0-BF7F28955D97}" srcOrd="4" destOrd="0" presId="urn:microsoft.com/office/officeart/2005/8/layout/list1"/>
    <dgm:cxn modelId="{6F780531-5656-4ED9-B472-AA94110B620B}" type="presParOf" srcId="{D67D9BCD-1596-4D93-81A0-BF7F28955D97}" destId="{E06E43F4-5561-4395-9EEF-05D60403C2E2}" srcOrd="0" destOrd="0" presId="urn:microsoft.com/office/officeart/2005/8/layout/list1"/>
    <dgm:cxn modelId="{74C62BEE-523B-45E4-AC85-A1029419D949}" type="presParOf" srcId="{D67D9BCD-1596-4D93-81A0-BF7F28955D97}" destId="{A4244BDF-651F-4261-8EDC-59185F1AD0B6}" srcOrd="1" destOrd="0" presId="urn:microsoft.com/office/officeart/2005/8/layout/list1"/>
    <dgm:cxn modelId="{650A8561-39DF-4164-8550-0FD9DCDF79F3}" type="presParOf" srcId="{4F8189FA-B90E-4CB4-B5FC-C30AB762AAFA}" destId="{B86F3A2E-713C-446B-BBCA-228730CAA698}" srcOrd="5" destOrd="0" presId="urn:microsoft.com/office/officeart/2005/8/layout/list1"/>
    <dgm:cxn modelId="{623CB40E-E8C5-42E5-B972-B1239BB742B2}" type="presParOf" srcId="{4F8189FA-B90E-4CB4-B5FC-C30AB762AAFA}" destId="{A262C14A-37E9-4FF2-892C-95250CFDFE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Model Check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 model utilizing  five (5) stock indicators as features: Bollinger Bands, MACD, RSI, RSI Signal, and EMA Crossover Signal  benchmarked against the S&amp;P500.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Target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model utilized Positive Returns as the Target to determine the success of making accurate predictions. </a:t>
          </a:r>
        </a:p>
        <a:p>
          <a:pPr>
            <a:lnSpc>
              <a:spcPct val="100000"/>
            </a:lnSpc>
          </a:pPr>
          <a:r>
            <a:rPr lang="en-US" dirty="0"/>
            <a:t>Depending on predictions our model could go either long or short.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Results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While the model accuracy score was low, cumulative returns primarily matched the overall market returns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X="135662" custLinFactNeighborX="200000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LinFactNeighborY="-6368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X="145225" custLinFactNeighborX="200000" custLinFactNeighborY="23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154" custLinFactNeighborY="-19808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LinFactNeighborY="-2679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X="-300000" custLinFactNeighborX="-365889" custLinFactNeighborY="16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2217C-9168-4A0C-8801-C371070B5A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6D6E143-F875-4A48-88E7-8211A798FC1F}">
      <dgm:prSet/>
      <dgm:spPr/>
      <dgm:t>
        <a:bodyPr/>
        <a:lstStyle/>
        <a:p>
          <a:r>
            <a:rPr lang="en-US"/>
            <a:t>We discovered that although the accuracy score was slightly above 58%, the overall performance over the targeted time period matched the SP&amp;500 benchmark in most cases.</a:t>
          </a:r>
        </a:p>
      </dgm:t>
    </dgm:pt>
    <dgm:pt modelId="{28F32F9E-EF30-42FA-95AE-79FCC3BB748A}" type="parTrans" cxnId="{AD7A017C-D466-414F-88FD-9BB33B4BB857}">
      <dgm:prSet/>
      <dgm:spPr/>
      <dgm:t>
        <a:bodyPr/>
        <a:lstStyle/>
        <a:p>
          <a:endParaRPr lang="en-US"/>
        </a:p>
      </dgm:t>
    </dgm:pt>
    <dgm:pt modelId="{0AB6AB2F-A919-49A7-8471-0778EDFF400A}" type="sibTrans" cxnId="{AD7A017C-D466-414F-88FD-9BB33B4BB857}">
      <dgm:prSet/>
      <dgm:spPr/>
      <dgm:t>
        <a:bodyPr/>
        <a:lstStyle/>
        <a:p>
          <a:endParaRPr lang="en-US"/>
        </a:p>
      </dgm:t>
    </dgm:pt>
    <dgm:pt modelId="{B2FB149E-72C8-43F6-9DCE-9E39A420727E}">
      <dgm:prSet/>
      <dgm:spPr/>
      <dgm:t>
        <a:bodyPr/>
        <a:lstStyle/>
        <a:p>
          <a:r>
            <a:rPr lang="en-US"/>
            <a:t>Absent analysis of individual features made it difficult to determine which had the highest impact on returns thus a classification report would need to be produced in order to perform this level of analysis.</a:t>
          </a:r>
        </a:p>
      </dgm:t>
    </dgm:pt>
    <dgm:pt modelId="{F5CB1339-0A22-40F5-BAB1-CDF3F9D8E1D5}" type="parTrans" cxnId="{1A0398E4-544C-41D8-9704-0BCD26D72CC4}">
      <dgm:prSet/>
      <dgm:spPr/>
      <dgm:t>
        <a:bodyPr/>
        <a:lstStyle/>
        <a:p>
          <a:endParaRPr lang="en-US"/>
        </a:p>
      </dgm:t>
    </dgm:pt>
    <dgm:pt modelId="{EF78376B-8E0D-4631-9CB9-BE759B665FA5}" type="sibTrans" cxnId="{1A0398E4-544C-41D8-9704-0BCD26D72CC4}">
      <dgm:prSet/>
      <dgm:spPr/>
      <dgm:t>
        <a:bodyPr/>
        <a:lstStyle/>
        <a:p>
          <a:endParaRPr lang="en-US"/>
        </a:p>
      </dgm:t>
    </dgm:pt>
    <dgm:pt modelId="{EE292A7E-F84F-4C80-8A57-A6D56DA1296A}">
      <dgm:prSet/>
      <dgm:spPr/>
      <dgm:t>
        <a:bodyPr/>
        <a:lstStyle/>
        <a:p>
          <a:r>
            <a:rPr lang="en-US"/>
            <a:t>While there was a significant amount of volatility over the targeted time period, the model favored long positions approximately 96% of the time.</a:t>
          </a:r>
        </a:p>
      </dgm:t>
    </dgm:pt>
    <dgm:pt modelId="{0DA5B3E9-31EB-4EEA-936D-281266959D6F}" type="parTrans" cxnId="{B3086BAE-3366-4F1F-8322-E1A9FA330110}">
      <dgm:prSet/>
      <dgm:spPr/>
      <dgm:t>
        <a:bodyPr/>
        <a:lstStyle/>
        <a:p>
          <a:endParaRPr lang="en-US"/>
        </a:p>
      </dgm:t>
    </dgm:pt>
    <dgm:pt modelId="{0D7ECB46-9909-45EE-802E-BCD84FF26EE8}" type="sibTrans" cxnId="{B3086BAE-3366-4F1F-8322-E1A9FA330110}">
      <dgm:prSet/>
      <dgm:spPr/>
      <dgm:t>
        <a:bodyPr/>
        <a:lstStyle/>
        <a:p>
          <a:endParaRPr lang="en-US"/>
        </a:p>
      </dgm:t>
    </dgm:pt>
    <dgm:pt modelId="{D0DCA568-DCF4-4E99-9D71-3712C33FD8C7}" type="pres">
      <dgm:prSet presAssocID="{FAB2217C-9168-4A0C-8801-C371070B5A52}" presName="root" presStyleCnt="0">
        <dgm:presLayoutVars>
          <dgm:dir/>
          <dgm:resizeHandles val="exact"/>
        </dgm:presLayoutVars>
      </dgm:prSet>
      <dgm:spPr/>
    </dgm:pt>
    <dgm:pt modelId="{78D65E6E-5407-4D19-9B1F-74FEDAA5B076}" type="pres">
      <dgm:prSet presAssocID="{56D6E143-F875-4A48-88E7-8211A798FC1F}" presName="compNode" presStyleCnt="0"/>
      <dgm:spPr/>
    </dgm:pt>
    <dgm:pt modelId="{10678911-4097-440D-A76B-B9E766FDE197}" type="pres">
      <dgm:prSet presAssocID="{56D6E143-F875-4A48-88E7-8211A798FC1F}" presName="bgRect" presStyleLbl="bgShp" presStyleIdx="0" presStyleCnt="3"/>
      <dgm:spPr/>
    </dgm:pt>
    <dgm:pt modelId="{3AA02D01-4E6A-494A-B77F-B9DB2137E705}" type="pres">
      <dgm:prSet presAssocID="{56D6E143-F875-4A48-88E7-8211A798FC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412844B-BE50-426D-95F3-D373DF14D86C}" type="pres">
      <dgm:prSet presAssocID="{56D6E143-F875-4A48-88E7-8211A798FC1F}" presName="spaceRect" presStyleCnt="0"/>
      <dgm:spPr/>
    </dgm:pt>
    <dgm:pt modelId="{8DB0C9A1-1079-4E34-87FE-721C5A0A1B22}" type="pres">
      <dgm:prSet presAssocID="{56D6E143-F875-4A48-88E7-8211A798FC1F}" presName="parTx" presStyleLbl="revTx" presStyleIdx="0" presStyleCnt="3">
        <dgm:presLayoutVars>
          <dgm:chMax val="0"/>
          <dgm:chPref val="0"/>
        </dgm:presLayoutVars>
      </dgm:prSet>
      <dgm:spPr/>
    </dgm:pt>
    <dgm:pt modelId="{E9A86F5A-B3BD-4AE8-892F-AC04E3CABCFB}" type="pres">
      <dgm:prSet presAssocID="{0AB6AB2F-A919-49A7-8471-0778EDFF400A}" presName="sibTrans" presStyleCnt="0"/>
      <dgm:spPr/>
    </dgm:pt>
    <dgm:pt modelId="{C368086E-CB55-4CE1-BB97-C3DC67AC8699}" type="pres">
      <dgm:prSet presAssocID="{B2FB149E-72C8-43F6-9DCE-9E39A420727E}" presName="compNode" presStyleCnt="0"/>
      <dgm:spPr/>
    </dgm:pt>
    <dgm:pt modelId="{D87D97B0-5163-446C-BF78-EB14DEFC3990}" type="pres">
      <dgm:prSet presAssocID="{B2FB149E-72C8-43F6-9DCE-9E39A420727E}" presName="bgRect" presStyleLbl="bgShp" presStyleIdx="1" presStyleCnt="3"/>
      <dgm:spPr/>
    </dgm:pt>
    <dgm:pt modelId="{21C613D7-959E-454A-82A3-F670621C79F8}" type="pres">
      <dgm:prSet presAssocID="{B2FB149E-72C8-43F6-9DCE-9E39A42072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63A0CD3-4BA7-466C-A361-B702AA0D5209}" type="pres">
      <dgm:prSet presAssocID="{B2FB149E-72C8-43F6-9DCE-9E39A420727E}" presName="spaceRect" presStyleCnt="0"/>
      <dgm:spPr/>
    </dgm:pt>
    <dgm:pt modelId="{BBB08FF4-535F-424A-B887-F33B982DB204}" type="pres">
      <dgm:prSet presAssocID="{B2FB149E-72C8-43F6-9DCE-9E39A420727E}" presName="parTx" presStyleLbl="revTx" presStyleIdx="1" presStyleCnt="3">
        <dgm:presLayoutVars>
          <dgm:chMax val="0"/>
          <dgm:chPref val="0"/>
        </dgm:presLayoutVars>
      </dgm:prSet>
      <dgm:spPr/>
    </dgm:pt>
    <dgm:pt modelId="{E0D816B7-F659-4114-AA05-901597940ADB}" type="pres">
      <dgm:prSet presAssocID="{EF78376B-8E0D-4631-9CB9-BE759B665FA5}" presName="sibTrans" presStyleCnt="0"/>
      <dgm:spPr/>
    </dgm:pt>
    <dgm:pt modelId="{10BD11F4-5983-4485-AB37-4B58FE5BB03E}" type="pres">
      <dgm:prSet presAssocID="{EE292A7E-F84F-4C80-8A57-A6D56DA1296A}" presName="compNode" presStyleCnt="0"/>
      <dgm:spPr/>
    </dgm:pt>
    <dgm:pt modelId="{F46F0FD5-5774-4313-BB7E-0BA736C23DE5}" type="pres">
      <dgm:prSet presAssocID="{EE292A7E-F84F-4C80-8A57-A6D56DA1296A}" presName="bgRect" presStyleLbl="bgShp" presStyleIdx="2" presStyleCnt="3"/>
      <dgm:spPr/>
    </dgm:pt>
    <dgm:pt modelId="{45A5F2D1-404E-4778-8CB3-E9A0E96E76C9}" type="pres">
      <dgm:prSet presAssocID="{EE292A7E-F84F-4C80-8A57-A6D56DA129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84CDAD8E-39A0-4248-B7E8-FC4A03ECCD9F}" type="pres">
      <dgm:prSet presAssocID="{EE292A7E-F84F-4C80-8A57-A6D56DA1296A}" presName="spaceRect" presStyleCnt="0"/>
      <dgm:spPr/>
    </dgm:pt>
    <dgm:pt modelId="{1B9CE07A-5031-41B2-956D-3FB975BE8CF8}" type="pres">
      <dgm:prSet presAssocID="{EE292A7E-F84F-4C80-8A57-A6D56DA129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E2B72B-39E4-4EB0-93B5-68227928B8D1}" type="presOf" srcId="{56D6E143-F875-4A48-88E7-8211A798FC1F}" destId="{8DB0C9A1-1079-4E34-87FE-721C5A0A1B22}" srcOrd="0" destOrd="0" presId="urn:microsoft.com/office/officeart/2018/2/layout/IconVerticalSolidList"/>
    <dgm:cxn modelId="{AD7A017C-D466-414F-88FD-9BB33B4BB857}" srcId="{FAB2217C-9168-4A0C-8801-C371070B5A52}" destId="{56D6E143-F875-4A48-88E7-8211A798FC1F}" srcOrd="0" destOrd="0" parTransId="{28F32F9E-EF30-42FA-95AE-79FCC3BB748A}" sibTransId="{0AB6AB2F-A919-49A7-8471-0778EDFF400A}"/>
    <dgm:cxn modelId="{1F06CE7E-090A-4F9A-A43D-A3C4F7D56FCA}" type="presOf" srcId="{EE292A7E-F84F-4C80-8A57-A6D56DA1296A}" destId="{1B9CE07A-5031-41B2-956D-3FB975BE8CF8}" srcOrd="0" destOrd="0" presId="urn:microsoft.com/office/officeart/2018/2/layout/IconVerticalSolidList"/>
    <dgm:cxn modelId="{B3086BAE-3366-4F1F-8322-E1A9FA330110}" srcId="{FAB2217C-9168-4A0C-8801-C371070B5A52}" destId="{EE292A7E-F84F-4C80-8A57-A6D56DA1296A}" srcOrd="2" destOrd="0" parTransId="{0DA5B3E9-31EB-4EEA-936D-281266959D6F}" sibTransId="{0D7ECB46-9909-45EE-802E-BCD84FF26EE8}"/>
    <dgm:cxn modelId="{7A7BB7B4-296F-43F2-8C27-012CA66763F9}" type="presOf" srcId="{B2FB149E-72C8-43F6-9DCE-9E39A420727E}" destId="{BBB08FF4-535F-424A-B887-F33B982DB204}" srcOrd="0" destOrd="0" presId="urn:microsoft.com/office/officeart/2018/2/layout/IconVerticalSolidList"/>
    <dgm:cxn modelId="{778388DF-511A-4E5F-B295-C23DA7A28871}" type="presOf" srcId="{FAB2217C-9168-4A0C-8801-C371070B5A52}" destId="{D0DCA568-DCF4-4E99-9D71-3712C33FD8C7}" srcOrd="0" destOrd="0" presId="urn:microsoft.com/office/officeart/2018/2/layout/IconVerticalSolidList"/>
    <dgm:cxn modelId="{1A0398E4-544C-41D8-9704-0BCD26D72CC4}" srcId="{FAB2217C-9168-4A0C-8801-C371070B5A52}" destId="{B2FB149E-72C8-43F6-9DCE-9E39A420727E}" srcOrd="1" destOrd="0" parTransId="{F5CB1339-0A22-40F5-BAB1-CDF3F9D8E1D5}" sibTransId="{EF78376B-8E0D-4631-9CB9-BE759B665FA5}"/>
    <dgm:cxn modelId="{A52A579D-1FA5-4974-B3B2-FFB212B0DA7A}" type="presParOf" srcId="{D0DCA568-DCF4-4E99-9D71-3712C33FD8C7}" destId="{78D65E6E-5407-4D19-9B1F-74FEDAA5B076}" srcOrd="0" destOrd="0" presId="urn:microsoft.com/office/officeart/2018/2/layout/IconVerticalSolidList"/>
    <dgm:cxn modelId="{25F29600-2570-4CF8-9FB6-1693B25AD7C2}" type="presParOf" srcId="{78D65E6E-5407-4D19-9B1F-74FEDAA5B076}" destId="{10678911-4097-440D-A76B-B9E766FDE197}" srcOrd="0" destOrd="0" presId="urn:microsoft.com/office/officeart/2018/2/layout/IconVerticalSolidList"/>
    <dgm:cxn modelId="{EB9C33A7-E5A5-44A0-A8B9-1348FEEC2385}" type="presParOf" srcId="{78D65E6E-5407-4D19-9B1F-74FEDAA5B076}" destId="{3AA02D01-4E6A-494A-B77F-B9DB2137E705}" srcOrd="1" destOrd="0" presId="urn:microsoft.com/office/officeart/2018/2/layout/IconVerticalSolidList"/>
    <dgm:cxn modelId="{412C7452-189D-423E-93B0-35EE06EAB6E2}" type="presParOf" srcId="{78D65E6E-5407-4D19-9B1F-74FEDAA5B076}" destId="{F412844B-BE50-426D-95F3-D373DF14D86C}" srcOrd="2" destOrd="0" presId="urn:microsoft.com/office/officeart/2018/2/layout/IconVerticalSolidList"/>
    <dgm:cxn modelId="{EADF7EFB-1D19-4709-AADF-53F219498C2A}" type="presParOf" srcId="{78D65E6E-5407-4D19-9B1F-74FEDAA5B076}" destId="{8DB0C9A1-1079-4E34-87FE-721C5A0A1B22}" srcOrd="3" destOrd="0" presId="urn:microsoft.com/office/officeart/2018/2/layout/IconVerticalSolidList"/>
    <dgm:cxn modelId="{2BF6825C-4B9F-4F84-B92E-0103956AC3B9}" type="presParOf" srcId="{D0DCA568-DCF4-4E99-9D71-3712C33FD8C7}" destId="{E9A86F5A-B3BD-4AE8-892F-AC04E3CABCFB}" srcOrd="1" destOrd="0" presId="urn:microsoft.com/office/officeart/2018/2/layout/IconVerticalSolidList"/>
    <dgm:cxn modelId="{018A9D3A-3A30-4E89-BD91-27424ACB2FEE}" type="presParOf" srcId="{D0DCA568-DCF4-4E99-9D71-3712C33FD8C7}" destId="{C368086E-CB55-4CE1-BB97-C3DC67AC8699}" srcOrd="2" destOrd="0" presId="urn:microsoft.com/office/officeart/2018/2/layout/IconVerticalSolidList"/>
    <dgm:cxn modelId="{381718BA-DE12-4D7B-9934-6C10AD95272C}" type="presParOf" srcId="{C368086E-CB55-4CE1-BB97-C3DC67AC8699}" destId="{D87D97B0-5163-446C-BF78-EB14DEFC3990}" srcOrd="0" destOrd="0" presId="urn:microsoft.com/office/officeart/2018/2/layout/IconVerticalSolidList"/>
    <dgm:cxn modelId="{DD00B11A-F14F-45EF-8BFA-DFA0396C3943}" type="presParOf" srcId="{C368086E-CB55-4CE1-BB97-C3DC67AC8699}" destId="{21C613D7-959E-454A-82A3-F670621C79F8}" srcOrd="1" destOrd="0" presId="urn:microsoft.com/office/officeart/2018/2/layout/IconVerticalSolidList"/>
    <dgm:cxn modelId="{D1D877C7-89AA-4607-BC0C-AEF0FE1F2D5F}" type="presParOf" srcId="{C368086E-CB55-4CE1-BB97-C3DC67AC8699}" destId="{063A0CD3-4BA7-466C-A361-B702AA0D5209}" srcOrd="2" destOrd="0" presId="urn:microsoft.com/office/officeart/2018/2/layout/IconVerticalSolidList"/>
    <dgm:cxn modelId="{5AE663FE-95D9-4633-B672-1B65A4CC7B8C}" type="presParOf" srcId="{C368086E-CB55-4CE1-BB97-C3DC67AC8699}" destId="{BBB08FF4-535F-424A-B887-F33B982DB204}" srcOrd="3" destOrd="0" presId="urn:microsoft.com/office/officeart/2018/2/layout/IconVerticalSolidList"/>
    <dgm:cxn modelId="{82F070E0-CBF5-4F44-A4B1-E3AF554001E2}" type="presParOf" srcId="{D0DCA568-DCF4-4E99-9D71-3712C33FD8C7}" destId="{E0D816B7-F659-4114-AA05-901597940ADB}" srcOrd="3" destOrd="0" presId="urn:microsoft.com/office/officeart/2018/2/layout/IconVerticalSolidList"/>
    <dgm:cxn modelId="{60EEF546-EA6C-479E-9EA2-B489ABF29C4D}" type="presParOf" srcId="{D0DCA568-DCF4-4E99-9D71-3712C33FD8C7}" destId="{10BD11F4-5983-4485-AB37-4B58FE5BB03E}" srcOrd="4" destOrd="0" presId="urn:microsoft.com/office/officeart/2018/2/layout/IconVerticalSolidList"/>
    <dgm:cxn modelId="{FB846B41-AD60-4861-9BB3-DC892FF39F59}" type="presParOf" srcId="{10BD11F4-5983-4485-AB37-4B58FE5BB03E}" destId="{F46F0FD5-5774-4313-BB7E-0BA736C23DE5}" srcOrd="0" destOrd="0" presId="urn:microsoft.com/office/officeart/2018/2/layout/IconVerticalSolidList"/>
    <dgm:cxn modelId="{FB4205DB-BA2F-4057-A8ED-7CA3F7A30279}" type="presParOf" srcId="{10BD11F4-5983-4485-AB37-4B58FE5BB03E}" destId="{45A5F2D1-404E-4778-8CB3-E9A0E96E76C9}" srcOrd="1" destOrd="0" presId="urn:microsoft.com/office/officeart/2018/2/layout/IconVerticalSolidList"/>
    <dgm:cxn modelId="{64CEED8D-281C-4984-91EB-DE802415C8A0}" type="presParOf" srcId="{10BD11F4-5983-4485-AB37-4B58FE5BB03E}" destId="{84CDAD8E-39A0-4248-B7E8-FC4A03ECCD9F}" srcOrd="2" destOrd="0" presId="urn:microsoft.com/office/officeart/2018/2/layout/IconVerticalSolidList"/>
    <dgm:cxn modelId="{CAE01252-9FFD-4E7F-B5D8-838FBD77D835}" type="presParOf" srcId="{10BD11F4-5983-4485-AB37-4B58FE5BB03E}" destId="{1B9CE07A-5031-41B2-956D-3FB975BE8C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BA560-DB06-43E5-97C9-3364C376A310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D19087-586B-45B8-B586-52669630E977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Utilizing industry standard leading and lagging indicators as feature inputs to our model, we sought to assess their impact on returns.</a:t>
          </a:r>
        </a:p>
      </dsp:txBody>
      <dsp:txXfrm>
        <a:off x="0" y="2392"/>
        <a:ext cx="6266011" cy="1631587"/>
      </dsp:txXfrm>
    </dsp:sp>
    <dsp:sp modelId="{F92D3E64-419A-42E8-B11B-95C22738F097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433E21-811E-4008-B8C3-BCF4297EDFB2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Our system evaluated 3yrs of historical data consisting of daily close prices of the S&amp;P500 index as compared to our Neural Network model.</a:t>
          </a:r>
        </a:p>
      </dsp:txBody>
      <dsp:txXfrm>
        <a:off x="0" y="1633979"/>
        <a:ext cx="6266011" cy="1631587"/>
      </dsp:txXfrm>
    </dsp:sp>
    <dsp:sp modelId="{30B549BE-F5F4-4E05-8A81-4BBA1A9DEF0A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25C370-D868-4203-A00D-21428F4BEE0C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Allocating an initial investment of $10,000 over a 1yr trading period, our model endeavored to predict next days price and produce positive returns based on the previous day's signals.</a:t>
          </a:r>
        </a:p>
      </dsp:txBody>
      <dsp:txXfrm>
        <a:off x="0" y="3265567"/>
        <a:ext cx="6266011" cy="1631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6447A-D18D-4B3A-959F-EB8D7B82C794}">
      <dsp:nvSpPr>
        <dsp:cNvPr id="0" name=""/>
        <dsp:cNvSpPr/>
      </dsp:nvSpPr>
      <dsp:spPr>
        <a:xfrm>
          <a:off x="0" y="1259319"/>
          <a:ext cx="626601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312420" rIns="4863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S&amp;P500</a:t>
          </a:r>
        </a:p>
      </dsp:txBody>
      <dsp:txXfrm>
        <a:off x="0" y="1259319"/>
        <a:ext cx="6266011" cy="680400"/>
      </dsp:txXfrm>
    </dsp:sp>
    <dsp:sp modelId="{BD2D7347-3F3B-4FBF-8C09-BF784F625EFE}">
      <dsp:nvSpPr>
        <dsp:cNvPr id="0" name=""/>
        <dsp:cNvSpPr/>
      </dsp:nvSpPr>
      <dsp:spPr>
        <a:xfrm>
          <a:off x="313300" y="1023159"/>
          <a:ext cx="4386207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Alpaca sourced Daily Close Price Data for: </a:t>
          </a:r>
        </a:p>
      </dsp:txBody>
      <dsp:txXfrm>
        <a:off x="336357" y="1046216"/>
        <a:ext cx="4340093" cy="426206"/>
      </dsp:txXfrm>
    </dsp:sp>
    <dsp:sp modelId="{A262C14A-37E9-4FF2-892C-95250CFDFED3}">
      <dsp:nvSpPr>
        <dsp:cNvPr id="0" name=""/>
        <dsp:cNvSpPr/>
      </dsp:nvSpPr>
      <dsp:spPr>
        <a:xfrm>
          <a:off x="0" y="2262279"/>
          <a:ext cx="6266011" cy="16141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312420" rIns="4863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Numpy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Joblib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Tensor Flow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Sklearn</a:t>
          </a:r>
          <a:endParaRPr lang="en-US" sz="1500" kern="1200" dirty="0"/>
        </a:p>
      </dsp:txBody>
      <dsp:txXfrm>
        <a:off x="0" y="2262279"/>
        <a:ext cx="6266011" cy="1614108"/>
      </dsp:txXfrm>
    </dsp:sp>
    <dsp:sp modelId="{A4244BDF-651F-4261-8EDC-59185F1AD0B6}">
      <dsp:nvSpPr>
        <dsp:cNvPr id="0" name=""/>
        <dsp:cNvSpPr/>
      </dsp:nvSpPr>
      <dsp:spPr>
        <a:xfrm>
          <a:off x="313300" y="2026119"/>
          <a:ext cx="4386207" cy="472320"/>
        </a:xfrm>
        <a:prstGeom prst="roundRect">
          <a:avLst/>
        </a:prstGeom>
        <a:gradFill rotWithShape="0">
          <a:gsLst>
            <a:gs pos="0">
              <a:schemeClr val="accent5">
                <a:hueOff val="787450"/>
                <a:satOff val="42288"/>
                <a:lumOff val="-15294"/>
                <a:alphaOff val="0"/>
                <a:tint val="96000"/>
                <a:lumMod val="104000"/>
              </a:schemeClr>
            </a:gs>
            <a:gs pos="100000">
              <a:schemeClr val="accent5">
                <a:hueOff val="787450"/>
                <a:satOff val="42288"/>
                <a:lumOff val="-1529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Packages:</a:t>
          </a:r>
        </a:p>
      </dsp:txBody>
      <dsp:txXfrm>
        <a:off x="336357" y="2049176"/>
        <a:ext cx="4340093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4636378" y="9562"/>
          <a:ext cx="1079788" cy="1079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9279" y="1218793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Model Check</a:t>
          </a:r>
        </a:p>
      </dsp:txBody>
      <dsp:txXfrm>
        <a:off x="9279" y="1218793"/>
        <a:ext cx="3085109" cy="462766"/>
      </dsp:txXfrm>
    </dsp:sp>
    <dsp:sp modelId="{DD091D0A-5A25-4241-91F3-18D32B0BDD4F}">
      <dsp:nvSpPr>
        <dsp:cNvPr id="0" name=""/>
        <dsp:cNvSpPr/>
      </dsp:nvSpPr>
      <dsp:spPr>
        <a:xfrm>
          <a:off x="9279" y="1784941"/>
          <a:ext cx="3085109" cy="192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Neural Network model utilizing  five (5) stock indicators as features: Bollinger Bands, MACD, RSI, RSI Signal, and EMA Crossover Signal  benchmarked against the S&amp;P500.</a:t>
          </a:r>
        </a:p>
      </dsp:txBody>
      <dsp:txXfrm>
        <a:off x="9279" y="1784941"/>
        <a:ext cx="3085109" cy="1920246"/>
      </dsp:txXfrm>
    </dsp:sp>
    <dsp:sp modelId="{210823F6-AC1A-46E3-9D99-A319DF497539}">
      <dsp:nvSpPr>
        <dsp:cNvPr id="0" name=""/>
        <dsp:cNvSpPr/>
      </dsp:nvSpPr>
      <dsp:spPr>
        <a:xfrm>
          <a:off x="8364642" y="35153"/>
          <a:ext cx="1079788" cy="1079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9033" y="1156597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Target</a:t>
          </a:r>
        </a:p>
      </dsp:txBody>
      <dsp:txXfrm>
        <a:off x="3639033" y="1156597"/>
        <a:ext cx="3085109" cy="462766"/>
      </dsp:txXfrm>
    </dsp:sp>
    <dsp:sp modelId="{7CD40649-A74C-4AD8-B9D0-2573A1955C91}">
      <dsp:nvSpPr>
        <dsp:cNvPr id="0" name=""/>
        <dsp:cNvSpPr/>
      </dsp:nvSpPr>
      <dsp:spPr>
        <a:xfrm>
          <a:off x="3634282" y="1733497"/>
          <a:ext cx="3085109" cy="192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model utilized Positive Returns as the Target to determine the success of making accurate predictions.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Depending on predictions our model could go either long or short.</a:t>
          </a:r>
        </a:p>
      </dsp:txBody>
      <dsp:txXfrm>
        <a:off x="3634282" y="1733497"/>
        <a:ext cx="3085109" cy="1920246"/>
      </dsp:txXfrm>
    </dsp:sp>
    <dsp:sp modelId="{B0A3ABD2-C471-4A21-8AEF-3843C86919E1}">
      <dsp:nvSpPr>
        <dsp:cNvPr id="0" name=""/>
        <dsp:cNvSpPr/>
      </dsp:nvSpPr>
      <dsp:spPr>
        <a:xfrm>
          <a:off x="1071755" y="27799"/>
          <a:ext cx="1079788" cy="1079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59286" y="1248262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Results</a:t>
          </a:r>
        </a:p>
      </dsp:txBody>
      <dsp:txXfrm>
        <a:off x="7259286" y="1248262"/>
        <a:ext cx="3085109" cy="462766"/>
      </dsp:txXfrm>
    </dsp:sp>
    <dsp:sp modelId="{6418EBED-F111-425B-8EE2-06B8B2297A68}">
      <dsp:nvSpPr>
        <dsp:cNvPr id="0" name=""/>
        <dsp:cNvSpPr/>
      </dsp:nvSpPr>
      <dsp:spPr>
        <a:xfrm>
          <a:off x="7259286" y="1784941"/>
          <a:ext cx="3085109" cy="192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While the model accuracy score was low, cumulative returns primarily matched the overall market returns</a:t>
          </a:r>
        </a:p>
      </dsp:txBody>
      <dsp:txXfrm>
        <a:off x="7259286" y="1784941"/>
        <a:ext cx="3085109" cy="1920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78911-4097-440D-A76B-B9E766FDE197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02D01-4E6A-494A-B77F-B9DB2137E705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0C9A1-1079-4E34-87FE-721C5A0A1B22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discovered that although the accuracy score was slightly above 58%, the overall performance over the targeted time period matched the SP&amp;500 benchmark in most cases.</a:t>
          </a:r>
        </a:p>
      </dsp:txBody>
      <dsp:txXfrm>
        <a:off x="1616455" y="598"/>
        <a:ext cx="4649555" cy="1399528"/>
      </dsp:txXfrm>
    </dsp:sp>
    <dsp:sp modelId="{D87D97B0-5163-446C-BF78-EB14DEFC3990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613D7-959E-454A-82A3-F670621C79F8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08FF4-535F-424A-B887-F33B982DB204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Absent analysis of individual features made it difficult to determine which had the highest impact on returns thus a classification report would need to be produced in order to perform this level of analysis.</a:t>
          </a:r>
        </a:p>
      </dsp:txBody>
      <dsp:txXfrm>
        <a:off x="1616455" y="1750009"/>
        <a:ext cx="4649555" cy="1399528"/>
      </dsp:txXfrm>
    </dsp:sp>
    <dsp:sp modelId="{F46F0FD5-5774-4313-BB7E-0BA736C23DE5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5F2D1-404E-4778-8CB3-E9A0E96E76C9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E07A-5031-41B2-956D-3FB975BE8CF8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While there was a significant amount of volatility over the targeted time period, the model favored long positions approximately 96% of the time.</a:t>
          </a:r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D5627-0B12-48B1-B425-8E4660CD04F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DE92-A772-46E3-B0BE-CD9CB3F7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DE92-A772-46E3-B0BE-CD9CB3F7B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1026" name="Picture 2" descr="The History of Online Stock Trading">
            <a:extLst>
              <a:ext uri="{FF2B5EF4-FFF2-40B4-BE49-F238E27FC236}">
                <a16:creationId xmlns:a16="http://schemas.microsoft.com/office/drawing/2014/main" id="{BC440F6D-0BBE-483A-BC99-327D3C5C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87" y="618112"/>
            <a:ext cx="5716013" cy="2602523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Utilizing Stock Signals to Predict Future Price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“If you want to have a better performance than the crowd, you must do things differently from the crowd” 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 - Sir Johnson Templeton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622" y="2915728"/>
            <a:ext cx="3485072" cy="1026544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Jeremy Radcliffe, Levi Christian,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Bill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Udeh</a:t>
            </a:r>
            <a:endParaRPr lang="en-US" sz="23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559759"/>
            <a:ext cx="6227064" cy="3419856"/>
          </a:xfrm>
          <a:prstGeom prst="rect">
            <a:avLst/>
          </a:prstGeom>
        </p:spPr>
      </p:pic>
      <p:pic>
        <p:nvPicPr>
          <p:cNvPr id="9" name="Content Placeholder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DC0D9AE-D5CA-4D11-8D80-DC0267D6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82468" y="559759"/>
            <a:ext cx="6227064" cy="3419856"/>
          </a:xfrm>
        </p:spPr>
      </p:pic>
    </p:spTree>
    <p:extLst>
      <p:ext uri="{BB962C8B-B14F-4D97-AF65-F5344CB8AC3E}">
        <p14:creationId xmlns:p14="http://schemas.microsoft.com/office/powerpoint/2010/main" val="111824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Stock Trading Model 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F04927F-B72B-46AA-9A21-051C1B1FE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55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694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Sources and Python Packages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D465D7-6025-4450-9BBB-82E8D07B7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7657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1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Trading Model Summary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92292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4300"/>
              <a:t>Observations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F3F1EB-D8E8-4105-B0E3-6C98C4D8C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52284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18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965196"/>
            <a:ext cx="3840480" cy="132976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Accuracy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1986121"/>
            <a:ext cx="3350296" cy="222011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data reveals that the accuracy of our model improves over the epochs however, accurately scaling the y axis data would demonstrate a consistent accuracy over the epochs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C00F1-4F23-4EDA-B401-3CE0E08A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200" y="1111163"/>
            <a:ext cx="6057623" cy="3404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1301BE-24F8-4C0D-BDF4-163449F21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452" y="4633559"/>
            <a:ext cx="5233182" cy="6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6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Loss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 dirty="0"/>
              <a:t>The data reveals that losses in the portfolio improves over the epochs however, accurately scaling the y axis data would demonstrate an insignificant change in losses over the epochs.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75E78-3E28-4F41-86F2-1AFF7E59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1111162"/>
            <a:ext cx="6302326" cy="3376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353ECE-48A5-4497-9255-CFBB919D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452" y="4633559"/>
            <a:ext cx="5233182" cy="6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52A15-0757-43FD-9FC8-826DB576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447190" cy="1329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S&amp;P500</a:t>
            </a:r>
            <a:r>
              <a:rPr lang="en-US" dirty="0"/>
              <a:t> </a:t>
            </a:r>
            <a:r>
              <a:rPr lang="en-US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vs Algorithm Cumulative returns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CC136-1160-4F98-8820-63F1F57B4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6" y="2450353"/>
            <a:ext cx="3153952" cy="3340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/>
              <a:t>Initial investment of $10,000 demonstrates that our algorithm outperformed the S&amp;P500 by &gt; 20%. However, it is important to understand that returns will closely model the performance of the underlining asset.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B1FB2-91A6-48AC-B40F-0A5DBEFE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7" y="965197"/>
            <a:ext cx="6581365" cy="47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Core Questions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we iteratively improve the model accuracy by analyzing additional Time Series data and/or utilizing NLP to include additional features based on fundamental analysis?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marketplace have additional signals/features that could have been utilize to enhance results (i.e., twitter, satellite feeds, etc.)?</a:t>
            </a:r>
          </a:p>
          <a:p>
            <a:pPr>
              <a:lnSpc>
                <a:spcPct val="100000"/>
              </a:lnSpc>
            </a:pPr>
            <a:r>
              <a:rPr lang="en-US" dirty="0"/>
              <a:t>Does one particular feature have a greater impact than the other?</a:t>
            </a:r>
          </a:p>
          <a:p>
            <a:pPr marL="3690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90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521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Nova</vt:lpstr>
      <vt:lpstr>Arial Nova Light</vt:lpstr>
      <vt:lpstr>Calibri</vt:lpstr>
      <vt:lpstr>Wingdings 2</vt:lpstr>
      <vt:lpstr>SlateVTI</vt:lpstr>
      <vt:lpstr>     Utilizing Stock Signals to Predict Future Price  “If you want to have a better performance than the crowd, you must do things differently from the crowd”      - Sir Johnson Templeton </vt:lpstr>
      <vt:lpstr>Stock Trading Model Overview</vt:lpstr>
      <vt:lpstr>Data Sources and Python Packages</vt:lpstr>
      <vt:lpstr>Trading Model Summary</vt:lpstr>
      <vt:lpstr>Observations</vt:lpstr>
      <vt:lpstr>Accuracy Data Analysis</vt:lpstr>
      <vt:lpstr>Loss Analysis</vt:lpstr>
      <vt:lpstr>S&amp;P500 vs Algorithm Cumulative returns </vt:lpstr>
      <vt:lpstr>Core Questions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The Currency Forecast:   “Cloudy with a chance of Rain”     - for the Individual Investor </dc:title>
  <dc:creator>Troy Wilson</dc:creator>
  <cp:lastModifiedBy>Levi Christian</cp:lastModifiedBy>
  <cp:revision>68</cp:revision>
  <dcterms:created xsi:type="dcterms:W3CDTF">2021-01-12T04:12:47Z</dcterms:created>
  <dcterms:modified xsi:type="dcterms:W3CDTF">2021-03-11T05:22:22Z</dcterms:modified>
</cp:coreProperties>
</file>