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4" r:id="rId1"/>
  </p:sldMasterIdLst>
  <p:notesMasterIdLst>
    <p:notesMasterId r:id="rId15"/>
  </p:notesMasterIdLst>
  <p:sldIdLst>
    <p:sldId id="256" r:id="rId2"/>
    <p:sldId id="258" r:id="rId3"/>
    <p:sldId id="264" r:id="rId4"/>
    <p:sldId id="261" r:id="rId5"/>
    <p:sldId id="259" r:id="rId6"/>
    <p:sldId id="268" r:id="rId7"/>
    <p:sldId id="265" r:id="rId8"/>
    <p:sldId id="271" r:id="rId9"/>
    <p:sldId id="269" r:id="rId10"/>
    <p:sldId id="266" r:id="rId11"/>
    <p:sldId id="270" r:id="rId12"/>
    <p:sldId id="262" r:id="rId13"/>
    <p:sldId id="263" r:id="rId14"/>
  </p:sldIdLst>
  <p:sldSz cx="9144000" cy="5143500" type="screen16x9"/>
  <p:notesSz cx="6858000" cy="9144000"/>
  <p:embeddedFontLst>
    <p:embeddedFont>
      <p:font typeface="Average" panose="020B0604020202020204" charset="0"/>
      <p:regular r:id="rId16"/>
    </p:embeddedFont>
    <p:embeddedFont>
      <p:font typeface="Calibri" panose="020F0502020204030204" pitchFamily="34" charset="0"/>
      <p:regular r:id="rId17"/>
      <p:bold r:id="rId18"/>
      <p:italic r:id="rId19"/>
      <p:boldItalic r:id="rId20"/>
    </p:embeddedFont>
    <p:embeddedFont>
      <p:font typeface="Gill Sans MT" panose="020B05020201040202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8" autoAdjust="0"/>
  </p:normalViewPr>
  <p:slideViewPr>
    <p:cSldViewPr snapToGrid="0">
      <p:cViewPr varScale="1">
        <p:scale>
          <a:sx n="73" d="100"/>
          <a:sy n="73" d="100"/>
        </p:scale>
        <p:origin x="1296"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E7557-ADAE-4828-BC10-11A8F7B6E49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F8920F-25BF-4D6E-8F7A-612D30635C80}">
      <dgm:prSet custT="1"/>
      <dgm:spPr/>
      <dgm:t>
        <a:bodyPr/>
        <a:lstStyle/>
        <a:p>
          <a:pPr>
            <a:lnSpc>
              <a:spcPct val="100000"/>
            </a:lnSpc>
          </a:pPr>
          <a:r>
            <a:rPr lang="en-US" sz="1500" dirty="0"/>
            <a:t>Learning Model Selection: Supervised, Unsupervised, Reinforcement.</a:t>
          </a:r>
        </a:p>
      </dgm:t>
    </dgm:pt>
    <dgm:pt modelId="{93538336-489F-4DAC-91F2-DF2721150B13}" type="parTrans" cxnId="{86785973-40D5-42E1-B40F-B76C078D58D6}">
      <dgm:prSet/>
      <dgm:spPr/>
      <dgm:t>
        <a:bodyPr/>
        <a:lstStyle/>
        <a:p>
          <a:endParaRPr lang="en-US"/>
        </a:p>
      </dgm:t>
    </dgm:pt>
    <dgm:pt modelId="{09A32779-CB78-456E-8C7B-EC416E71B2EF}" type="sibTrans" cxnId="{86785973-40D5-42E1-B40F-B76C078D58D6}">
      <dgm:prSet/>
      <dgm:spPr/>
      <dgm:t>
        <a:bodyPr/>
        <a:lstStyle/>
        <a:p>
          <a:endParaRPr lang="en-US"/>
        </a:p>
      </dgm:t>
    </dgm:pt>
    <dgm:pt modelId="{BB4FFB4C-8E79-4634-AC51-EFD751CFA40E}">
      <dgm:prSet custT="1"/>
      <dgm:spPr/>
      <dgm:t>
        <a:bodyPr/>
        <a:lstStyle/>
        <a:p>
          <a:pPr>
            <a:lnSpc>
              <a:spcPct val="100000"/>
            </a:lnSpc>
          </a:pPr>
          <a:r>
            <a:rPr lang="en-US" sz="1500" dirty="0"/>
            <a:t>Data source, structure, quality &amp; quantity</a:t>
          </a:r>
        </a:p>
      </dgm:t>
    </dgm:pt>
    <dgm:pt modelId="{27E01491-B1C3-40E1-B229-695A5575456E}" type="parTrans" cxnId="{2B3913D2-CBA9-4B82-B373-7143524CB915}">
      <dgm:prSet/>
      <dgm:spPr/>
      <dgm:t>
        <a:bodyPr/>
        <a:lstStyle/>
        <a:p>
          <a:endParaRPr lang="en-US"/>
        </a:p>
      </dgm:t>
    </dgm:pt>
    <dgm:pt modelId="{2A0AE471-A17D-422E-8958-12D0F1454E06}" type="sibTrans" cxnId="{2B3913D2-CBA9-4B82-B373-7143524CB915}">
      <dgm:prSet/>
      <dgm:spPr/>
      <dgm:t>
        <a:bodyPr/>
        <a:lstStyle/>
        <a:p>
          <a:endParaRPr lang="en-US"/>
        </a:p>
      </dgm:t>
    </dgm:pt>
    <dgm:pt modelId="{73E1555E-91A0-4427-89D9-B9B31A7F5008}">
      <dgm:prSet custT="1"/>
      <dgm:spPr/>
      <dgm:t>
        <a:bodyPr/>
        <a:lstStyle/>
        <a:p>
          <a:pPr>
            <a:lnSpc>
              <a:spcPct val="100000"/>
            </a:lnSpc>
          </a:pPr>
          <a:r>
            <a:rPr lang="en-US" sz="1500" dirty="0"/>
            <a:t>Feature Selection and Engineering</a:t>
          </a:r>
        </a:p>
      </dgm:t>
    </dgm:pt>
    <dgm:pt modelId="{9EB8BDB5-1AA2-44D3-854B-CC146F0CA844}" type="parTrans" cxnId="{4A4CE764-B3BC-48CC-9D6D-C1705236146E}">
      <dgm:prSet/>
      <dgm:spPr/>
      <dgm:t>
        <a:bodyPr/>
        <a:lstStyle/>
        <a:p>
          <a:endParaRPr lang="en-US"/>
        </a:p>
      </dgm:t>
    </dgm:pt>
    <dgm:pt modelId="{3F2F80B3-BA99-4898-92F6-7C94108A7EEE}" type="sibTrans" cxnId="{4A4CE764-B3BC-48CC-9D6D-C1705236146E}">
      <dgm:prSet/>
      <dgm:spPr/>
      <dgm:t>
        <a:bodyPr/>
        <a:lstStyle/>
        <a:p>
          <a:endParaRPr lang="en-US"/>
        </a:p>
      </dgm:t>
    </dgm:pt>
    <dgm:pt modelId="{B8D4C1A6-B61A-4E4E-94C0-B638B697F13F}" type="pres">
      <dgm:prSet presAssocID="{3EBE7557-ADAE-4828-BC10-11A8F7B6E49A}" presName="root" presStyleCnt="0">
        <dgm:presLayoutVars>
          <dgm:dir/>
          <dgm:resizeHandles val="exact"/>
        </dgm:presLayoutVars>
      </dgm:prSet>
      <dgm:spPr/>
    </dgm:pt>
    <dgm:pt modelId="{93DFACE3-7898-4006-85D6-BF0CF7042D48}" type="pres">
      <dgm:prSet presAssocID="{2AF8920F-25BF-4D6E-8F7A-612D30635C80}" presName="compNode" presStyleCnt="0"/>
      <dgm:spPr/>
    </dgm:pt>
    <dgm:pt modelId="{C41D896D-CA5C-4134-A123-1C94E96864FE}" type="pres">
      <dgm:prSet presAssocID="{2AF8920F-25BF-4D6E-8F7A-612D30635C80}" presName="iconRect" presStyleLbl="node1" presStyleIdx="0" presStyleCnt="3" custLinFactX="200000" custLinFactNeighborX="283844" custLinFactNeighborY="-14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ketball"/>
        </a:ext>
      </dgm:extLst>
    </dgm:pt>
    <dgm:pt modelId="{C6D744CD-2403-4856-900D-A95617F7A5D8}" type="pres">
      <dgm:prSet presAssocID="{2AF8920F-25BF-4D6E-8F7A-612D30635C80}" presName="spaceRect" presStyleCnt="0"/>
      <dgm:spPr/>
    </dgm:pt>
    <dgm:pt modelId="{79CA7FF1-3E5D-4E66-ABEA-3C5086AD2EBC}" type="pres">
      <dgm:prSet presAssocID="{2AF8920F-25BF-4D6E-8F7A-612D30635C80}" presName="textRect" presStyleLbl="revTx" presStyleIdx="0" presStyleCnt="3" custScaleY="100744" custLinFactX="100000" custLinFactNeighborX="121233" custLinFactNeighborY="-18145">
        <dgm:presLayoutVars>
          <dgm:chMax val="1"/>
          <dgm:chPref val="1"/>
        </dgm:presLayoutVars>
      </dgm:prSet>
      <dgm:spPr/>
    </dgm:pt>
    <dgm:pt modelId="{4C799C97-9B9C-44C7-A9C6-8B3C826C8FF6}" type="pres">
      <dgm:prSet presAssocID="{09A32779-CB78-456E-8C7B-EC416E71B2EF}" presName="sibTrans" presStyleCnt="0"/>
      <dgm:spPr/>
    </dgm:pt>
    <dgm:pt modelId="{098C0C4E-A99E-4953-AD6B-80A73E2EF0E4}" type="pres">
      <dgm:prSet presAssocID="{BB4FFB4C-8E79-4634-AC51-EFD751CFA40E}" presName="compNode" presStyleCnt="0"/>
      <dgm:spPr/>
    </dgm:pt>
    <dgm:pt modelId="{2770D258-FB3E-4330-93AC-AA5F64E471EE}" type="pres">
      <dgm:prSet presAssocID="{BB4FFB4C-8E79-4634-AC51-EFD751CFA40E}" presName="iconRect" presStyleLbl="node1" presStyleIdx="1" presStyleCnt="3" custLinFactX="-100000" custLinFactNeighborX="-138990" custLinFactNeighborY="-47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ort Balls"/>
        </a:ext>
      </dgm:extLst>
    </dgm:pt>
    <dgm:pt modelId="{D00F94F3-25B1-4318-9536-0B3A8B2B790D}" type="pres">
      <dgm:prSet presAssocID="{BB4FFB4C-8E79-4634-AC51-EFD751CFA40E}" presName="spaceRect" presStyleCnt="0"/>
      <dgm:spPr/>
    </dgm:pt>
    <dgm:pt modelId="{3F0A4440-35B7-49AC-932B-75DF8E772E88}" type="pres">
      <dgm:prSet presAssocID="{BB4FFB4C-8E79-4634-AC51-EFD751CFA40E}" presName="textRect" presStyleLbl="revTx" presStyleIdx="1" presStyleCnt="3" custLinFactX="-11047" custLinFactNeighborX="-100000" custLinFactNeighborY="-1">
        <dgm:presLayoutVars>
          <dgm:chMax val="1"/>
          <dgm:chPref val="1"/>
        </dgm:presLayoutVars>
      </dgm:prSet>
      <dgm:spPr/>
    </dgm:pt>
    <dgm:pt modelId="{9921B47A-1849-4C38-8ED7-47E88A6D66BE}" type="pres">
      <dgm:prSet presAssocID="{2A0AE471-A17D-422E-8958-12D0F1454E06}" presName="sibTrans" presStyleCnt="0"/>
      <dgm:spPr/>
    </dgm:pt>
    <dgm:pt modelId="{7C55297C-5944-4E02-BD6E-7965844D87DB}" type="pres">
      <dgm:prSet presAssocID="{73E1555E-91A0-4427-89D9-B9B31A7F5008}" presName="compNode" presStyleCnt="0"/>
      <dgm:spPr/>
    </dgm:pt>
    <dgm:pt modelId="{BE0AB7AC-EF99-4AB2-B677-B5BC1DA35045}" type="pres">
      <dgm:prSet presAssocID="{73E1555E-91A0-4427-89D9-B9B31A7F5008}" presName="iconRect" presStyleLbl="node1" presStyleIdx="2" presStyleCnt="3" custLinFactX="-100000" custLinFactNeighborX="-169690" custLinFactNeighborY="-118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82435A87-38AE-4F66-BBC9-BF2080532E99}" type="pres">
      <dgm:prSet presAssocID="{73E1555E-91A0-4427-89D9-B9B31A7F5008}" presName="spaceRect" presStyleCnt="0"/>
      <dgm:spPr/>
    </dgm:pt>
    <dgm:pt modelId="{44629F11-B895-4C10-93E2-E46F51B83D40}" type="pres">
      <dgm:prSet presAssocID="{73E1555E-91A0-4427-89D9-B9B31A7F5008}" presName="textRect" presStyleLbl="revTx" presStyleIdx="2" presStyleCnt="3" custLinFactX="-21379" custLinFactNeighborX="-100000" custLinFactNeighborY="-1815">
        <dgm:presLayoutVars>
          <dgm:chMax val="1"/>
          <dgm:chPref val="1"/>
        </dgm:presLayoutVars>
      </dgm:prSet>
      <dgm:spPr/>
    </dgm:pt>
  </dgm:ptLst>
  <dgm:cxnLst>
    <dgm:cxn modelId="{49A07B2B-5D4D-47D0-B679-DB616029C248}" type="presOf" srcId="{73E1555E-91A0-4427-89D9-B9B31A7F5008}" destId="{44629F11-B895-4C10-93E2-E46F51B83D40}" srcOrd="0" destOrd="0" presId="urn:microsoft.com/office/officeart/2018/2/layout/IconLabelList"/>
    <dgm:cxn modelId="{E1274843-8CCA-49C0-B4A2-0C3CA79A8892}" type="presOf" srcId="{BB4FFB4C-8E79-4634-AC51-EFD751CFA40E}" destId="{3F0A4440-35B7-49AC-932B-75DF8E772E88}" srcOrd="0" destOrd="0" presId="urn:microsoft.com/office/officeart/2018/2/layout/IconLabelList"/>
    <dgm:cxn modelId="{4A4CE764-B3BC-48CC-9D6D-C1705236146E}" srcId="{3EBE7557-ADAE-4828-BC10-11A8F7B6E49A}" destId="{73E1555E-91A0-4427-89D9-B9B31A7F5008}" srcOrd="2" destOrd="0" parTransId="{9EB8BDB5-1AA2-44D3-854B-CC146F0CA844}" sibTransId="{3F2F80B3-BA99-4898-92F6-7C94108A7EEE}"/>
    <dgm:cxn modelId="{86785973-40D5-42E1-B40F-B76C078D58D6}" srcId="{3EBE7557-ADAE-4828-BC10-11A8F7B6E49A}" destId="{2AF8920F-25BF-4D6E-8F7A-612D30635C80}" srcOrd="0" destOrd="0" parTransId="{93538336-489F-4DAC-91F2-DF2721150B13}" sibTransId="{09A32779-CB78-456E-8C7B-EC416E71B2EF}"/>
    <dgm:cxn modelId="{2B3913D2-CBA9-4B82-B373-7143524CB915}" srcId="{3EBE7557-ADAE-4828-BC10-11A8F7B6E49A}" destId="{BB4FFB4C-8E79-4634-AC51-EFD751CFA40E}" srcOrd="1" destOrd="0" parTransId="{27E01491-B1C3-40E1-B229-695A5575456E}" sibTransId="{2A0AE471-A17D-422E-8958-12D0F1454E06}"/>
    <dgm:cxn modelId="{82123BF6-CEEF-4F7F-8732-5125AAD23A57}" type="presOf" srcId="{2AF8920F-25BF-4D6E-8F7A-612D30635C80}" destId="{79CA7FF1-3E5D-4E66-ABEA-3C5086AD2EBC}" srcOrd="0" destOrd="0" presId="urn:microsoft.com/office/officeart/2018/2/layout/IconLabelList"/>
    <dgm:cxn modelId="{94F5F2FD-7053-4993-A80A-B3885DA83D03}" type="presOf" srcId="{3EBE7557-ADAE-4828-BC10-11A8F7B6E49A}" destId="{B8D4C1A6-B61A-4E4E-94C0-B638B697F13F}" srcOrd="0" destOrd="0" presId="urn:microsoft.com/office/officeart/2018/2/layout/IconLabelList"/>
    <dgm:cxn modelId="{2F27CCB5-D469-4D27-A06C-B15BF900587C}" type="presParOf" srcId="{B8D4C1A6-B61A-4E4E-94C0-B638B697F13F}" destId="{93DFACE3-7898-4006-85D6-BF0CF7042D48}" srcOrd="0" destOrd="0" presId="urn:microsoft.com/office/officeart/2018/2/layout/IconLabelList"/>
    <dgm:cxn modelId="{629886DF-15B9-4D79-99D7-7D26D9C84DB0}" type="presParOf" srcId="{93DFACE3-7898-4006-85D6-BF0CF7042D48}" destId="{C41D896D-CA5C-4134-A123-1C94E96864FE}" srcOrd="0" destOrd="0" presId="urn:microsoft.com/office/officeart/2018/2/layout/IconLabelList"/>
    <dgm:cxn modelId="{57DA38A5-D9C9-464A-AE52-F1FE846B9E15}" type="presParOf" srcId="{93DFACE3-7898-4006-85D6-BF0CF7042D48}" destId="{C6D744CD-2403-4856-900D-A95617F7A5D8}" srcOrd="1" destOrd="0" presId="urn:microsoft.com/office/officeart/2018/2/layout/IconLabelList"/>
    <dgm:cxn modelId="{DECA11BC-22B5-4F16-B7A0-0032843BE1D2}" type="presParOf" srcId="{93DFACE3-7898-4006-85D6-BF0CF7042D48}" destId="{79CA7FF1-3E5D-4E66-ABEA-3C5086AD2EBC}" srcOrd="2" destOrd="0" presId="urn:microsoft.com/office/officeart/2018/2/layout/IconLabelList"/>
    <dgm:cxn modelId="{6F97C871-7714-4CD0-85AE-88D72E179A38}" type="presParOf" srcId="{B8D4C1A6-B61A-4E4E-94C0-B638B697F13F}" destId="{4C799C97-9B9C-44C7-A9C6-8B3C826C8FF6}" srcOrd="1" destOrd="0" presId="urn:microsoft.com/office/officeart/2018/2/layout/IconLabelList"/>
    <dgm:cxn modelId="{7B796AB4-B9BC-49DE-AC49-3E4CC75664DD}" type="presParOf" srcId="{B8D4C1A6-B61A-4E4E-94C0-B638B697F13F}" destId="{098C0C4E-A99E-4953-AD6B-80A73E2EF0E4}" srcOrd="2" destOrd="0" presId="urn:microsoft.com/office/officeart/2018/2/layout/IconLabelList"/>
    <dgm:cxn modelId="{15FCDE32-F455-4B10-88F5-7218D807A28E}" type="presParOf" srcId="{098C0C4E-A99E-4953-AD6B-80A73E2EF0E4}" destId="{2770D258-FB3E-4330-93AC-AA5F64E471EE}" srcOrd="0" destOrd="0" presId="urn:microsoft.com/office/officeart/2018/2/layout/IconLabelList"/>
    <dgm:cxn modelId="{9262FBE7-4DA0-4F08-9BCA-C3DC860A7625}" type="presParOf" srcId="{098C0C4E-A99E-4953-AD6B-80A73E2EF0E4}" destId="{D00F94F3-25B1-4318-9536-0B3A8B2B790D}" srcOrd="1" destOrd="0" presId="urn:microsoft.com/office/officeart/2018/2/layout/IconLabelList"/>
    <dgm:cxn modelId="{77EA2FB0-5363-44CA-B5B5-68729DABF7A2}" type="presParOf" srcId="{098C0C4E-A99E-4953-AD6B-80A73E2EF0E4}" destId="{3F0A4440-35B7-49AC-932B-75DF8E772E88}" srcOrd="2" destOrd="0" presId="urn:microsoft.com/office/officeart/2018/2/layout/IconLabelList"/>
    <dgm:cxn modelId="{FA39D7FB-316E-4DE3-B17A-97A668EDFB26}" type="presParOf" srcId="{B8D4C1A6-B61A-4E4E-94C0-B638B697F13F}" destId="{9921B47A-1849-4C38-8ED7-47E88A6D66BE}" srcOrd="3" destOrd="0" presId="urn:microsoft.com/office/officeart/2018/2/layout/IconLabelList"/>
    <dgm:cxn modelId="{08C71968-31FA-462C-9E57-59237B4711DD}" type="presParOf" srcId="{B8D4C1A6-B61A-4E4E-94C0-B638B697F13F}" destId="{7C55297C-5944-4E02-BD6E-7965844D87DB}" srcOrd="4" destOrd="0" presId="urn:microsoft.com/office/officeart/2018/2/layout/IconLabelList"/>
    <dgm:cxn modelId="{EA861A05-7166-41DD-8BCE-7D403DE3EB50}" type="presParOf" srcId="{7C55297C-5944-4E02-BD6E-7965844D87DB}" destId="{BE0AB7AC-EF99-4AB2-B677-B5BC1DA35045}" srcOrd="0" destOrd="0" presId="urn:microsoft.com/office/officeart/2018/2/layout/IconLabelList"/>
    <dgm:cxn modelId="{B3218888-5371-42B1-9793-EEBD74190ADD}" type="presParOf" srcId="{7C55297C-5944-4E02-BD6E-7965844D87DB}" destId="{82435A87-38AE-4F66-BBC9-BF2080532E99}" srcOrd="1" destOrd="0" presId="urn:microsoft.com/office/officeart/2018/2/layout/IconLabelList"/>
    <dgm:cxn modelId="{114C25E8-26EF-4717-ACFB-438AC3180191}" type="presParOf" srcId="{7C55297C-5944-4E02-BD6E-7965844D87DB}" destId="{44629F11-B895-4C10-93E2-E46F51B83D4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D896D-CA5C-4134-A123-1C94E96864FE}">
      <dsp:nvSpPr>
        <dsp:cNvPr id="0" name=""/>
        <dsp:cNvSpPr/>
      </dsp:nvSpPr>
      <dsp:spPr>
        <a:xfrm>
          <a:off x="6230284" y="620218"/>
          <a:ext cx="1099498" cy="10994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A7FF1-3E5D-4E66-ABEA-3C5086AD2EBC}">
      <dsp:nvSpPr>
        <dsp:cNvPr id="0" name=""/>
        <dsp:cNvSpPr/>
      </dsp:nvSpPr>
      <dsp:spPr>
        <a:xfrm>
          <a:off x="5643963" y="1923831"/>
          <a:ext cx="2443329" cy="725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Learning Model Selection: Supervised, Unsupervised, Reinforcement.</a:t>
          </a:r>
        </a:p>
      </dsp:txBody>
      <dsp:txXfrm>
        <a:off x="5643963" y="1923831"/>
        <a:ext cx="2443329" cy="725356"/>
      </dsp:txXfrm>
    </dsp:sp>
    <dsp:sp modelId="{2770D258-FB3E-4330-93AC-AA5F64E471EE}">
      <dsp:nvSpPr>
        <dsp:cNvPr id="0" name=""/>
        <dsp:cNvSpPr/>
      </dsp:nvSpPr>
      <dsp:spPr>
        <a:xfrm>
          <a:off x="1153649" y="585658"/>
          <a:ext cx="1099498" cy="10994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A4440-35B7-49AC-932B-75DF8E772E88}">
      <dsp:nvSpPr>
        <dsp:cNvPr id="0" name=""/>
        <dsp:cNvSpPr/>
      </dsp:nvSpPr>
      <dsp:spPr>
        <a:xfrm>
          <a:off x="396180" y="2058485"/>
          <a:ext cx="24433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Data source, structure, quality &amp; quantity</a:t>
          </a:r>
        </a:p>
      </dsp:txBody>
      <dsp:txXfrm>
        <a:off x="396180" y="2058485"/>
        <a:ext cx="2443329" cy="720000"/>
      </dsp:txXfrm>
    </dsp:sp>
    <dsp:sp modelId="{BE0AB7AC-EF99-4AB2-B677-B5BC1DA35045}">
      <dsp:nvSpPr>
        <dsp:cNvPr id="0" name=""/>
        <dsp:cNvSpPr/>
      </dsp:nvSpPr>
      <dsp:spPr>
        <a:xfrm>
          <a:off x="3687015" y="624844"/>
          <a:ext cx="1099498" cy="10994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629F11-B895-4C10-93E2-E46F51B83D40}">
      <dsp:nvSpPr>
        <dsp:cNvPr id="0" name=""/>
        <dsp:cNvSpPr/>
      </dsp:nvSpPr>
      <dsp:spPr>
        <a:xfrm>
          <a:off x="3014648" y="2045425"/>
          <a:ext cx="24433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Feature Selection and Engineering</a:t>
          </a:r>
        </a:p>
      </dsp:txBody>
      <dsp:txXfrm>
        <a:off x="3014648" y="2045425"/>
        <a:ext cx="244332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724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742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f33769ed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f33769e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f33769ed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f33769e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2f33769e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2f33769e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defTabSz="914400">
              <a:lnSpc>
                <a:spcPct val="110000"/>
              </a:lnSpc>
              <a:buSzPct val="100000"/>
              <a:buNone/>
            </a:pPr>
            <a:r>
              <a:rPr lang="en-US" sz="1100" dirty="0"/>
              <a:t>To achieve this we had to make sure that we hit the mark on several key objectives:</a:t>
            </a:r>
          </a:p>
          <a:p>
            <a:pPr marL="285750" indent="-285750" defTabSz="914400">
              <a:lnSpc>
                <a:spcPct val="110000"/>
              </a:lnSpc>
              <a:buSzPct val="100000"/>
            </a:pPr>
            <a:r>
              <a:rPr lang="en-US" sz="1100" dirty="0"/>
              <a:t>supervised, unsupervised, reinforcement, etc. &amp; the associated subcategories (i.e., regression, clustering, etc.)</a:t>
            </a:r>
          </a:p>
          <a:p>
            <a:pPr marL="285750" marR="0" lvl="0" indent="-285750" algn="l" defTabSz="914400" rtl="0" eaLnBrk="1" fontAlgn="auto" latinLnBrk="0" hangingPunct="1">
              <a:lnSpc>
                <a:spcPct val="110000"/>
              </a:lnSpc>
              <a:spcBef>
                <a:spcPts val="0"/>
              </a:spcBef>
              <a:spcAft>
                <a:spcPts val="0"/>
              </a:spcAft>
              <a:buClr>
                <a:srgbClr val="000000"/>
              </a:buClr>
              <a:buSzPct val="100000"/>
              <a:buFont typeface="Arial"/>
              <a:buChar char="●"/>
              <a:tabLst/>
              <a:defRPr/>
            </a:pPr>
            <a:r>
              <a:rPr lang="en-US" sz="1100" dirty="0"/>
              <a:t>Data source, structure and depth: Where is the data going to come from, unstructured or structured &amp; how much historical data was needed to accomplish our goal</a:t>
            </a:r>
          </a:p>
          <a:p>
            <a:pPr marL="285750" indent="-285750" defTabSz="914400">
              <a:lnSpc>
                <a:spcPct val="110000"/>
              </a:lnSpc>
              <a:buSzPct val="100000"/>
            </a:pPr>
            <a:r>
              <a:rPr lang="en-US" sz="1100" dirty="0"/>
              <a:t>Selecting the right Feature engineering techniques: As you might imagine the data for this type of project would likely be unstructured therefore we had to consider how we would structure our df in order to convert it into meaningful data that we could make effective use of</a:t>
            </a:r>
          </a:p>
          <a:p>
            <a:pPr marL="285750" indent="-285750" defTabSz="914400">
              <a:lnSpc>
                <a:spcPct val="110000"/>
              </a:lnSpc>
              <a:buSzPct val="100000"/>
            </a:pPr>
            <a:endParaRPr lang="en-US" sz="1100" dirty="0"/>
          </a:p>
          <a:p>
            <a:pPr marL="285750" indent="-285750" defTabSz="914400">
              <a:lnSpc>
                <a:spcPct val="110000"/>
              </a:lnSpc>
              <a:buSzPct val="100000"/>
            </a:pPr>
            <a:endParaRPr lang="en-US" sz="1100" dirty="0"/>
          </a:p>
          <a:p>
            <a:pPr marL="285750" marR="0" lvl="0" indent="-285750" algn="l" defTabSz="914400" rtl="0" eaLnBrk="1" fontAlgn="auto" latinLnBrk="0" hangingPunct="1">
              <a:lnSpc>
                <a:spcPct val="110000"/>
              </a:lnSpc>
              <a:spcBef>
                <a:spcPts val="0"/>
              </a:spcBef>
              <a:spcAft>
                <a:spcPts val="0"/>
              </a:spcAft>
              <a:buClr>
                <a:srgbClr val="000000"/>
              </a:buClr>
              <a:buSzPct val="100000"/>
              <a:buFont typeface="Arial"/>
              <a:buChar char="●"/>
              <a:tabLst/>
              <a:defRPr/>
            </a:pPr>
            <a:r>
              <a:rPr lang="en-US" dirty="0"/>
              <a:t>Our data contains team game stats over the past 6 years, sourced from the official NBA website team. The targeted features for our model are FG%, 3PFG%, 3PA, FGA, FT%, wins/loss record, team ranking, etc.</a:t>
            </a:r>
          </a:p>
          <a:p>
            <a:pPr marL="285750" indent="-285750" defTabSz="914400">
              <a:lnSpc>
                <a:spcPct val="110000"/>
              </a:lnSpc>
              <a:buSzPct val="100000"/>
            </a:pPr>
            <a:endParaRPr lang="en-US" sz="1100" dirty="0"/>
          </a:p>
          <a:p>
            <a:pPr marL="285750" indent="-285750" defTabSz="914400">
              <a:lnSpc>
                <a:spcPct val="110000"/>
              </a:lnSpc>
              <a:buSzPct val="100000"/>
            </a:pPr>
            <a:endParaRPr lang="en-US" sz="1100"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0189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2f33769e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2f33769e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2f33769ed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2f33769ed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Among the various models we thought we’d narrow our focus to unsupervised &amp; supervised models of which we tested 2 &amp; 3 layer </a:t>
            </a:r>
            <a:r>
              <a:rPr lang="en-US" dirty="0" err="1"/>
              <a:t>rnn</a:t>
            </a:r>
            <a:r>
              <a:rPr lang="en-US" dirty="0"/>
              <a:t> </a:t>
            </a:r>
            <a:r>
              <a:rPr lang="en-US" dirty="0" err="1"/>
              <a:t>lstm</a:t>
            </a:r>
            <a:r>
              <a:rPr lang="en-US" dirty="0"/>
              <a:t> neural network, </a:t>
            </a:r>
            <a:r>
              <a:rPr lang="en-US" dirty="0" err="1"/>
              <a:t>adaboost</a:t>
            </a:r>
            <a:r>
              <a:rPr lang="en-US" dirty="0"/>
              <a:t>, </a:t>
            </a:r>
            <a:r>
              <a:rPr lang="en-US" dirty="0" err="1"/>
              <a:t>gradiant</a:t>
            </a:r>
            <a:r>
              <a:rPr lang="en-US" dirty="0"/>
              <a:t> boosting, random forest.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64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784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085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83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E3226-8CDB-47EB-AFFA-853461E298CC}" type="datetimeFigureOut">
              <a:rPr lang="en-US" smtClean="0"/>
              <a:t>4/28/2021</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1030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E3226-8CDB-47EB-AFFA-853461E298CC}"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87434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E3226-8CDB-47EB-AFFA-853461E298CC}"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640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507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9291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E3226-8CDB-47EB-AFFA-853461E298CC}"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1093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E3226-8CDB-47EB-AFFA-853461E298CC}"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1920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E3226-8CDB-47EB-AFFA-853461E298CC}"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2930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E3226-8CDB-47EB-AFFA-853461E298CC}"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0606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E3226-8CDB-47EB-AFFA-853461E298CC}"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3471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E3226-8CDB-47EB-AFFA-853461E298CC}"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333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17E3226-8CDB-47EB-AFFA-853461E298CC}"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7893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17E3226-8CDB-47EB-AFFA-853461E298CC}" type="datetimeFigureOut">
              <a:rPr lang="en-US" smtClean="0"/>
              <a:t>4/28/2021</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346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17E3226-8CDB-47EB-AFFA-853461E298CC}" type="datetimeFigureOut">
              <a:rPr lang="en-US" smtClean="0"/>
              <a:t>4/28/2021</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94519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www.nba.com/stats/teams/boxscor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NBA GAME PREDICTIONS</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 sz="2800" dirty="0"/>
              <a:t>Levi Christian</a:t>
            </a:r>
            <a:endParaRPr sz="2800" dirty="0"/>
          </a:p>
          <a:p>
            <a:pPr marL="0" lvl="0" indent="0" algn="ctr" rtl="0">
              <a:lnSpc>
                <a:spcPct val="80000"/>
              </a:lnSpc>
              <a:spcBef>
                <a:spcPts val="0"/>
              </a:spcBef>
              <a:spcAft>
                <a:spcPts val="0"/>
              </a:spcAft>
              <a:buSzPts val="688"/>
              <a:buNone/>
            </a:pPr>
            <a:r>
              <a:rPr lang="en" sz="2800" dirty="0"/>
              <a:t>James Pak</a:t>
            </a:r>
            <a:endParaRPr sz="2800" dirty="0"/>
          </a:p>
          <a:p>
            <a:pPr marL="0" lvl="0" indent="0" algn="ctr" rtl="0">
              <a:lnSpc>
                <a:spcPct val="80000"/>
              </a:lnSpc>
              <a:spcBef>
                <a:spcPts val="0"/>
              </a:spcBef>
              <a:spcAft>
                <a:spcPts val="0"/>
              </a:spcAft>
              <a:buSzPts val="688"/>
              <a:buNone/>
            </a:pPr>
            <a:r>
              <a:rPr lang="en" sz="2800" dirty="0"/>
              <a:t>William Udeh</a:t>
            </a:r>
            <a:endParaRPr sz="2800" dirty="0"/>
          </a:p>
        </p:txBody>
      </p:sp>
      <p:sp>
        <p:nvSpPr>
          <p:cNvPr id="4" name="Google Shape;60;p13">
            <a:extLst>
              <a:ext uri="{FF2B5EF4-FFF2-40B4-BE49-F238E27FC236}">
                <a16:creationId xmlns:a16="http://schemas.microsoft.com/office/drawing/2014/main" id="{68837C7D-D3C7-4DE6-A3F5-CE2F9AAC6563}"/>
              </a:ext>
            </a:extLst>
          </p:cNvPr>
          <p:cNvSpPr txBox="1">
            <a:spLocks/>
          </p:cNvSpPr>
          <p:nvPr/>
        </p:nvSpPr>
        <p:spPr>
          <a:xfrm>
            <a:off x="313288" y="4223302"/>
            <a:ext cx="2823317" cy="39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1pPr>
            <a:lvl2pPr marL="914400" marR="0" lvl="1"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2pPr>
            <a:lvl3pPr marL="1371600" marR="0" lvl="2"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3pPr>
            <a:lvl4pPr marL="1828800" marR="0" lvl="3"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4pPr>
            <a:lvl5pPr marL="2286000" marR="0" lvl="4"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5pPr>
            <a:lvl6pPr marL="2743200" marR="0" lvl="5"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6pPr>
            <a:lvl7pPr marL="3200400" marR="0" lvl="6"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7pPr>
            <a:lvl8pPr marL="3657600" marR="0" lvl="7"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8pPr>
            <a:lvl9pPr marL="4114800" marR="0" lvl="8"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9pPr>
          </a:lstStyle>
          <a:p>
            <a:pPr marL="0" indent="0" algn="l">
              <a:lnSpc>
                <a:spcPct val="80000"/>
              </a:lnSpc>
              <a:buSzPts val="688"/>
            </a:pPr>
            <a:r>
              <a:rPr lang="en-US" sz="2000" dirty="0"/>
              <a:t>April 28,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70"/>
        <p:cNvGrpSpPr/>
        <p:nvPr/>
      </p:nvGrpSpPr>
      <p:grpSpPr>
        <a:xfrm>
          <a:off x="0" y="0"/>
          <a:ext cx="0" cy="0"/>
          <a:chOff x="0" y="0"/>
          <a:chExt cx="0" cy="0"/>
        </a:xfrm>
      </p:grpSpPr>
      <p:sp>
        <p:nvSpPr>
          <p:cNvPr id="177" name="Rectangle 17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Picture 17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81" name="Straight Connector 18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Google Shape;71;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Neural network</a:t>
            </a:r>
          </a:p>
        </p:txBody>
      </p:sp>
      <p:pic>
        <p:nvPicPr>
          <p:cNvPr id="5" name="Picture 4">
            <a:extLst>
              <a:ext uri="{FF2B5EF4-FFF2-40B4-BE49-F238E27FC236}">
                <a16:creationId xmlns:a16="http://schemas.microsoft.com/office/drawing/2014/main" id="{C3046257-E6EC-4A6B-8450-91F89E6FFFE7}"/>
              </a:ext>
            </a:extLst>
          </p:cNvPr>
          <p:cNvPicPr>
            <a:picLocks noChangeAspect="1"/>
          </p:cNvPicPr>
          <p:nvPr/>
        </p:nvPicPr>
        <p:blipFill>
          <a:blip r:embed="rId4"/>
          <a:stretch>
            <a:fillRect/>
          </a:stretch>
        </p:blipFill>
        <p:spPr>
          <a:xfrm>
            <a:off x="222070" y="1519605"/>
            <a:ext cx="4184060" cy="3020506"/>
          </a:xfrm>
          <a:prstGeom prst="rect">
            <a:avLst/>
          </a:prstGeom>
        </p:spPr>
      </p:pic>
      <p:pic>
        <p:nvPicPr>
          <p:cNvPr id="7" name="Picture 6">
            <a:extLst>
              <a:ext uri="{FF2B5EF4-FFF2-40B4-BE49-F238E27FC236}">
                <a16:creationId xmlns:a16="http://schemas.microsoft.com/office/drawing/2014/main" id="{B307B9F9-5F4B-4351-A903-E464A34E59D7}"/>
              </a:ext>
            </a:extLst>
          </p:cNvPr>
          <p:cNvPicPr>
            <a:picLocks noChangeAspect="1"/>
          </p:cNvPicPr>
          <p:nvPr/>
        </p:nvPicPr>
        <p:blipFill>
          <a:blip r:embed="rId5"/>
          <a:stretch>
            <a:fillRect/>
          </a:stretch>
        </p:blipFill>
        <p:spPr>
          <a:xfrm>
            <a:off x="4842375" y="1519604"/>
            <a:ext cx="4184059" cy="3020505"/>
          </a:xfrm>
          <a:prstGeom prst="rect">
            <a:avLst/>
          </a:prstGeom>
        </p:spPr>
      </p:pic>
    </p:spTree>
    <p:extLst>
      <p:ext uri="{BB962C8B-B14F-4D97-AF65-F5344CB8AC3E}">
        <p14:creationId xmlns:p14="http://schemas.microsoft.com/office/powerpoint/2010/main" val="11338539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70"/>
        <p:cNvGrpSpPr/>
        <p:nvPr/>
      </p:nvGrpSpPr>
      <p:grpSpPr>
        <a:xfrm>
          <a:off x="0" y="0"/>
          <a:ext cx="0" cy="0"/>
          <a:chOff x="0" y="0"/>
          <a:chExt cx="0" cy="0"/>
        </a:xfrm>
      </p:grpSpPr>
      <p:sp>
        <p:nvSpPr>
          <p:cNvPr id="177" name="Rectangle 17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Picture 17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81" name="Straight Connector 18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Google Shape;71;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Neural network results</a:t>
            </a:r>
          </a:p>
        </p:txBody>
      </p:sp>
      <p:pic>
        <p:nvPicPr>
          <p:cNvPr id="3" name="Picture 2">
            <a:extLst>
              <a:ext uri="{FF2B5EF4-FFF2-40B4-BE49-F238E27FC236}">
                <a16:creationId xmlns:a16="http://schemas.microsoft.com/office/drawing/2014/main" id="{68F04680-55AD-44F6-B949-9C28E19795F2}"/>
              </a:ext>
            </a:extLst>
          </p:cNvPr>
          <p:cNvPicPr>
            <a:picLocks noChangeAspect="1"/>
          </p:cNvPicPr>
          <p:nvPr/>
        </p:nvPicPr>
        <p:blipFill>
          <a:blip r:embed="rId4"/>
          <a:stretch>
            <a:fillRect/>
          </a:stretch>
        </p:blipFill>
        <p:spPr>
          <a:xfrm>
            <a:off x="1920240" y="1843087"/>
            <a:ext cx="5394960" cy="2010456"/>
          </a:xfrm>
          <a:prstGeom prst="rect">
            <a:avLst/>
          </a:prstGeom>
        </p:spPr>
      </p:pic>
    </p:spTree>
    <p:extLst>
      <p:ext uri="{BB962C8B-B14F-4D97-AF65-F5344CB8AC3E}">
        <p14:creationId xmlns:p14="http://schemas.microsoft.com/office/powerpoint/2010/main" val="40037552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95"/>
        <p:cNvGrpSpPr/>
        <p:nvPr/>
      </p:nvGrpSpPr>
      <p:grpSpPr>
        <a:xfrm>
          <a:off x="0" y="0"/>
          <a:ext cx="0" cy="0"/>
          <a:chOff x="0" y="0"/>
          <a:chExt cx="0" cy="0"/>
        </a:xfrm>
      </p:grpSpPr>
      <p:sp>
        <p:nvSpPr>
          <p:cNvPr id="118" name="Rectangle 10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9" name="Picture 10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0" name="Straight Connector 10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07">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6" name="Google Shape;96;p19"/>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Postmortem </a:t>
            </a:r>
          </a:p>
        </p:txBody>
      </p:sp>
      <p:sp>
        <p:nvSpPr>
          <p:cNvPr id="97" name="Google Shape;97;p19"/>
          <p:cNvSpPr txBox="1">
            <a:spLocks noGrp="1"/>
          </p:cNvSpPr>
          <p:nvPr>
            <p:ph type="body" idx="1"/>
          </p:nvPr>
        </p:nvSpPr>
        <p:spPr>
          <a:xfrm>
            <a:off x="1088684" y="1511799"/>
            <a:ext cx="7202456" cy="2587959"/>
          </a:xfrm>
          <a:prstGeom prst="rect">
            <a:avLst/>
          </a:prstGeom>
        </p:spPr>
        <p:txBody>
          <a:bodyPr spcFirstLastPara="1" vert="horz" lIns="91440" tIns="45720" rIns="91440" bIns="45720" rtlCol="0" anchor="t" anchorCtr="0">
            <a:normAutofit/>
          </a:bodyPr>
          <a:lstStyle/>
          <a:p>
            <a:pPr marL="0" indent="0" defTabSz="914400">
              <a:spcAft>
                <a:spcPts val="1200"/>
              </a:spcAft>
              <a:buSzPct val="10000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purposes and due to the development timeframe, we thought it would be better to procure team data rather than player data which would require considering injuries, player efficiency rating, trades, etc</a:t>
            </a:r>
            <a:r>
              <a:rPr lang="en-US" sz="1800" dirty="0">
                <a:latin typeface="Calibri" panose="020F0502020204030204" pitchFamily="34" charset="0"/>
                <a:ea typeface="Calibri" panose="020F0502020204030204" pitchFamily="34" charset="0"/>
                <a:cs typeface="Times New Roman" panose="02020603050405020304" pitchFamily="18" charset="0"/>
              </a:rPr>
              <a:t>. A</a:t>
            </a:r>
            <a:r>
              <a:rPr lang="en-US" sz="1800" dirty="0">
                <a:effectLst/>
                <a:latin typeface="Calibri" panose="020F0502020204030204" pitchFamily="34" charset="0"/>
                <a:ea typeface="Calibri" panose="020F0502020204030204" pitchFamily="34" charset="0"/>
                <a:cs typeface="Times New Roman" panose="02020603050405020304" pitchFamily="18" charset="0"/>
              </a:rPr>
              <a:t>lthough it would increase complexity it would likely help improve accuracy and provide feedback that would be beneficial for point spread gambling, taking advantage of odds with high payouts.</a:t>
            </a:r>
          </a:p>
          <a:p>
            <a:pPr marL="0" lvl="0" indent="-228600" defTabSz="914400">
              <a:spcBef>
                <a:spcPts val="0"/>
              </a:spcBef>
              <a:spcAft>
                <a:spcPts val="1200"/>
              </a:spcAft>
              <a:buSzPct val="100000"/>
              <a:buFont typeface="Arial" panose="020B0604020202020204" pitchFamily="34" charset="0"/>
              <a:buChar char="•"/>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t>Questions??</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70"/>
        <p:cNvGrpSpPr/>
        <p:nvPr/>
      </p:nvGrpSpPr>
      <p:grpSpPr>
        <a:xfrm>
          <a:off x="0" y="0"/>
          <a:ext cx="0" cy="0"/>
          <a:chOff x="0" y="0"/>
          <a:chExt cx="0" cy="0"/>
        </a:xfrm>
      </p:grpSpPr>
      <p:sp>
        <p:nvSpPr>
          <p:cNvPr id="177" name="Rectangle 17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Picture 17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81" name="Straight Connector 18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Google Shape;71;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Motivation For Project</a:t>
            </a:r>
          </a:p>
        </p:txBody>
      </p:sp>
      <p:sp>
        <p:nvSpPr>
          <p:cNvPr id="172" name="Google Shape;72;p15"/>
          <p:cNvSpPr txBox="1">
            <a:spLocks noGrp="1"/>
          </p:cNvSpPr>
          <p:nvPr>
            <p:ph type="body" idx="1"/>
          </p:nvPr>
        </p:nvSpPr>
        <p:spPr>
          <a:xfrm>
            <a:off x="1088684" y="1511799"/>
            <a:ext cx="7202456" cy="2587959"/>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SzPct val="100000"/>
              <a:buFont typeface="Arial" panose="020B0604020202020204" pitchFamily="34" charset="0"/>
              <a:buChar char="•"/>
            </a:pPr>
            <a:r>
              <a:rPr lang="en-US"/>
              <a:t>Will Geoghegan’s AdaBoost model was all the rave this year when it registered at top 0.2% among +14M NCAA tournament brackets on ESPN, accurately predicting the outcome of all but a couple games (i.e., Oral Roberts vs. UCLA, Alabama vs. UCLA).</a:t>
            </a:r>
          </a:p>
          <a:p>
            <a:pPr marL="0" lvl="0" indent="-228600" defTabSz="914400">
              <a:spcBef>
                <a:spcPts val="1200"/>
              </a:spcBef>
              <a:spcAft>
                <a:spcPts val="0"/>
              </a:spcAft>
              <a:buSzPct val="100000"/>
              <a:buFont typeface="Arial" panose="020B0604020202020204" pitchFamily="34" charset="0"/>
              <a:buChar char="•"/>
            </a:pPr>
            <a:r>
              <a:rPr lang="en-US"/>
              <a:t>This amazing accomplishment served as motivation for our project thus we endeavored to achieve similar results across the remainder of the NBA season by developing a machine learning model that attempts to accurately predict the outcome of game matchups.</a:t>
            </a:r>
          </a:p>
          <a:p>
            <a:pPr marL="0" lvl="0" indent="-228600" defTabSz="914400">
              <a:spcBef>
                <a:spcPts val="1200"/>
              </a:spcBef>
              <a:spcAft>
                <a:spcPts val="0"/>
              </a:spcAft>
              <a:buSzPct val="100000"/>
              <a:buFont typeface="Arial" panose="020B0604020202020204" pitchFamily="34" charset="0"/>
              <a:buChar char="•"/>
            </a:pPr>
            <a:endParaRPr lang="en-US"/>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key project considerations</a:t>
            </a:r>
          </a:p>
        </p:txBody>
      </p:sp>
      <p:graphicFrame>
        <p:nvGraphicFramePr>
          <p:cNvPr id="68" name="Google Shape;66;p14">
            <a:extLst>
              <a:ext uri="{FF2B5EF4-FFF2-40B4-BE49-F238E27FC236}">
                <a16:creationId xmlns:a16="http://schemas.microsoft.com/office/drawing/2014/main" id="{58C2C51A-1341-40A0-A778-24F3BA4E8E9C}"/>
              </a:ext>
            </a:extLst>
          </p:cNvPr>
          <p:cNvGraphicFramePr/>
          <p:nvPr>
            <p:extLst>
              <p:ext uri="{D42A27DB-BD31-4B8C-83A1-F6EECF244321}">
                <p14:modId xmlns:p14="http://schemas.microsoft.com/office/powerpoint/2010/main" val="4062344671"/>
              </p:ext>
            </p:extLst>
          </p:nvPr>
        </p:nvGraphicFramePr>
        <p:xfrm>
          <a:off x="311699" y="1152475"/>
          <a:ext cx="8662179"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670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9"/>
        <p:cNvGrpSpPr/>
        <p:nvPr/>
      </p:nvGrpSpPr>
      <p:grpSpPr>
        <a:xfrm>
          <a:off x="0" y="0"/>
          <a:ext cx="0" cy="0"/>
          <a:chOff x="0" y="0"/>
          <a:chExt cx="0" cy="0"/>
        </a:xfrm>
      </p:grpSpPr>
      <p:sp>
        <p:nvSpPr>
          <p:cNvPr id="113" name="Rectangle 1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5" name="Picture 1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7" name="Straight Connector 1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1" name="Rectangle 12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0" name="Google Shape;90;p18"/>
          <p:cNvSpPr txBox="1">
            <a:spLocks noGrp="1"/>
          </p:cNvSpPr>
          <p:nvPr>
            <p:ph type="title"/>
          </p:nvPr>
        </p:nvSpPr>
        <p:spPr>
          <a:xfrm>
            <a:off x="1088685" y="603390"/>
            <a:ext cx="3132383"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500"/>
              <a:t>Data &amp; feature selection</a:t>
            </a:r>
          </a:p>
        </p:txBody>
      </p:sp>
      <p:sp>
        <p:nvSpPr>
          <p:cNvPr id="125" name="Rectangle 12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5" name="Google Shape;91;p18"/>
          <p:cNvSpPr txBox="1">
            <a:spLocks noGrp="1"/>
          </p:cNvSpPr>
          <p:nvPr>
            <p:ph type="body" idx="1"/>
          </p:nvPr>
        </p:nvSpPr>
        <p:spPr>
          <a:xfrm>
            <a:off x="378823" y="1511800"/>
            <a:ext cx="4187061" cy="1766978"/>
          </a:xfrm>
          <a:prstGeom prst="rect">
            <a:avLst/>
          </a:prstGeom>
        </p:spPr>
        <p:txBody>
          <a:bodyPr spcFirstLastPara="1" vert="horz" lIns="91440" tIns="45720" rIns="91440" bIns="45720" rtlCol="0" anchor="t" anchorCtr="0">
            <a:normAutofit lnSpcReduction="10000"/>
          </a:bodyPr>
          <a:lstStyle/>
          <a:p>
            <a:pPr marL="285750" indent="-228600" defTabSz="914400">
              <a:spcAft>
                <a:spcPts val="1200"/>
              </a:spcAft>
              <a:buSzPct val="100000"/>
              <a:buFont typeface="Arial" panose="020B0604020202020204" pitchFamily="34" charset="0"/>
              <a:buChar char="•"/>
            </a:pPr>
            <a:r>
              <a:rPr lang="en-US" dirty="0"/>
              <a:t>NBA team stats for past 10 years sourced from </a:t>
            </a:r>
            <a:r>
              <a:rPr lang="en-US" u="sng" dirty="0">
                <a:hlinkClick r:id="rId4"/>
              </a:rPr>
              <a:t>https://www.nba.com/stats/teams/boxscores/</a:t>
            </a:r>
            <a:endParaRPr lang="en-US" dirty="0"/>
          </a:p>
          <a:p>
            <a:pPr marL="285750" indent="-228600" defTabSz="914400">
              <a:spcAft>
                <a:spcPts val="600"/>
              </a:spcAft>
              <a:buSzPct val="100000"/>
              <a:buFont typeface="Arial" panose="020B0604020202020204" pitchFamily="34" charset="0"/>
              <a:buChar char="•"/>
            </a:pPr>
            <a:r>
              <a:rPr lang="en-US" dirty="0"/>
              <a:t>32 targeted features for our models: FGA, 3PA, FT%,  Reb,  Asst., Steals W/L results, etc.</a:t>
            </a:r>
          </a:p>
          <a:p>
            <a:pPr marL="285750" indent="-228600" defTabSz="914400">
              <a:spcAft>
                <a:spcPts val="600"/>
              </a:spcAft>
              <a:buSzPct val="100000"/>
              <a:buFont typeface="Arial" panose="020B0604020202020204" pitchFamily="34" charset="0"/>
              <a:buChar char="•"/>
            </a:pPr>
            <a:r>
              <a:rPr lang="en-US" dirty="0"/>
              <a:t>Libraries: </a:t>
            </a:r>
            <a:r>
              <a:rPr lang="en-US" dirty="0" err="1"/>
              <a:t>Sklearn</a:t>
            </a:r>
            <a:r>
              <a:rPr lang="en-US" dirty="0"/>
              <a:t>, </a:t>
            </a:r>
            <a:r>
              <a:rPr lang="en-US" dirty="0" err="1"/>
              <a:t>tensorflow</a:t>
            </a:r>
            <a:r>
              <a:rPr lang="en-US" dirty="0"/>
              <a:t>, </a:t>
            </a:r>
            <a:r>
              <a:rPr lang="en-US" dirty="0" err="1"/>
              <a:t>numpy</a:t>
            </a:r>
            <a:r>
              <a:rPr lang="en-US" dirty="0"/>
              <a:t>,  pandas</a:t>
            </a:r>
          </a:p>
        </p:txBody>
      </p:sp>
      <p:pic>
        <p:nvPicPr>
          <p:cNvPr id="110" name="Graphic 109" descr="Basketball">
            <a:extLst>
              <a:ext uri="{FF2B5EF4-FFF2-40B4-BE49-F238E27FC236}">
                <a16:creationId xmlns:a16="http://schemas.microsoft.com/office/drawing/2014/main" id="{3495B0CC-9329-43E5-8006-1359129E5B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3188" y="604187"/>
            <a:ext cx="3495571" cy="3495571"/>
          </a:xfrm>
          <a:prstGeom prst="rect">
            <a:avLst/>
          </a:prstGeom>
        </p:spPr>
      </p:pic>
      <p:pic>
        <p:nvPicPr>
          <p:cNvPr id="127" name="Picture 12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9" name="Straight Connector 12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Google Shape;91;p18">
            <a:extLst>
              <a:ext uri="{FF2B5EF4-FFF2-40B4-BE49-F238E27FC236}">
                <a16:creationId xmlns:a16="http://schemas.microsoft.com/office/drawing/2014/main" id="{EB1447FF-6D4F-4232-8362-EA0D7BF4A2EC}"/>
              </a:ext>
            </a:extLst>
          </p:cNvPr>
          <p:cNvSpPr txBox="1">
            <a:spLocks/>
          </p:cNvSpPr>
          <p:nvPr/>
        </p:nvSpPr>
        <p:spPr>
          <a:xfrm>
            <a:off x="4572000" y="0"/>
            <a:ext cx="4572000" cy="4642747"/>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500" kern="1200">
                <a:solidFill>
                  <a:schemeClr val="tx1"/>
                </a:solidFill>
                <a:effectLst/>
                <a:latin typeface="+mn-lt"/>
                <a:ea typeface="+mn-ea"/>
                <a:cs typeface="+mn-cs"/>
              </a:defRPr>
            </a:lvl1pPr>
            <a:lvl2pPr marL="914400" lvl="1"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1350" kern="1200" cap="none" baseline="0">
                <a:solidFill>
                  <a:schemeClr val="tx1"/>
                </a:solidFill>
                <a:effectLst/>
                <a:latin typeface="+mn-lt"/>
                <a:ea typeface="+mn-ea"/>
                <a:cs typeface="+mn-cs"/>
              </a:defRPr>
            </a:lvl2pPr>
            <a:lvl3pPr marL="1371600" lvl="2"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1200" kern="1200">
                <a:solidFill>
                  <a:schemeClr val="tx1"/>
                </a:solidFill>
                <a:effectLst/>
                <a:latin typeface="+mn-lt"/>
                <a:ea typeface="+mn-ea"/>
                <a:cs typeface="+mn-cs"/>
              </a:defRPr>
            </a:lvl3pPr>
            <a:lvl4pPr marL="1828800" lvl="3"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1050" kern="1200" cap="none" baseline="0">
                <a:solidFill>
                  <a:schemeClr val="tx1"/>
                </a:solidFill>
                <a:effectLst/>
                <a:latin typeface="+mn-lt"/>
                <a:ea typeface="+mn-ea"/>
                <a:cs typeface="+mn-cs"/>
              </a:defRPr>
            </a:lvl4pPr>
            <a:lvl5pPr marL="2286000" lvl="4"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5pPr>
            <a:lvl6pPr marL="2743200" lvl="5"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6pPr>
            <a:lvl7pPr marL="3200400" lvl="6"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900" kern="1200">
                <a:solidFill>
                  <a:schemeClr val="tx1"/>
                </a:solidFill>
                <a:effectLst/>
                <a:latin typeface="+mn-lt"/>
                <a:ea typeface="+mn-ea"/>
                <a:cs typeface="+mn-cs"/>
              </a:defRPr>
            </a:lvl7pPr>
            <a:lvl8pPr marL="3657600" lvl="7"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900" kern="1200" baseline="0">
                <a:solidFill>
                  <a:schemeClr val="tx1"/>
                </a:solidFill>
                <a:effectLst/>
                <a:latin typeface="+mn-lt"/>
                <a:ea typeface="+mn-ea"/>
                <a:cs typeface="+mn-cs"/>
              </a:defRPr>
            </a:lvl8pPr>
            <a:lvl9pPr marL="4114800" lvl="8" indent="-317500" algn="l" defTabSz="685800" rtl="0" eaLnBrk="1" latinLnBrk="0" hangingPunct="1">
              <a:lnSpc>
                <a:spcPct val="120000"/>
              </a:lnSpc>
              <a:spcBef>
                <a:spcPts val="0"/>
              </a:spcBef>
              <a:spcAft>
                <a:spcPts val="0"/>
              </a:spcAft>
              <a:buClr>
                <a:schemeClr val="accent1"/>
              </a:buClr>
              <a:buSzPts val="1400"/>
              <a:buFont typeface="Arial" panose="020B0604020202020204" pitchFamily="34" charset="0"/>
              <a:buChar char="■"/>
              <a:defRPr sz="900" kern="1200" baseline="0">
                <a:solidFill>
                  <a:schemeClr val="tx1"/>
                </a:solidFill>
                <a:effectLst/>
                <a:latin typeface="+mn-lt"/>
                <a:ea typeface="+mn-ea"/>
                <a:cs typeface="+mn-cs"/>
              </a:defRPr>
            </a:lvl9pPr>
          </a:lstStyle>
          <a:p>
            <a:pPr marL="285750" indent="-285750">
              <a:spcAft>
                <a:spcPts val="1200"/>
              </a:spcAft>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6"/>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7063" y="400050"/>
            <a:ext cx="6809874" cy="380799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53" y="572402"/>
            <a:ext cx="6467094" cy="346329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09F7256C-039B-4D8D-9D9F-C7A5BE76BDFC}"/>
              </a:ext>
            </a:extLst>
          </p:cNvPr>
          <p:cNvPicPr>
            <a:picLocks noChangeAspect="1"/>
          </p:cNvPicPr>
          <p:nvPr/>
        </p:nvPicPr>
        <p:blipFill>
          <a:blip r:embed="rId4"/>
          <a:stretch>
            <a:fillRect/>
          </a:stretch>
        </p:blipFill>
        <p:spPr>
          <a:xfrm>
            <a:off x="2552559" y="935876"/>
            <a:ext cx="4038881" cy="27363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a:bodyPr>
          <a:lstStyle/>
          <a:p>
            <a:pPr algn="ctr">
              <a:spcBef>
                <a:spcPts val="0"/>
              </a:spcBef>
            </a:pPr>
            <a:r>
              <a:rPr lang="en-US" sz="5000" dirty="0"/>
              <a:t>Random forest</a:t>
            </a:r>
            <a:endParaRPr sz="5000" dirty="0"/>
          </a:p>
        </p:txBody>
      </p:sp>
      <p:sp>
        <p:nvSpPr>
          <p:cNvPr id="60" name="Google Shape;60;p13"/>
          <p:cNvSpPr txBox="1">
            <a:spLocks noGrp="1"/>
          </p:cNvSpPr>
          <p:nvPr>
            <p:ph type="subTitle" idx="1"/>
          </p:nvPr>
        </p:nvSpPr>
        <p:spPr>
          <a:xfrm>
            <a:off x="1813335" y="2648402"/>
            <a:ext cx="6477804" cy="1574899"/>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US" sz="5000" dirty="0"/>
              <a:t>N</a:t>
            </a:r>
            <a:r>
              <a:rPr lang="en" sz="5000" dirty="0"/>
              <a:t>ba game PREDICTIONS</a:t>
            </a:r>
            <a:endParaRPr sz="5000" dirty="0"/>
          </a:p>
        </p:txBody>
      </p:sp>
    </p:spTree>
    <p:extLst>
      <p:ext uri="{BB962C8B-B14F-4D97-AF65-F5344CB8AC3E}">
        <p14:creationId xmlns:p14="http://schemas.microsoft.com/office/powerpoint/2010/main" val="81125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70"/>
        <p:cNvGrpSpPr/>
        <p:nvPr/>
      </p:nvGrpSpPr>
      <p:grpSpPr>
        <a:xfrm>
          <a:off x="0" y="0"/>
          <a:ext cx="0" cy="0"/>
          <a:chOff x="0" y="0"/>
          <a:chExt cx="0" cy="0"/>
        </a:xfrm>
      </p:grpSpPr>
      <p:sp>
        <p:nvSpPr>
          <p:cNvPr id="177" name="Rectangle 17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Picture 17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81" name="Straight Connector 18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Google Shape;71;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algn="ctr" defTabSz="914400">
              <a:spcBef>
                <a:spcPct val="0"/>
              </a:spcBef>
              <a:spcAft>
                <a:spcPts val="0"/>
              </a:spcAft>
            </a:pPr>
            <a:r>
              <a:rPr lang="en-US" sz="3200" b="0" i="0" kern="1200" cap="all" dirty="0">
                <a:solidFill>
                  <a:schemeClr val="tx1"/>
                </a:solidFill>
                <a:effectLst/>
                <a:latin typeface="+mj-lt"/>
                <a:ea typeface="+mj-ea"/>
                <a:cs typeface="+mj-cs"/>
              </a:rPr>
              <a:t>Random forest top features</a:t>
            </a:r>
          </a:p>
        </p:txBody>
      </p:sp>
      <p:sp>
        <p:nvSpPr>
          <p:cNvPr id="172" name="Google Shape;72;p15"/>
          <p:cNvSpPr txBox="1">
            <a:spLocks noGrp="1"/>
          </p:cNvSpPr>
          <p:nvPr>
            <p:ph type="body" idx="1"/>
          </p:nvPr>
        </p:nvSpPr>
        <p:spPr>
          <a:xfrm>
            <a:off x="1088684" y="1511799"/>
            <a:ext cx="7202456" cy="2587959"/>
          </a:xfrm>
          <a:prstGeom prst="rect">
            <a:avLst/>
          </a:prstGeom>
        </p:spPr>
        <p:txBody>
          <a:bodyPr spcFirstLastPara="1" vert="horz" lIns="91440" tIns="45720" rIns="91440" bIns="45720" rtlCol="0" anchor="t" anchorCtr="0">
            <a:normAutofit/>
          </a:bodyPr>
          <a:lstStyle/>
          <a:p>
            <a:pPr marL="0" lvl="0" indent="-228600" defTabSz="914400">
              <a:spcBef>
                <a:spcPts val="1200"/>
              </a:spcBef>
              <a:spcAft>
                <a:spcPts val="0"/>
              </a:spcAft>
              <a:buSzPct val="1000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F346BAE3-19A6-4542-8C58-2C90D621E1DD}"/>
              </a:ext>
            </a:extLst>
          </p:cNvPr>
          <p:cNvPicPr>
            <a:picLocks noChangeAspect="1"/>
          </p:cNvPicPr>
          <p:nvPr/>
        </p:nvPicPr>
        <p:blipFill>
          <a:blip r:embed="rId4"/>
          <a:stretch>
            <a:fillRect/>
          </a:stretch>
        </p:blipFill>
        <p:spPr>
          <a:xfrm>
            <a:off x="819150" y="1136468"/>
            <a:ext cx="7505700" cy="3264081"/>
          </a:xfrm>
          <a:prstGeom prst="rect">
            <a:avLst/>
          </a:prstGeom>
        </p:spPr>
      </p:pic>
    </p:spTree>
    <p:extLst>
      <p:ext uri="{BB962C8B-B14F-4D97-AF65-F5344CB8AC3E}">
        <p14:creationId xmlns:p14="http://schemas.microsoft.com/office/powerpoint/2010/main" val="2593627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70"/>
        <p:cNvGrpSpPr/>
        <p:nvPr/>
      </p:nvGrpSpPr>
      <p:grpSpPr>
        <a:xfrm>
          <a:off x="0" y="0"/>
          <a:ext cx="0" cy="0"/>
          <a:chOff x="0" y="0"/>
          <a:chExt cx="0" cy="0"/>
        </a:xfrm>
      </p:grpSpPr>
      <p:sp>
        <p:nvSpPr>
          <p:cNvPr id="177" name="Rectangle 17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9" name="Picture 17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81" name="Straight Connector 18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Google Shape;71;p15"/>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b="0" i="0" kern="1200" cap="all" dirty="0">
                <a:solidFill>
                  <a:schemeClr val="tx1"/>
                </a:solidFill>
                <a:effectLst/>
                <a:latin typeface="+mj-lt"/>
                <a:ea typeface="+mj-ea"/>
                <a:cs typeface="+mj-cs"/>
              </a:rPr>
              <a:t>Random forest results</a:t>
            </a:r>
          </a:p>
        </p:txBody>
      </p:sp>
      <p:pic>
        <p:nvPicPr>
          <p:cNvPr id="3" name="Picture 2">
            <a:extLst>
              <a:ext uri="{FF2B5EF4-FFF2-40B4-BE49-F238E27FC236}">
                <a16:creationId xmlns:a16="http://schemas.microsoft.com/office/drawing/2014/main" id="{59199A19-8C07-4F51-8160-80AEBF432F58}"/>
              </a:ext>
            </a:extLst>
          </p:cNvPr>
          <p:cNvPicPr>
            <a:picLocks noChangeAspect="1"/>
          </p:cNvPicPr>
          <p:nvPr/>
        </p:nvPicPr>
        <p:blipFill>
          <a:blip r:embed="rId4"/>
          <a:stretch>
            <a:fillRect/>
          </a:stretch>
        </p:blipFill>
        <p:spPr>
          <a:xfrm>
            <a:off x="1854926" y="1709736"/>
            <a:ext cx="5708468" cy="2104617"/>
          </a:xfrm>
          <a:prstGeom prst="rect">
            <a:avLst/>
          </a:prstGeom>
        </p:spPr>
      </p:pic>
    </p:spTree>
    <p:extLst>
      <p:ext uri="{BB962C8B-B14F-4D97-AF65-F5344CB8AC3E}">
        <p14:creationId xmlns:p14="http://schemas.microsoft.com/office/powerpoint/2010/main" val="5929393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a:bodyPr>
          <a:lstStyle/>
          <a:p>
            <a:pPr algn="ctr">
              <a:spcBef>
                <a:spcPts val="0"/>
              </a:spcBef>
            </a:pPr>
            <a:r>
              <a:rPr lang="en-US" sz="5000" dirty="0"/>
              <a:t>Neural network</a:t>
            </a:r>
            <a:endParaRPr sz="5000" dirty="0"/>
          </a:p>
        </p:txBody>
      </p:sp>
      <p:sp>
        <p:nvSpPr>
          <p:cNvPr id="60" name="Google Shape;60;p13"/>
          <p:cNvSpPr txBox="1">
            <a:spLocks noGrp="1"/>
          </p:cNvSpPr>
          <p:nvPr>
            <p:ph type="subTitle" idx="1"/>
          </p:nvPr>
        </p:nvSpPr>
        <p:spPr>
          <a:xfrm>
            <a:off x="1813335" y="2648402"/>
            <a:ext cx="6477804" cy="1574899"/>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US" sz="5000" dirty="0"/>
              <a:t>N</a:t>
            </a:r>
            <a:r>
              <a:rPr lang="en" sz="5000" dirty="0"/>
              <a:t>ba game PREDICTIONS</a:t>
            </a:r>
            <a:endParaRPr sz="5000" dirty="0"/>
          </a:p>
        </p:txBody>
      </p:sp>
    </p:spTree>
    <p:extLst>
      <p:ext uri="{BB962C8B-B14F-4D97-AF65-F5344CB8AC3E}">
        <p14:creationId xmlns:p14="http://schemas.microsoft.com/office/powerpoint/2010/main" val="39862952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1083</TotalTime>
  <Words>492</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Gill Sans MT</vt:lpstr>
      <vt:lpstr>Arial</vt:lpstr>
      <vt:lpstr>Average</vt:lpstr>
      <vt:lpstr>Calibri</vt:lpstr>
      <vt:lpstr>Gallery</vt:lpstr>
      <vt:lpstr>NBA GAME PREDICTIONS</vt:lpstr>
      <vt:lpstr>Motivation For Project</vt:lpstr>
      <vt:lpstr>key project considerations</vt:lpstr>
      <vt:lpstr>Data &amp; feature selection</vt:lpstr>
      <vt:lpstr>PowerPoint Presentation</vt:lpstr>
      <vt:lpstr>Random forest</vt:lpstr>
      <vt:lpstr>Random forest top features</vt:lpstr>
      <vt:lpstr>Random forest results</vt:lpstr>
      <vt:lpstr>Neural network</vt:lpstr>
      <vt:lpstr>Neural network</vt:lpstr>
      <vt:lpstr>Neural network results</vt:lpstr>
      <vt:lpstr>Postmortem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MAD MONEY</dc:title>
  <cp:lastModifiedBy>Levi Christian</cp:lastModifiedBy>
  <cp:revision>77</cp:revision>
  <dcterms:modified xsi:type="dcterms:W3CDTF">2021-04-29T00:17:23Z</dcterms:modified>
</cp:coreProperties>
</file>