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8" r:id="rId2"/>
    <p:sldId id="314" r:id="rId3"/>
    <p:sldId id="308" r:id="rId4"/>
    <p:sldId id="335" r:id="rId5"/>
    <p:sldId id="334" r:id="rId6"/>
    <p:sldId id="316" r:id="rId7"/>
    <p:sldId id="315" r:id="rId8"/>
    <p:sldId id="317" r:id="rId9"/>
    <p:sldId id="318" r:id="rId10"/>
    <p:sldId id="319" r:id="rId11"/>
    <p:sldId id="320" r:id="rId12"/>
    <p:sldId id="321" r:id="rId13"/>
    <p:sldId id="323" r:id="rId14"/>
    <p:sldId id="325" r:id="rId15"/>
    <p:sldId id="322" r:id="rId16"/>
    <p:sldId id="324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1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70718" autoAdjust="0"/>
  </p:normalViewPr>
  <p:slideViewPr>
    <p:cSldViewPr showGuides="1">
      <p:cViewPr varScale="1">
        <p:scale>
          <a:sx n="49" d="100"/>
          <a:sy n="49" d="100"/>
        </p:scale>
        <p:origin x="-1506" y="-96"/>
      </p:cViewPr>
      <p:guideLst>
        <p:guide orient="horz" pos="890"/>
        <p:guide pos="8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5AB55-5193-4FDD-8D31-DE8E39F3B62C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8F5AC-3A9B-4C70-9493-1D612CB21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3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3-devserver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4-proxy</a:t>
            </a:r>
          </a:p>
          <a:p>
            <a:r>
              <a:rPr lang="en-US" altLang="zh-CN" dirty="0" smtClean="0"/>
              <a:t>      "</a:t>
            </a:r>
            <a:r>
              <a:rPr lang="en-US" altLang="zh-CN" dirty="0" err="1" smtClean="0"/>
              <a:t>prd</a:t>
            </a:r>
            <a:r>
              <a:rPr lang="en-US" altLang="zh-CN" dirty="0" smtClean="0"/>
              <a:t>":"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-server --https --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bin/webpack.config.js --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=mx-</a:t>
            </a:r>
            <a:r>
              <a:rPr lang="en-US" altLang="zh-CN" dirty="0" err="1" smtClean="0"/>
              <a:t>prd</a:t>
            </a:r>
            <a:r>
              <a:rPr lang="en-US" altLang="zh-CN" dirty="0" smtClean="0"/>
              <a:t>“</a:t>
            </a:r>
          </a:p>
          <a:p>
            <a:r>
              <a:rPr lang="zh-CN" altLang="en-US" dirty="0" smtClean="0"/>
              <a:t>重要，详细讲解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5-scss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5-scss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7-image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7-image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7-image</a:t>
            </a:r>
            <a:endParaRPr lang="zh-CN" alt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8-other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CommonsChunkPlugin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插件，是一个可选的用于建立一个独立文件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又称作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的功能，这个文件包括多个入口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公共模块。通过将公共模块拆出来，最终合成的文件能够在最开始的时候加载一次，便存起来到缓存中供后续使用。这个带来速度上的提升，因为浏览器会迅速将公共的代码从缓存中取出来，而不是每次访问一个新页面时，再去加载一个更大的文件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模块热替换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(HMR)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的作用是，在应用运行时，无需刷新页面，便能替换、增加、删除必要的模块。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对于那些由单一状态树构成的应用非常有用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8F5AC-3A9B-4C70-9493-1D612CB2106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74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淘宝 </a:t>
            </a:r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NPM </a:t>
            </a: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镜像</a:t>
            </a:r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npm install -g cnpm --registry=https://registry.npm.taobao.org</a:t>
            </a:r>
            <a:r>
              <a:rPr lang="zh-CN" altLang="zh-CN" sz="12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publicPath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dirty="0" smtClean="0">
                <a:effectLst/>
              </a:rPr>
              <a:t>输出静态资源文件</a:t>
            </a:r>
            <a:r>
              <a:rPr lang="zh-CN" altLang="en-US" dirty="0" smtClean="0">
                <a:effectLst/>
              </a:rPr>
              <a:t>的</a:t>
            </a:r>
            <a:r>
              <a:rPr lang="zh-CN" altLang="en-US" dirty="0" smtClean="0">
                <a:effectLst/>
              </a:rPr>
              <a:t>目录</a:t>
            </a:r>
            <a:endParaRPr lang="en-US" altLang="zh-CN" dirty="0" smtClean="0">
              <a:effectLst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静态资源最终访问路径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 </a:t>
            </a:r>
            <a:r>
              <a:rPr lang="en-US" altLang="zh-CN" dirty="0" err="1" smtClean="0"/>
              <a:t>publicPath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或插件等配置路径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devServer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的静态资源路径为：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publicPath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的）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filename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介绍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多个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文件输出，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getEntry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  </a:t>
            </a:r>
            <a:r>
              <a:rPr lang="zh-CN" altLang="en-US" sz="1200" b="0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参见 </a:t>
            </a:r>
            <a:r>
              <a:rPr lang="en-US" altLang="zh-CN" sz="1200" b="0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2-entry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9CC6-2A20-4C93-B4CF-DA88AD933B91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05FF-01CF-4B68-B0EF-557BEE835A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9CC6-2A20-4C93-B4CF-DA88AD933B91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05FF-01CF-4B68-B0EF-557BEE835A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9CC6-2A20-4C93-B4CF-DA88AD933B91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05FF-01CF-4B68-B0EF-557BEE835A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105"/>
            <a:ext cx="12432704" cy="6964491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3119670" y="5541235"/>
            <a:ext cx="8544949" cy="864096"/>
          </a:xfrm>
          <a:prstGeom prst="rect">
            <a:avLst/>
          </a:prstGeom>
        </p:spPr>
        <p:txBody>
          <a:bodyPr vert="horz" lIns="121917" tIns="60958" rIns="121917" bIns="60958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2400" spc="4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535040"/>
            <a:ext cx="10363200" cy="1470025"/>
          </a:xfrm>
        </p:spPr>
        <p:txBody>
          <a:bodyPr>
            <a:normAutofit/>
          </a:bodyPr>
          <a:lstStyle>
            <a:lvl1pPr algn="ctr">
              <a:defRPr sz="5300" spc="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371635" y="159368"/>
            <a:ext cx="13740167" cy="4001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917" tIns="60958" rIns="121917" bIns="60958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" y="-123395"/>
            <a:ext cx="3326449" cy="1443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9CC6-2A20-4C93-B4CF-DA88AD933B91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05FF-01CF-4B68-B0EF-557BEE835A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9CC6-2A20-4C93-B4CF-DA88AD933B91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05FF-01CF-4B68-B0EF-557BEE835A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9CC6-2A20-4C93-B4CF-DA88AD933B91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05FF-01CF-4B68-B0EF-557BEE835A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9CC6-2A20-4C93-B4CF-DA88AD933B91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05FF-01CF-4B68-B0EF-557BEE835A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9CC6-2A20-4C93-B4CF-DA88AD933B91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05FF-01CF-4B68-B0EF-557BEE835A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9CC6-2A20-4C93-B4CF-DA88AD933B91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05FF-01CF-4B68-B0EF-557BEE835A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9CC6-2A20-4C93-B4CF-DA88AD933B91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05FF-01CF-4B68-B0EF-557BEE835A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9CC6-2A20-4C93-B4CF-DA88AD933B91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05FF-01CF-4B68-B0EF-557BEE835A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9CC6-2A20-4C93-B4CF-DA88AD933B91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405FF-01CF-4B68-B0EF-557BEE835A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js.dev.meixincdn.com/src/js/test/index.j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js.dev.meixincdn.com/m/pc/dist/js/conf/test.js" TargetMode="External"/><Relationship Id="rId5" Type="http://schemas.openxmlformats.org/officeDocument/2006/relationships/hyperlink" Target="http://js.dev.meixincdn.com/src/js/test/index.js" TargetMode="External"/><Relationship Id="rId4" Type="http://schemas.openxmlformats.org/officeDocument/2006/relationships/hyperlink" Target="http://js.dev.meixincdn.com/dist/js/conf/test.j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6983467" y="4510061"/>
            <a:ext cx="4800533" cy="7909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  <a:latin typeface="Microsoft Yi Baiti" panose="03000500000000000000" pitchFamily="66" charset="0"/>
              </a:rPr>
              <a:t>技术中心 </a:t>
            </a:r>
            <a:r>
              <a:rPr lang="en-US" altLang="zh-CN" sz="3600" dirty="0" smtClean="0">
                <a:solidFill>
                  <a:schemeClr val="bg1">
                    <a:lumMod val="9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–</a:t>
            </a:r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Microsoft Yi Baiti" panose="03000500000000000000" pitchFamily="66" charset="0"/>
              </a:rPr>
              <a:t> </a:t>
            </a:r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  <a:latin typeface="Microsoft Yi Baiti" panose="03000500000000000000" pitchFamily="66" charset="0"/>
              </a:rPr>
              <a:t>林</a:t>
            </a:r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Microsoft Yi Baiti" panose="03000500000000000000" pitchFamily="66" charset="0"/>
              </a:rPr>
              <a:t>飞</a:t>
            </a:r>
            <a:endParaRPr lang="en-US" altLang="zh-CN" sz="3600" dirty="0" smtClean="0">
              <a:solidFill>
                <a:schemeClr val="bg1">
                  <a:lumMod val="9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pPr marL="0" indent="0">
              <a:buNone/>
            </a:pPr>
            <a:endParaRPr lang="zh-CN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28000" y="2750975"/>
            <a:ext cx="10363200" cy="147002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6600" dirty="0" smtClean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WEBPACK</a:t>
            </a:r>
            <a:br>
              <a:rPr lang="en-US" altLang="zh-CN" sz="6600" dirty="0" smtClean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</a:br>
            <a:r>
              <a:rPr lang="zh-CN" altLang="en-US" sz="6000" b="1" dirty="0" smtClean="0"/>
              <a:t>构建</a:t>
            </a:r>
            <a:r>
              <a:rPr lang="zh-CN" altLang="en-US" sz="6000" b="1" dirty="0"/>
              <a:t>方案</a:t>
            </a:r>
            <a:r>
              <a:rPr lang="zh-CN" altLang="en-US" sz="6600" b="1" dirty="0"/>
              <a:t/>
            </a:r>
            <a:br>
              <a:rPr lang="zh-CN" altLang="en-US" sz="6600" b="1" dirty="0"/>
            </a:b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" y="507888"/>
            <a:ext cx="1201368" cy="833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1398" tIns="45699" rIns="91398" bIns="45699"/>
          <a:lstStyle/>
          <a:p>
            <a:pPr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" name="Freeform 6"/>
          <p:cNvSpPr/>
          <p:nvPr/>
        </p:nvSpPr>
        <p:spPr bwMode="auto">
          <a:xfrm>
            <a:off x="599373" y="600922"/>
            <a:ext cx="530017" cy="66807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8" tIns="45699" rIns="91398" bIns="45699"/>
          <a:lstStyle/>
          <a:p>
            <a:endParaRPr lang="zh-CN" altLang="en-US" sz="1800"/>
          </a:p>
        </p:txBody>
      </p:sp>
      <p:sp>
        <p:nvSpPr>
          <p:cNvPr id="3" name="矩形 2"/>
          <p:cNvSpPr/>
          <p:nvPr/>
        </p:nvSpPr>
        <p:spPr bwMode="auto">
          <a:xfrm>
            <a:off x="1" y="6757310"/>
            <a:ext cx="12192000" cy="99353"/>
          </a:xfrm>
          <a:prstGeom prst="rect">
            <a:avLst/>
          </a:prstGeom>
          <a:solidFill>
            <a:srgbClr val="0A97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lstStyle/>
          <a:p>
            <a:pPr defTabSz="913765"/>
            <a:endParaRPr lang="zh-CN" altLang="en-US" sz="1700"/>
          </a:p>
        </p:txBody>
      </p:sp>
      <p:sp>
        <p:nvSpPr>
          <p:cNvPr id="30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289875"/>
            <a:ext cx="2943225" cy="619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2000" y="807378"/>
            <a:ext cx="9203330" cy="646288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sym typeface="+mn-ea"/>
              </a:rPr>
              <a:t>基本</a:t>
            </a:r>
            <a:r>
              <a:rPr lang="zh-CN" altLang="en-US" sz="3600" b="1" dirty="0" smtClean="0">
                <a:solidFill>
                  <a:schemeClr val="accent2"/>
                </a:solidFill>
                <a:sym typeface="+mn-ea"/>
              </a:rPr>
              <a:t>结构   </a:t>
            </a:r>
            <a:r>
              <a:rPr lang="en-US" altLang="zh-CN" sz="3600" b="1" dirty="0" smtClean="0">
                <a:solidFill>
                  <a:schemeClr val="accent2"/>
                </a:solidFill>
                <a:sym typeface="+mn-ea"/>
              </a:rPr>
              <a:t>webpack.config.js</a:t>
            </a:r>
            <a:endParaRPr lang="zh-CN" altLang="en-US" sz="3600" b="1" dirty="0">
              <a:solidFill>
                <a:schemeClr val="accent2"/>
              </a:solidFill>
              <a:sym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000" y="1989000"/>
            <a:ext cx="59340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2208000" y="4725000"/>
            <a:ext cx="93891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输入文件： 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entry  </a:t>
            </a:r>
            <a:r>
              <a:rPr lang="zh-CN" altLang="en-US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绝对路径</a:t>
            </a:r>
            <a:endParaRPr lang="en-US" altLang="zh-CN" sz="2400" dirty="0" smtClean="0">
              <a:solidFill>
                <a:srgbClr val="FF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输出目录： 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path</a:t>
            </a:r>
            <a:r>
              <a:rPr lang="zh-CN" altLang="en-US" sz="24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绝对路径</a:t>
            </a:r>
            <a:endParaRPr lang="en-US" altLang="zh-CN" sz="2400" dirty="0" smtClean="0">
              <a:solidFill>
                <a:srgbClr val="FF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输出文件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:   filename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publicPath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lang="zh-CN" altLang="en-US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输出资源路径  相对路径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不是必填项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  <a:endParaRPr lang="zh-CN" altLang="zh-CN" sz="2400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50455" y="6237000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1-base</a:t>
            </a:r>
            <a:endParaRPr lang="zh-CN" altLang="zh-CN" sz="2400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1607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" y="507888"/>
            <a:ext cx="1201368" cy="833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1398" tIns="45699" rIns="91398" bIns="45699"/>
          <a:lstStyle/>
          <a:p>
            <a:pPr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" name="Freeform 6"/>
          <p:cNvSpPr/>
          <p:nvPr/>
        </p:nvSpPr>
        <p:spPr bwMode="auto">
          <a:xfrm>
            <a:off x="599373" y="600922"/>
            <a:ext cx="530017" cy="66807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8" tIns="45699" rIns="91398" bIns="45699"/>
          <a:lstStyle/>
          <a:p>
            <a:endParaRPr lang="zh-CN" altLang="en-US" sz="1800"/>
          </a:p>
        </p:txBody>
      </p:sp>
      <p:sp>
        <p:nvSpPr>
          <p:cNvPr id="3" name="矩形 2"/>
          <p:cNvSpPr/>
          <p:nvPr/>
        </p:nvSpPr>
        <p:spPr bwMode="auto">
          <a:xfrm>
            <a:off x="1" y="6757310"/>
            <a:ext cx="12192000" cy="99353"/>
          </a:xfrm>
          <a:prstGeom prst="rect">
            <a:avLst/>
          </a:prstGeom>
          <a:solidFill>
            <a:srgbClr val="0A97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lstStyle/>
          <a:p>
            <a:pPr defTabSz="913765"/>
            <a:endParaRPr lang="zh-CN" altLang="en-US" sz="1700"/>
          </a:p>
        </p:txBody>
      </p:sp>
      <p:sp>
        <p:nvSpPr>
          <p:cNvPr id="30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289875"/>
            <a:ext cx="2943225" cy="619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2000" y="807378"/>
            <a:ext cx="9203330" cy="646288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sym typeface="+mn-ea"/>
              </a:rPr>
              <a:t>本地服务器</a:t>
            </a:r>
            <a:r>
              <a:rPr lang="en-US" altLang="zh-CN" sz="3600" b="1" dirty="0" err="1">
                <a:solidFill>
                  <a:schemeClr val="accent2"/>
                </a:solidFill>
                <a:sym typeface="+mn-ea"/>
              </a:rPr>
              <a:t>devServer</a:t>
            </a:r>
            <a:endParaRPr lang="en-US" altLang="zh-CN" sz="3600" b="1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16388" y="4014332"/>
            <a:ext cx="30187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注意：需要绑定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host</a:t>
            </a:r>
            <a:endParaRPr lang="zh-CN" altLang="zh-CN" sz="2400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76000" y="2339668"/>
            <a:ext cx="8239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cn</a:t>
            </a:r>
            <a:r>
              <a:rPr lang="zh-CN" altLang="zh-CN" sz="24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pm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install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webpack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-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dev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-server –-save-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dev</a:t>
            </a:r>
            <a:endParaRPr lang="zh-CN" altLang="zh-CN" sz="2400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637" y="2875500"/>
            <a:ext cx="47529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1816388" y="3141000"/>
            <a:ext cx="8239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html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页面引入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script</a:t>
            </a:r>
            <a:endParaRPr lang="zh-CN" altLang="zh-CN" sz="2400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76000" y="1701000"/>
            <a:ext cx="8239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206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作用：文件编译放入内存，减少硬盘读取，加快编译速度</a:t>
            </a:r>
            <a:endParaRPr lang="zh-CN" altLang="zh-CN" sz="2000" dirty="0">
              <a:solidFill>
                <a:srgbClr val="00206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16388" y="5733000"/>
            <a:ext cx="82396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容易出错的地方：</a:t>
            </a:r>
            <a:r>
              <a:rPr lang="en-US" altLang="zh-CN" sz="2000" dirty="0" err="1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publicPath</a:t>
            </a:r>
            <a:r>
              <a:rPr lang="zh-CN" altLang="en-US" sz="20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：相对路径 或者 域名下的路径（</a:t>
            </a:r>
            <a:r>
              <a:rPr lang="en-US" altLang="zh-CN" sz="20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http://js.dev.meixincdn.com/dist</a:t>
            </a:r>
            <a:r>
              <a:rPr lang="zh-CN" altLang="en-US" sz="20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），与</a:t>
            </a:r>
            <a:r>
              <a:rPr lang="en-US" altLang="zh-CN" sz="20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path</a:t>
            </a:r>
            <a:r>
              <a:rPr lang="zh-CN" altLang="en-US" sz="20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有很大区别！</a:t>
            </a:r>
            <a:endParaRPr lang="zh-CN" altLang="zh-CN" sz="2000" dirty="0">
              <a:solidFill>
                <a:srgbClr val="0070C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018233" y="6279335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3-devserver</a:t>
            </a:r>
            <a:endParaRPr lang="zh-CN" altLang="zh-CN" sz="2400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4970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" y="507888"/>
            <a:ext cx="1201368" cy="833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1398" tIns="45699" rIns="91398" bIns="45699"/>
          <a:lstStyle/>
          <a:p>
            <a:pPr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" name="Freeform 6"/>
          <p:cNvSpPr/>
          <p:nvPr/>
        </p:nvSpPr>
        <p:spPr bwMode="auto">
          <a:xfrm>
            <a:off x="599373" y="600922"/>
            <a:ext cx="530017" cy="66807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8" tIns="45699" rIns="91398" bIns="45699"/>
          <a:lstStyle/>
          <a:p>
            <a:endParaRPr lang="zh-CN" altLang="en-US" sz="1800"/>
          </a:p>
        </p:txBody>
      </p:sp>
      <p:sp>
        <p:nvSpPr>
          <p:cNvPr id="3" name="矩形 2"/>
          <p:cNvSpPr/>
          <p:nvPr/>
        </p:nvSpPr>
        <p:spPr bwMode="auto">
          <a:xfrm>
            <a:off x="1" y="6757310"/>
            <a:ext cx="12192000" cy="99353"/>
          </a:xfrm>
          <a:prstGeom prst="rect">
            <a:avLst/>
          </a:prstGeom>
          <a:solidFill>
            <a:srgbClr val="0A97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lstStyle/>
          <a:p>
            <a:pPr defTabSz="913765"/>
            <a:endParaRPr lang="zh-CN" altLang="en-US" sz="1700"/>
          </a:p>
        </p:txBody>
      </p:sp>
      <p:sp>
        <p:nvSpPr>
          <p:cNvPr id="30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289875"/>
            <a:ext cx="2943225" cy="619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2000" y="807378"/>
            <a:ext cx="9203330" cy="646288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sym typeface="+mn-ea"/>
              </a:rPr>
              <a:t>环境代理</a:t>
            </a:r>
            <a:r>
              <a:rPr lang="en-US" altLang="zh-CN" sz="3600" b="1" dirty="0">
                <a:solidFill>
                  <a:schemeClr val="accent2"/>
                </a:solidFill>
                <a:sym typeface="+mn-ea"/>
              </a:rPr>
              <a:t>proxy</a:t>
            </a:r>
          </a:p>
        </p:txBody>
      </p:sp>
      <p:sp>
        <p:nvSpPr>
          <p:cNvPr id="13" name="矩形 12"/>
          <p:cNvSpPr/>
          <p:nvPr/>
        </p:nvSpPr>
        <p:spPr>
          <a:xfrm>
            <a:off x="1776000" y="2350669"/>
            <a:ext cx="943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目标： </a:t>
            </a:r>
            <a:r>
              <a:rPr lang="en-US" altLang="zh-CN" dirty="0" err="1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dev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环境  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  <a:hlinkClick r:id="rId4"/>
              </a:rPr>
              <a:t>http://</a:t>
            </a: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  <a:hlinkClick r:id="rId4"/>
              </a:rPr>
              <a:t>js.dev.meixincdn.com/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  <a:hlinkClick r:id="rId4"/>
              </a:rPr>
              <a:t>CDN801</a:t>
            </a: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  <a:hlinkClick r:id="rId4"/>
              </a:rPr>
              <a:t>7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  <a:hlinkClick r:id="rId4"/>
              </a:rPr>
              <a:t>/</a:t>
            </a: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  <a:hlinkClick r:id="rId4"/>
              </a:rPr>
              <a:t>dist/js/conf/test.js</a:t>
            </a:r>
            <a:endParaRPr lang="en-US" altLang="zh-CN" dirty="0" smtClean="0">
              <a:solidFill>
                <a:srgbClr val="FF0000"/>
              </a:solidFill>
              <a:latin typeface="Consolas" pitchFamily="49" charset="0"/>
              <a:ea typeface="Menlo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76000" y="1701000"/>
            <a:ext cx="8239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206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作用：根据不同的 域名，指向本地服务器</a:t>
            </a:r>
            <a:endParaRPr lang="zh-CN" altLang="zh-CN" sz="2000" dirty="0">
              <a:solidFill>
                <a:srgbClr val="00206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76000" y="2709000"/>
            <a:ext cx="8239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指向： </a:t>
            </a:r>
            <a:r>
              <a:rPr lang="en-US" altLang="zh-CN" dirty="0" err="1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dev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环境  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  <a:hlinkClick r:id="rId5"/>
              </a:rPr>
              <a:t>http://</a:t>
            </a: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  <a:hlinkClick r:id="rId5"/>
              </a:rPr>
              <a:t>js.dev.meixincdn.com/src/js/test/index.js</a:t>
            </a:r>
            <a:endParaRPr lang="en-US" altLang="zh-CN" dirty="0" smtClean="0">
              <a:solidFill>
                <a:srgbClr val="FF0000"/>
              </a:solidFill>
              <a:latin typeface="Consolas" pitchFamily="49" charset="0"/>
              <a:ea typeface="Menlo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6000" y="3491668"/>
            <a:ext cx="943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目标： </a:t>
            </a:r>
            <a:r>
              <a:rPr lang="en-US" altLang="zh-CN" dirty="0" err="1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prd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环境  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  <a:hlinkClick r:id="rId6"/>
              </a:rPr>
              <a:t>https</a:t>
            </a: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  <a:hlinkClick r:id="rId6"/>
              </a:rPr>
              <a:t>://js.dev.meixincdn.com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  <a:hlinkClick r:id="rId6"/>
              </a:rPr>
              <a:t>/m/pc</a:t>
            </a: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  <a:hlinkClick r:id="rId6"/>
              </a:rPr>
              <a:t>/dist/js/conf/test.js</a:t>
            </a:r>
            <a:endParaRPr lang="en-US" altLang="zh-CN" dirty="0" smtClean="0">
              <a:solidFill>
                <a:srgbClr val="FF0000"/>
              </a:solidFill>
              <a:latin typeface="Consolas" pitchFamily="49" charset="0"/>
              <a:ea typeface="Menlo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76000" y="3861000"/>
            <a:ext cx="885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指向： </a:t>
            </a:r>
            <a:r>
              <a:rPr lang="en-US" altLang="zh-CN" dirty="0" err="1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dev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环境  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  <a:hlinkClick r:id="rId7"/>
              </a:rPr>
              <a:t>https</a:t>
            </a: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  <a:hlinkClick r:id="rId7"/>
              </a:rPr>
              <a:t>://js.dev.meixincdn.com/src/js/test/index.js</a:t>
            </a:r>
            <a:endParaRPr lang="en-US" altLang="zh-CN" dirty="0" smtClean="0">
              <a:solidFill>
                <a:srgbClr val="FF0000"/>
              </a:solidFill>
              <a:latin typeface="Consolas" pitchFamily="49" charset="0"/>
              <a:ea typeface="Menlo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79704" y="4869000"/>
            <a:ext cx="885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</a:t>
            </a:r>
            <a:r>
              <a:rPr lang="zh-CN" altLang="en-US" b="1" dirty="0" smtClean="0">
                <a:solidFill>
                  <a:srgbClr val="0070C0"/>
                </a:solidFill>
                <a:latin typeface="Consolas" pitchFamily="49" charset="0"/>
                <a:ea typeface="Menlo"/>
                <a:cs typeface="Consolas" pitchFamily="49" charset="0"/>
              </a:rPr>
              <a:t>容易错误的地方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：键值为 字符串，非正则      </a:t>
            </a: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详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见</a:t>
            </a: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proxy ‘/CDN’</a:t>
            </a:r>
          </a:p>
        </p:txBody>
      </p:sp>
      <p:sp>
        <p:nvSpPr>
          <p:cNvPr id="20" name="矩形 19"/>
          <p:cNvSpPr/>
          <p:nvPr/>
        </p:nvSpPr>
        <p:spPr>
          <a:xfrm>
            <a:off x="1805665" y="5222177"/>
            <a:ext cx="885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target:  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与 </a:t>
            </a: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host 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不能相同</a:t>
            </a:r>
            <a:endParaRPr lang="en-US" altLang="zh-CN" dirty="0" smtClean="0">
              <a:solidFill>
                <a:srgbClr val="FF0000"/>
              </a:solidFill>
              <a:latin typeface="Consolas" pitchFamily="49" charset="0"/>
              <a:ea typeface="Menlo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        http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协议可以用</a:t>
            </a: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’/’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        https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协议 必须输全  </a:t>
            </a: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https://xxxx.com</a:t>
            </a:r>
          </a:p>
        </p:txBody>
      </p:sp>
      <p:sp>
        <p:nvSpPr>
          <p:cNvPr id="21" name="矩形 20"/>
          <p:cNvSpPr/>
          <p:nvPr/>
        </p:nvSpPr>
        <p:spPr>
          <a:xfrm>
            <a:off x="10018233" y="6279335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**4-proxy</a:t>
            </a:r>
            <a:endParaRPr lang="zh-CN" altLang="zh-CN" sz="2400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4249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" y="507888"/>
            <a:ext cx="1201368" cy="833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1398" tIns="45699" rIns="91398" bIns="45699"/>
          <a:lstStyle/>
          <a:p>
            <a:pPr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" name="Freeform 6"/>
          <p:cNvSpPr/>
          <p:nvPr/>
        </p:nvSpPr>
        <p:spPr bwMode="auto">
          <a:xfrm>
            <a:off x="599373" y="600922"/>
            <a:ext cx="530017" cy="66807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8" tIns="45699" rIns="91398" bIns="45699"/>
          <a:lstStyle/>
          <a:p>
            <a:endParaRPr lang="zh-CN" altLang="en-US" sz="1800"/>
          </a:p>
        </p:txBody>
      </p:sp>
      <p:sp>
        <p:nvSpPr>
          <p:cNvPr id="3" name="矩形 2"/>
          <p:cNvSpPr/>
          <p:nvPr/>
        </p:nvSpPr>
        <p:spPr bwMode="auto">
          <a:xfrm>
            <a:off x="1" y="6757310"/>
            <a:ext cx="12192000" cy="99353"/>
          </a:xfrm>
          <a:prstGeom prst="rect">
            <a:avLst/>
          </a:prstGeom>
          <a:solidFill>
            <a:srgbClr val="0A97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lstStyle/>
          <a:p>
            <a:pPr defTabSz="913765"/>
            <a:endParaRPr lang="zh-CN" altLang="en-US" sz="1700"/>
          </a:p>
        </p:txBody>
      </p:sp>
      <p:sp>
        <p:nvSpPr>
          <p:cNvPr id="30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289875"/>
            <a:ext cx="2943225" cy="619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2000" y="807378"/>
            <a:ext cx="9203330" cy="646288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2"/>
                </a:solidFill>
                <a:sym typeface="+mn-ea"/>
              </a:rPr>
              <a:t>别名处理</a:t>
            </a:r>
            <a:endParaRPr lang="en-US" altLang="zh-CN" sz="3600" b="1" dirty="0" smtClean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6000" y="1485000"/>
            <a:ext cx="1080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准备工作  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webpack.config.js </a:t>
            </a:r>
            <a:r>
              <a:rPr lang="zh-CN" altLang="en-US" sz="24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中 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module </a:t>
            </a:r>
            <a:r>
              <a:rPr lang="zh-CN" altLang="en-US" sz="24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plugins</a:t>
            </a:r>
            <a:r>
              <a:rPr lang="zh-CN" altLang="en-US" sz="24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的区别</a:t>
            </a:r>
            <a:endParaRPr lang="en-US" altLang="zh-CN" sz="2400" dirty="0" smtClean="0">
              <a:solidFill>
                <a:srgbClr val="FF0000"/>
              </a:solidFill>
              <a:latin typeface="Consolas" pitchFamily="49" charset="0"/>
              <a:ea typeface="Menlo"/>
              <a:cs typeface="Consolas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16000" y="2638669"/>
            <a:ext cx="885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Module:   </a:t>
            </a:r>
            <a:r>
              <a:rPr lang="en-US" altLang="zh-CN" sz="2400" dirty="0" smtClean="0"/>
              <a:t>Loaders</a:t>
            </a:r>
            <a:r>
              <a:rPr lang="zh-CN" altLang="en-US" sz="2400" dirty="0"/>
              <a:t>是在打包构建过程中</a:t>
            </a:r>
            <a:r>
              <a:rPr lang="zh-CN" altLang="en-US" sz="2400" dirty="0" smtClean="0"/>
              <a:t>用来</a:t>
            </a:r>
            <a:endParaRPr lang="en-US" altLang="zh-CN" sz="2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</a:t>
            </a:r>
            <a:r>
              <a:rPr lang="zh-CN" altLang="en-US" sz="2400" dirty="0" smtClean="0"/>
              <a:t>处理</a:t>
            </a:r>
            <a:r>
              <a:rPr lang="zh-CN" altLang="en-US" sz="2400" dirty="0"/>
              <a:t>源文件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</a:t>
            </a:r>
            <a:r>
              <a:rPr lang="zh-CN" altLang="en-US" sz="2400" dirty="0" smtClean="0"/>
              <a:t>（</a:t>
            </a:r>
            <a:r>
              <a:rPr lang="en-US" altLang="zh-CN" sz="2400" dirty="0"/>
              <a:t>JSX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Scss</a:t>
            </a:r>
            <a:r>
              <a:rPr lang="zh-CN" altLang="en-US" sz="2400" dirty="0"/>
              <a:t>，</a:t>
            </a:r>
            <a:r>
              <a:rPr lang="en-US" altLang="zh-CN" sz="2400" dirty="0"/>
              <a:t>Less..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                       </a:t>
            </a:r>
            <a:r>
              <a:rPr lang="zh-CN" altLang="en-US" sz="2400" dirty="0" smtClean="0">
                <a:solidFill>
                  <a:srgbClr val="0070C0"/>
                </a:solidFill>
              </a:rPr>
              <a:t>一</a:t>
            </a:r>
            <a:r>
              <a:rPr lang="zh-CN" altLang="en-US" sz="2400" dirty="0">
                <a:solidFill>
                  <a:srgbClr val="0070C0"/>
                </a:solidFill>
              </a:rPr>
              <a:t>次处理一个</a:t>
            </a:r>
            <a:endParaRPr lang="en-US" altLang="zh-CN" sz="2400" dirty="0" smtClean="0">
              <a:solidFill>
                <a:srgbClr val="0070C0"/>
              </a:solidFill>
              <a:latin typeface="Consolas" pitchFamily="49" charset="0"/>
              <a:ea typeface="Menlo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16000" y="4614003"/>
            <a:ext cx="885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plugins:  </a:t>
            </a:r>
            <a:r>
              <a:rPr lang="zh-CN" altLang="en-US" sz="2400" dirty="0" smtClean="0"/>
              <a:t>它们</a:t>
            </a:r>
            <a:r>
              <a:rPr lang="zh-CN" altLang="en-US" sz="2400" dirty="0"/>
              <a:t>会在整个构建过程中生效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</a:t>
            </a:r>
            <a:r>
              <a:rPr lang="zh-CN" altLang="en-US" sz="2400" dirty="0" smtClean="0"/>
              <a:t>执行</a:t>
            </a:r>
            <a:r>
              <a:rPr lang="zh-CN" altLang="en-US" sz="2400" dirty="0"/>
              <a:t>相关的任务</a:t>
            </a:r>
            <a:endParaRPr lang="en-US" altLang="zh-CN" sz="2400" dirty="0" smtClean="0">
              <a:solidFill>
                <a:srgbClr val="FF0000"/>
              </a:solidFill>
              <a:latin typeface="Consolas" pitchFamily="49" charset="0"/>
              <a:ea typeface="Menlo"/>
              <a:cs typeface="Consolas" pitchFamily="49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000" y="1917000"/>
            <a:ext cx="42672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641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" y="507888"/>
            <a:ext cx="1201368" cy="833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1398" tIns="45699" rIns="91398" bIns="45699"/>
          <a:lstStyle/>
          <a:p>
            <a:pPr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" name="Freeform 6"/>
          <p:cNvSpPr/>
          <p:nvPr/>
        </p:nvSpPr>
        <p:spPr bwMode="auto">
          <a:xfrm>
            <a:off x="599373" y="600922"/>
            <a:ext cx="530017" cy="66807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8" tIns="45699" rIns="91398" bIns="45699"/>
          <a:lstStyle/>
          <a:p>
            <a:endParaRPr lang="zh-CN" altLang="en-US" sz="1800"/>
          </a:p>
        </p:txBody>
      </p:sp>
      <p:sp>
        <p:nvSpPr>
          <p:cNvPr id="3" name="矩形 2"/>
          <p:cNvSpPr/>
          <p:nvPr/>
        </p:nvSpPr>
        <p:spPr bwMode="auto">
          <a:xfrm>
            <a:off x="1" y="6757310"/>
            <a:ext cx="12192000" cy="99353"/>
          </a:xfrm>
          <a:prstGeom prst="rect">
            <a:avLst/>
          </a:prstGeom>
          <a:solidFill>
            <a:srgbClr val="0A97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lstStyle/>
          <a:p>
            <a:pPr defTabSz="913765"/>
            <a:endParaRPr lang="zh-CN" altLang="en-US" sz="1700"/>
          </a:p>
        </p:txBody>
      </p:sp>
      <p:sp>
        <p:nvSpPr>
          <p:cNvPr id="30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289875"/>
            <a:ext cx="2943225" cy="619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2000" y="807378"/>
            <a:ext cx="9203330" cy="646288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2"/>
                </a:solidFill>
                <a:sym typeface="+mn-ea"/>
              </a:rPr>
              <a:t>别名处理</a:t>
            </a:r>
            <a:endParaRPr lang="en-US" altLang="zh-CN" sz="3600" b="1" dirty="0" smtClean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44496" y="1835668"/>
            <a:ext cx="885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准备工作  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resolve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         </a:t>
            </a:r>
            <a:r>
              <a:rPr lang="en-US" altLang="zh-CN" sz="2400" dirty="0"/>
              <a:t>resolve</a:t>
            </a:r>
            <a:r>
              <a:rPr lang="zh-CN" altLang="en-US" sz="2400" dirty="0"/>
              <a:t>配置用来影响</a:t>
            </a:r>
            <a:r>
              <a:rPr lang="en-US" altLang="zh-CN" sz="2400" dirty="0" err="1"/>
              <a:t>webpack</a:t>
            </a:r>
            <a:r>
              <a:rPr lang="zh-CN" altLang="en-US" sz="2400" dirty="0"/>
              <a:t>模块解析规则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</a:t>
            </a:r>
            <a:r>
              <a:rPr lang="zh-CN" altLang="en-US" sz="2400" dirty="0" smtClean="0"/>
              <a:t>解析</a:t>
            </a:r>
            <a:r>
              <a:rPr lang="zh-CN" altLang="en-US" sz="2400" dirty="0"/>
              <a:t>规则也可以称之为检索，索引规则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</a:t>
            </a:r>
            <a:r>
              <a:rPr lang="zh-CN" altLang="en-US" sz="2400" dirty="0" smtClean="0"/>
              <a:t>配置</a:t>
            </a:r>
            <a:r>
              <a:rPr lang="zh-CN" altLang="en-US" sz="2400" dirty="0"/>
              <a:t>索引规则能够缩短</a:t>
            </a:r>
            <a:r>
              <a:rPr lang="en-US" altLang="zh-CN" sz="2400" dirty="0" err="1"/>
              <a:t>webpack</a:t>
            </a:r>
            <a:r>
              <a:rPr lang="zh-CN" altLang="en-US" sz="2400" dirty="0"/>
              <a:t>的解析时间，提升打包速度</a:t>
            </a:r>
            <a:endParaRPr lang="en-US" altLang="zh-CN" sz="2400" dirty="0" smtClean="0">
              <a:solidFill>
                <a:srgbClr val="FF0000"/>
              </a:solidFill>
              <a:latin typeface="Consolas" pitchFamily="49" charset="0"/>
              <a:ea typeface="Menlo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5665" y="4388671"/>
            <a:ext cx="885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</a:t>
            </a:r>
            <a:r>
              <a:rPr lang="pt-BR" altLang="zh-CN" sz="2400" dirty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resolve: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altLang="zh-CN" sz="24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	alias</a:t>
            </a:r>
            <a:r>
              <a:rPr lang="pt-BR" altLang="zh-CN" sz="2400" dirty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: alias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altLang="zh-CN" sz="2400" dirty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   }</a:t>
            </a:r>
            <a:endParaRPr lang="en-US" altLang="zh-CN" sz="2400" dirty="0" smtClean="0">
              <a:solidFill>
                <a:srgbClr val="FF0000"/>
              </a:solidFill>
              <a:latin typeface="Consolas" pitchFamily="49" charset="0"/>
              <a:ea typeface="Menlo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453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" y="507888"/>
            <a:ext cx="1201368" cy="833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1398" tIns="45699" rIns="91398" bIns="45699"/>
          <a:lstStyle/>
          <a:p>
            <a:pPr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" name="Freeform 6"/>
          <p:cNvSpPr/>
          <p:nvPr/>
        </p:nvSpPr>
        <p:spPr bwMode="auto">
          <a:xfrm>
            <a:off x="599373" y="600922"/>
            <a:ext cx="530017" cy="66807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8" tIns="45699" rIns="91398" bIns="45699"/>
          <a:lstStyle/>
          <a:p>
            <a:endParaRPr lang="zh-CN" altLang="en-US" sz="1800"/>
          </a:p>
        </p:txBody>
      </p:sp>
      <p:sp>
        <p:nvSpPr>
          <p:cNvPr id="3" name="矩形 2"/>
          <p:cNvSpPr/>
          <p:nvPr/>
        </p:nvSpPr>
        <p:spPr bwMode="auto">
          <a:xfrm>
            <a:off x="1" y="6757310"/>
            <a:ext cx="12192000" cy="99353"/>
          </a:xfrm>
          <a:prstGeom prst="rect">
            <a:avLst/>
          </a:prstGeom>
          <a:solidFill>
            <a:srgbClr val="0A97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lstStyle/>
          <a:p>
            <a:pPr defTabSz="913765"/>
            <a:endParaRPr lang="zh-CN" altLang="en-US" sz="1700"/>
          </a:p>
        </p:txBody>
      </p:sp>
      <p:sp>
        <p:nvSpPr>
          <p:cNvPr id="30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289875"/>
            <a:ext cx="2943225" cy="619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2000" y="807378"/>
            <a:ext cx="9203330" cy="646288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en-US" altLang="zh-CN" sz="3600" b="1" dirty="0" err="1">
                <a:solidFill>
                  <a:schemeClr val="accent2"/>
                </a:solidFill>
                <a:sym typeface="+mn-ea"/>
              </a:rPr>
              <a:t>Css</a:t>
            </a:r>
            <a:r>
              <a:rPr lang="zh-CN" altLang="en-US" sz="3600" b="1" dirty="0">
                <a:solidFill>
                  <a:schemeClr val="accent2"/>
                </a:solidFill>
                <a:sym typeface="+mn-ea"/>
              </a:rPr>
              <a:t>、</a:t>
            </a:r>
            <a:r>
              <a:rPr lang="en-US" altLang="zh-CN" sz="3600" b="1" dirty="0">
                <a:solidFill>
                  <a:schemeClr val="accent2"/>
                </a:solidFill>
                <a:sym typeface="+mn-ea"/>
              </a:rPr>
              <a:t>Sass</a:t>
            </a:r>
            <a:r>
              <a:rPr lang="zh-CN" altLang="en-US" sz="3600" b="1" dirty="0">
                <a:solidFill>
                  <a:schemeClr val="accent2"/>
                </a:solidFill>
                <a:sym typeface="+mn-ea"/>
              </a:rPr>
              <a:t>加载</a:t>
            </a:r>
          </a:p>
        </p:txBody>
      </p:sp>
      <p:sp>
        <p:nvSpPr>
          <p:cNvPr id="21" name="矩形 20"/>
          <p:cNvSpPr/>
          <p:nvPr/>
        </p:nvSpPr>
        <p:spPr>
          <a:xfrm>
            <a:off x="1848000" y="1970336"/>
            <a:ext cx="8239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err="1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cn</a:t>
            </a:r>
            <a:r>
              <a:rPr lang="zh-CN" altLang="zh-CN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pm</a:t>
            </a: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install </a:t>
            </a:r>
            <a:r>
              <a:rPr lang="en-US" altLang="zh-CN" sz="2800" dirty="0" err="1"/>
              <a:t>css</a:t>
            </a:r>
            <a:r>
              <a:rPr lang="en-US" altLang="zh-CN" sz="2800" dirty="0"/>
              <a:t>-loader</a:t>
            </a: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--save-</a:t>
            </a:r>
            <a:r>
              <a:rPr lang="en-US" altLang="zh-CN" sz="2800" dirty="0" err="1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dev</a:t>
            </a:r>
            <a:endParaRPr lang="zh-CN" altLang="zh-CN" sz="2800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48000" y="2473780"/>
            <a:ext cx="8239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err="1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cn</a:t>
            </a:r>
            <a:r>
              <a:rPr lang="zh-CN" altLang="zh-CN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pm</a:t>
            </a: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install </a:t>
            </a:r>
            <a:r>
              <a:rPr lang="en-US" altLang="zh-CN" sz="2800" dirty="0"/>
              <a:t>style-loader</a:t>
            </a: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--save-</a:t>
            </a:r>
            <a:r>
              <a:rPr lang="en-US" altLang="zh-CN" sz="2800" dirty="0" err="1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dev</a:t>
            </a:r>
            <a:endParaRPr lang="zh-CN" altLang="zh-CN" sz="2800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848000" y="3049780"/>
            <a:ext cx="8239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err="1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cn</a:t>
            </a:r>
            <a:r>
              <a:rPr lang="zh-CN" altLang="zh-CN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pm</a:t>
            </a: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install </a:t>
            </a:r>
            <a:r>
              <a:rPr lang="en-US" altLang="zh-CN" sz="2800" dirty="0"/>
              <a:t>node-sass</a:t>
            </a: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--save-</a:t>
            </a:r>
            <a:r>
              <a:rPr lang="en-US" altLang="zh-CN" sz="2800" dirty="0" err="1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dev</a:t>
            </a:r>
            <a:endParaRPr lang="zh-CN" altLang="zh-CN" sz="2800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48000" y="3625780"/>
            <a:ext cx="8239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err="1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cn</a:t>
            </a:r>
            <a:r>
              <a:rPr lang="zh-CN" altLang="zh-CN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pm</a:t>
            </a: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install </a:t>
            </a:r>
            <a:r>
              <a:rPr lang="en-US" altLang="zh-CN" sz="2800" dirty="0"/>
              <a:t>sass-loader</a:t>
            </a: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--save-</a:t>
            </a:r>
            <a:r>
              <a:rPr lang="en-US" altLang="zh-CN" sz="2800" dirty="0" err="1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dev</a:t>
            </a:r>
            <a:endParaRPr lang="zh-CN" altLang="zh-CN" sz="2800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48000" y="4417780"/>
            <a:ext cx="8239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从</a:t>
            </a:r>
            <a:r>
              <a:rPr lang="en-US" altLang="zh-CN" sz="2800" dirty="0" err="1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js</a:t>
            </a:r>
            <a:r>
              <a:rPr lang="en-US" altLang="zh-CN" sz="28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en-US" sz="28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分离</a:t>
            </a:r>
            <a:r>
              <a:rPr lang="en-US" altLang="zh-CN" sz="2800" dirty="0" err="1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css</a:t>
            </a:r>
            <a:r>
              <a:rPr lang="en-US" altLang="zh-CN" sz="28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lang="zh-CN" altLang="zh-CN" sz="2800" dirty="0">
              <a:solidFill>
                <a:srgbClr val="0070C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88388" y="5281780"/>
            <a:ext cx="10903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err="1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cn</a:t>
            </a:r>
            <a:r>
              <a:rPr lang="zh-CN" altLang="zh-CN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pm</a:t>
            </a: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install </a:t>
            </a:r>
            <a:r>
              <a:rPr lang="en-US" altLang="zh-CN" sz="2800" dirty="0"/>
              <a:t>extract-text-</a:t>
            </a:r>
            <a:r>
              <a:rPr lang="en-US" altLang="zh-CN" sz="2800" dirty="0" err="1"/>
              <a:t>webpack</a:t>
            </a:r>
            <a:r>
              <a:rPr lang="en-US" altLang="zh-CN" sz="2800" dirty="0"/>
              <a:t>-plugin</a:t>
            </a: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--save-</a:t>
            </a:r>
            <a:r>
              <a:rPr lang="en-US" altLang="zh-CN" sz="2800" dirty="0" err="1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dev</a:t>
            </a:r>
            <a:endParaRPr lang="zh-CN" altLang="zh-CN" sz="2800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8868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" y="507888"/>
            <a:ext cx="1201368" cy="833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1398" tIns="45699" rIns="91398" bIns="45699"/>
          <a:lstStyle/>
          <a:p>
            <a:pPr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" name="Freeform 6"/>
          <p:cNvSpPr/>
          <p:nvPr/>
        </p:nvSpPr>
        <p:spPr bwMode="auto">
          <a:xfrm>
            <a:off x="599373" y="600922"/>
            <a:ext cx="530017" cy="66807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8" tIns="45699" rIns="91398" bIns="45699"/>
          <a:lstStyle/>
          <a:p>
            <a:endParaRPr lang="zh-CN" altLang="en-US" sz="1800"/>
          </a:p>
        </p:txBody>
      </p:sp>
      <p:sp>
        <p:nvSpPr>
          <p:cNvPr id="3" name="矩形 2"/>
          <p:cNvSpPr/>
          <p:nvPr/>
        </p:nvSpPr>
        <p:spPr bwMode="auto">
          <a:xfrm>
            <a:off x="1" y="6757310"/>
            <a:ext cx="12192000" cy="99353"/>
          </a:xfrm>
          <a:prstGeom prst="rect">
            <a:avLst/>
          </a:prstGeom>
          <a:solidFill>
            <a:srgbClr val="0A97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lstStyle/>
          <a:p>
            <a:pPr defTabSz="913765"/>
            <a:endParaRPr lang="zh-CN" altLang="en-US" sz="1700"/>
          </a:p>
        </p:txBody>
      </p:sp>
      <p:sp>
        <p:nvSpPr>
          <p:cNvPr id="30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289875"/>
            <a:ext cx="2943225" cy="619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2000" y="807378"/>
            <a:ext cx="9203330" cy="646288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en-US" altLang="zh-CN" sz="3600" b="1" dirty="0" err="1">
                <a:solidFill>
                  <a:schemeClr val="accent2"/>
                </a:solidFill>
                <a:sym typeface="+mn-ea"/>
              </a:rPr>
              <a:t>Css</a:t>
            </a:r>
            <a:r>
              <a:rPr lang="zh-CN" altLang="en-US" sz="3600" b="1" dirty="0">
                <a:solidFill>
                  <a:schemeClr val="accent2"/>
                </a:solidFill>
                <a:sym typeface="+mn-ea"/>
              </a:rPr>
              <a:t>、</a:t>
            </a:r>
            <a:r>
              <a:rPr lang="en-US" altLang="zh-CN" sz="3600" b="1" dirty="0">
                <a:solidFill>
                  <a:schemeClr val="accent2"/>
                </a:solidFill>
                <a:sym typeface="+mn-ea"/>
              </a:rPr>
              <a:t>Sass</a:t>
            </a:r>
            <a:r>
              <a:rPr lang="zh-CN" altLang="en-US" sz="3600" b="1" dirty="0">
                <a:solidFill>
                  <a:schemeClr val="accent2"/>
                </a:solidFill>
                <a:sym typeface="+mn-ea"/>
              </a:rPr>
              <a:t>加载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99" y="3139125"/>
            <a:ext cx="7275513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1848000" y="1743335"/>
            <a:ext cx="8239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遵循模块化编程思想，由</a:t>
            </a:r>
            <a:r>
              <a:rPr lang="en-US" altLang="zh-CN" sz="2400" dirty="0" err="1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js</a:t>
            </a:r>
            <a:r>
              <a:rPr lang="zh-CN" altLang="en-US" sz="24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引入依赖的</a:t>
            </a:r>
            <a:r>
              <a:rPr lang="en-US" altLang="zh-CN" sz="2400" dirty="0" err="1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css</a:t>
            </a:r>
            <a:r>
              <a:rPr lang="zh-CN" altLang="en-US" sz="24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，生成</a:t>
            </a:r>
            <a:r>
              <a:rPr lang="en-US" altLang="zh-CN" sz="2400" dirty="0" err="1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css</a:t>
            </a:r>
            <a:endParaRPr lang="zh-CN" altLang="zh-CN" sz="2400" dirty="0">
              <a:solidFill>
                <a:srgbClr val="0070C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76195" y="2391335"/>
            <a:ext cx="8239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B05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require('</a:t>
            </a:r>
            <a:r>
              <a:rPr lang="en-US" altLang="zh-CN" sz="2400" dirty="0" err="1">
                <a:solidFill>
                  <a:srgbClr val="00B05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scss</a:t>
            </a:r>
            <a:r>
              <a:rPr lang="en-US" altLang="zh-CN" sz="2400" dirty="0">
                <a:solidFill>
                  <a:srgbClr val="00B05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/module/</a:t>
            </a:r>
            <a:r>
              <a:rPr lang="en-US" altLang="zh-CN" sz="2400" dirty="0" err="1">
                <a:solidFill>
                  <a:srgbClr val="00B05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test.scss</a:t>
            </a:r>
            <a:r>
              <a:rPr lang="en-US" altLang="zh-CN" sz="2400" dirty="0">
                <a:solidFill>
                  <a:srgbClr val="00B05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');</a:t>
            </a:r>
            <a:endParaRPr lang="zh-CN" altLang="zh-CN" sz="2400" dirty="0">
              <a:solidFill>
                <a:srgbClr val="00B05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7853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" y="507888"/>
            <a:ext cx="1201368" cy="833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1398" tIns="45699" rIns="91398" bIns="45699"/>
          <a:lstStyle/>
          <a:p>
            <a:pPr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" name="Freeform 6"/>
          <p:cNvSpPr/>
          <p:nvPr/>
        </p:nvSpPr>
        <p:spPr bwMode="auto">
          <a:xfrm>
            <a:off x="599373" y="600922"/>
            <a:ext cx="530017" cy="66807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8" tIns="45699" rIns="91398" bIns="45699"/>
          <a:lstStyle/>
          <a:p>
            <a:endParaRPr lang="zh-CN" altLang="en-US" sz="1800"/>
          </a:p>
        </p:txBody>
      </p:sp>
      <p:sp>
        <p:nvSpPr>
          <p:cNvPr id="3" name="矩形 2"/>
          <p:cNvSpPr/>
          <p:nvPr/>
        </p:nvSpPr>
        <p:spPr bwMode="auto">
          <a:xfrm>
            <a:off x="1" y="6757310"/>
            <a:ext cx="12192000" cy="99353"/>
          </a:xfrm>
          <a:prstGeom prst="rect">
            <a:avLst/>
          </a:prstGeom>
          <a:solidFill>
            <a:srgbClr val="0A97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lstStyle/>
          <a:p>
            <a:pPr defTabSz="913765"/>
            <a:endParaRPr lang="zh-CN" altLang="en-US" sz="1700"/>
          </a:p>
        </p:txBody>
      </p:sp>
      <p:sp>
        <p:nvSpPr>
          <p:cNvPr id="30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289875"/>
            <a:ext cx="2943225" cy="619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2000" y="807378"/>
            <a:ext cx="9203330" cy="646288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2"/>
                </a:solidFill>
                <a:sym typeface="+mn-ea"/>
              </a:rPr>
              <a:t>Pug</a:t>
            </a:r>
            <a:r>
              <a:rPr lang="zh-CN" altLang="en-US" sz="3600" b="1" dirty="0" smtClean="0">
                <a:solidFill>
                  <a:schemeClr val="accent2"/>
                </a:solidFill>
                <a:sym typeface="+mn-ea"/>
              </a:rPr>
              <a:t>加载</a:t>
            </a:r>
            <a:endParaRPr lang="zh-CN" altLang="en-US" sz="3600" b="1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48000" y="2123668"/>
            <a:ext cx="8239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cn</a:t>
            </a:r>
            <a:r>
              <a:rPr lang="zh-CN" altLang="zh-CN" sz="24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pm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install </a:t>
            </a:r>
            <a:r>
              <a:rPr lang="en-US" altLang="zh-CN" sz="2400" dirty="0"/>
              <a:t>pug pug-loader pug-filters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--save-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dev</a:t>
            </a:r>
            <a:endParaRPr lang="zh-CN" altLang="zh-CN" sz="2400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48000" y="2925000"/>
            <a:ext cx="8239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cn</a:t>
            </a:r>
            <a:r>
              <a:rPr lang="zh-CN" altLang="zh-CN" sz="24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pm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install </a:t>
            </a:r>
            <a:r>
              <a:rPr lang="en-US" altLang="zh-CN" sz="2400" dirty="0"/>
              <a:t>html-</a:t>
            </a:r>
            <a:r>
              <a:rPr lang="en-US" altLang="zh-CN" sz="2400" dirty="0" err="1"/>
              <a:t>webpack</a:t>
            </a:r>
            <a:r>
              <a:rPr lang="en-US" altLang="zh-CN" sz="2400" dirty="0"/>
              <a:t>-plugin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--save-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dev</a:t>
            </a:r>
            <a:endParaRPr lang="zh-CN" altLang="zh-CN" sz="2400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148" y="4001362"/>
            <a:ext cx="41148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00" y="4148999"/>
            <a:ext cx="42576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6470949" y="5809812"/>
            <a:ext cx="3631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多文件参见</a:t>
            </a: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dealhtml.js</a:t>
            </a:r>
            <a:endParaRPr lang="zh-CN" altLang="zh-CN" sz="4000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957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" y="507888"/>
            <a:ext cx="1201368" cy="833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1398" tIns="45699" rIns="91398" bIns="45699"/>
          <a:lstStyle/>
          <a:p>
            <a:pPr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" name="Freeform 6"/>
          <p:cNvSpPr/>
          <p:nvPr/>
        </p:nvSpPr>
        <p:spPr bwMode="auto">
          <a:xfrm>
            <a:off x="599373" y="600922"/>
            <a:ext cx="530017" cy="66807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8" tIns="45699" rIns="91398" bIns="45699"/>
          <a:lstStyle/>
          <a:p>
            <a:endParaRPr lang="zh-CN" altLang="en-US" sz="1800"/>
          </a:p>
        </p:txBody>
      </p:sp>
      <p:sp>
        <p:nvSpPr>
          <p:cNvPr id="3" name="矩形 2"/>
          <p:cNvSpPr/>
          <p:nvPr/>
        </p:nvSpPr>
        <p:spPr bwMode="auto">
          <a:xfrm>
            <a:off x="1" y="6757310"/>
            <a:ext cx="12192000" cy="99353"/>
          </a:xfrm>
          <a:prstGeom prst="rect">
            <a:avLst/>
          </a:prstGeom>
          <a:solidFill>
            <a:srgbClr val="0A97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lstStyle/>
          <a:p>
            <a:pPr defTabSz="913765"/>
            <a:endParaRPr lang="zh-CN" altLang="en-US" sz="1700"/>
          </a:p>
        </p:txBody>
      </p:sp>
      <p:sp>
        <p:nvSpPr>
          <p:cNvPr id="30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289875"/>
            <a:ext cx="2943225" cy="619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2000" y="807378"/>
            <a:ext cx="9203330" cy="646288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sym typeface="+mn-ea"/>
              </a:rPr>
              <a:t>Tpl</a:t>
            </a:r>
            <a:r>
              <a:rPr lang="zh-CN" altLang="en-US" sz="3600" b="1" dirty="0">
                <a:solidFill>
                  <a:schemeClr val="accent2"/>
                </a:solidFill>
                <a:sym typeface="+mn-ea"/>
              </a:rPr>
              <a:t>加载</a:t>
            </a:r>
          </a:p>
        </p:txBody>
      </p:sp>
      <p:sp>
        <p:nvSpPr>
          <p:cNvPr id="13" name="矩形 12"/>
          <p:cNvSpPr/>
          <p:nvPr/>
        </p:nvSpPr>
        <p:spPr>
          <a:xfrm>
            <a:off x="1848000" y="2123668"/>
            <a:ext cx="8239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cn</a:t>
            </a:r>
            <a:r>
              <a:rPr lang="zh-CN" altLang="zh-CN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pm</a:t>
            </a: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install </a:t>
            </a:r>
            <a:r>
              <a:rPr lang="en-US" altLang="zh-CN" dirty="0" err="1" smtClean="0"/>
              <a:t>tmodjs</a:t>
            </a:r>
            <a:r>
              <a:rPr lang="en-US" altLang="zh-CN" dirty="0" smtClean="0"/>
              <a:t>-loader </a:t>
            </a: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--save-</a:t>
            </a:r>
            <a:r>
              <a:rPr lang="en-US" altLang="zh-CN" dirty="0" err="1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dev</a:t>
            </a:r>
            <a:endParaRPr lang="zh-CN" altLang="zh-CN" sz="4000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475" y="2857500"/>
            <a:ext cx="42005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6238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" y="507888"/>
            <a:ext cx="1201368" cy="833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1398" tIns="45699" rIns="91398" bIns="45699"/>
          <a:lstStyle/>
          <a:p>
            <a:pPr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" name="Freeform 6"/>
          <p:cNvSpPr/>
          <p:nvPr/>
        </p:nvSpPr>
        <p:spPr bwMode="auto">
          <a:xfrm>
            <a:off x="599373" y="600922"/>
            <a:ext cx="530017" cy="66807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8" tIns="45699" rIns="91398" bIns="45699"/>
          <a:lstStyle/>
          <a:p>
            <a:endParaRPr lang="zh-CN" altLang="en-US" sz="1800"/>
          </a:p>
        </p:txBody>
      </p:sp>
      <p:sp>
        <p:nvSpPr>
          <p:cNvPr id="3" name="矩形 2"/>
          <p:cNvSpPr/>
          <p:nvPr/>
        </p:nvSpPr>
        <p:spPr bwMode="auto">
          <a:xfrm>
            <a:off x="1" y="6757310"/>
            <a:ext cx="12192000" cy="99353"/>
          </a:xfrm>
          <a:prstGeom prst="rect">
            <a:avLst/>
          </a:prstGeom>
          <a:solidFill>
            <a:srgbClr val="0A97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lstStyle/>
          <a:p>
            <a:pPr defTabSz="913765"/>
            <a:endParaRPr lang="zh-CN" altLang="en-US" sz="1700"/>
          </a:p>
        </p:txBody>
      </p:sp>
      <p:sp>
        <p:nvSpPr>
          <p:cNvPr id="30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289875"/>
            <a:ext cx="2943225" cy="619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2000" y="807378"/>
            <a:ext cx="9203330" cy="646288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2"/>
                </a:solidFill>
                <a:sym typeface="+mn-ea"/>
              </a:rPr>
              <a:t>images</a:t>
            </a:r>
            <a:endParaRPr lang="zh-CN" altLang="en-US" sz="3600" b="1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48000" y="1907668"/>
            <a:ext cx="8239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相对</a:t>
            </a:r>
            <a:r>
              <a:rPr lang="zh-CN" altLang="en-US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路径：开发环境</a:t>
            </a:r>
            <a:endParaRPr lang="zh-CN" altLang="zh-CN" sz="2400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000" y="2527324"/>
            <a:ext cx="5696468" cy="3493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861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" y="507888"/>
            <a:ext cx="1201368" cy="833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1398" tIns="45699" rIns="91398" bIns="45699"/>
          <a:lstStyle/>
          <a:p>
            <a:pPr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" name="Freeform 6"/>
          <p:cNvSpPr/>
          <p:nvPr/>
        </p:nvSpPr>
        <p:spPr bwMode="auto">
          <a:xfrm>
            <a:off x="599373" y="600922"/>
            <a:ext cx="530017" cy="66807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8" tIns="45699" rIns="91398" bIns="45699"/>
          <a:lstStyle/>
          <a:p>
            <a:endParaRPr lang="zh-CN" altLang="en-US" sz="1800"/>
          </a:p>
        </p:txBody>
      </p:sp>
      <p:sp>
        <p:nvSpPr>
          <p:cNvPr id="29" name="Freeform 8"/>
          <p:cNvSpPr>
            <a:spLocks noEditPoints="1"/>
          </p:cNvSpPr>
          <p:nvPr/>
        </p:nvSpPr>
        <p:spPr bwMode="auto">
          <a:xfrm>
            <a:off x="1544879" y="749500"/>
            <a:ext cx="952128" cy="447500"/>
          </a:xfrm>
          <a:custGeom>
            <a:avLst/>
            <a:gdLst>
              <a:gd name="T0" fmla="*/ 345008 w 2109"/>
              <a:gd name="T1" fmla="*/ 0 h 986"/>
              <a:gd name="T2" fmla="*/ 305269 w 2109"/>
              <a:gd name="T3" fmla="*/ 447253 h 986"/>
              <a:gd name="T4" fmla="*/ 37933 w 2109"/>
              <a:gd name="T5" fmla="*/ 409150 h 986"/>
              <a:gd name="T6" fmla="*/ 0 w 2109"/>
              <a:gd name="T7" fmla="*/ 447253 h 986"/>
              <a:gd name="T8" fmla="*/ 37933 w 2109"/>
              <a:gd name="T9" fmla="*/ 36288 h 986"/>
              <a:gd name="T10" fmla="*/ 305269 w 2109"/>
              <a:gd name="T11" fmla="*/ 126555 h 986"/>
              <a:gd name="T12" fmla="*/ 37933 w 2109"/>
              <a:gd name="T13" fmla="*/ 36288 h 986"/>
              <a:gd name="T14" fmla="*/ 37933 w 2109"/>
              <a:gd name="T15" fmla="*/ 376944 h 986"/>
              <a:gd name="T16" fmla="*/ 305269 w 2109"/>
              <a:gd name="T17" fmla="*/ 284863 h 986"/>
              <a:gd name="T18" fmla="*/ 37933 w 2109"/>
              <a:gd name="T19" fmla="*/ 160576 h 986"/>
              <a:gd name="T20" fmla="*/ 305269 w 2109"/>
              <a:gd name="T21" fmla="*/ 252657 h 986"/>
              <a:gd name="T22" fmla="*/ 37933 w 2109"/>
              <a:gd name="T23" fmla="*/ 160576 h 986"/>
              <a:gd name="T24" fmla="*/ 912645 w 2109"/>
              <a:gd name="T25" fmla="*/ 250843 h 986"/>
              <a:gd name="T26" fmla="*/ 808781 w 2109"/>
              <a:gd name="T27" fmla="*/ 314801 h 986"/>
              <a:gd name="T28" fmla="*/ 926644 w 2109"/>
              <a:gd name="T29" fmla="*/ 415047 h 986"/>
              <a:gd name="T30" fmla="*/ 731109 w 2109"/>
              <a:gd name="T31" fmla="*/ 371048 h 986"/>
              <a:gd name="T32" fmla="*/ 605118 w 2109"/>
              <a:gd name="T33" fmla="*/ 441356 h 986"/>
              <a:gd name="T34" fmla="*/ 658856 w 2109"/>
              <a:gd name="T35" fmla="*/ 403253 h 986"/>
              <a:gd name="T36" fmla="*/ 694983 w 2109"/>
              <a:gd name="T37" fmla="*/ 202761 h 986"/>
              <a:gd name="T38" fmla="*/ 477321 w 2109"/>
              <a:gd name="T39" fmla="*/ 170555 h 986"/>
              <a:gd name="T40" fmla="*/ 834973 w 2109"/>
              <a:gd name="T41" fmla="*/ 118391 h 986"/>
              <a:gd name="T42" fmla="*/ 537381 w 2109"/>
              <a:gd name="T43" fmla="*/ 86185 h 986"/>
              <a:gd name="T44" fmla="*/ 834973 w 2109"/>
              <a:gd name="T45" fmla="*/ 34020 h 986"/>
              <a:gd name="T46" fmla="*/ 529253 w 2109"/>
              <a:gd name="T47" fmla="*/ 2268 h 986"/>
              <a:gd name="T48" fmla="*/ 872454 w 2109"/>
              <a:gd name="T49" fmla="*/ 170555 h 986"/>
              <a:gd name="T50" fmla="*/ 948771 w 2109"/>
              <a:gd name="T51" fmla="*/ 202761 h 986"/>
              <a:gd name="T52" fmla="*/ 731109 w 2109"/>
              <a:gd name="T53" fmla="*/ 218637 h 986"/>
              <a:gd name="T54" fmla="*/ 886453 w 2109"/>
              <a:gd name="T55" fmla="*/ 218637 h 986"/>
              <a:gd name="T56" fmla="*/ 675113 w 2109"/>
              <a:gd name="T57" fmla="*/ 293028 h 986"/>
              <a:gd name="T58" fmla="*/ 485449 w 2109"/>
              <a:gd name="T59" fmla="*/ 403253 h 986"/>
              <a:gd name="T60" fmla="*/ 537381 w 2109"/>
              <a:gd name="T61" fmla="*/ 214554 h 986"/>
              <a:gd name="T62" fmla="*/ 631310 w 2109"/>
              <a:gd name="T63" fmla="*/ 276698 h 986"/>
              <a:gd name="T64" fmla="*/ 549122 w 2109"/>
              <a:gd name="T65" fmla="*/ 266719 h 986"/>
              <a:gd name="T66" fmla="*/ 537381 w 2109"/>
              <a:gd name="T67" fmla="*/ 214554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8" tIns="45699" rIns="91398" bIns="45699"/>
          <a:lstStyle/>
          <a:p>
            <a:endParaRPr lang="zh-CN" altLang="en-US" sz="1800"/>
          </a:p>
        </p:txBody>
      </p:sp>
      <p:sp>
        <p:nvSpPr>
          <p:cNvPr id="3" name="矩形 2"/>
          <p:cNvSpPr/>
          <p:nvPr/>
        </p:nvSpPr>
        <p:spPr bwMode="auto">
          <a:xfrm>
            <a:off x="1" y="6757310"/>
            <a:ext cx="12192000" cy="99353"/>
          </a:xfrm>
          <a:prstGeom prst="rect">
            <a:avLst/>
          </a:prstGeom>
          <a:solidFill>
            <a:srgbClr val="0A97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lstStyle/>
          <a:p>
            <a:pPr defTabSz="913765"/>
            <a:endParaRPr lang="zh-CN" altLang="en-US" sz="1700"/>
          </a:p>
        </p:txBody>
      </p:sp>
      <p:sp>
        <p:nvSpPr>
          <p:cNvPr id="30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289875"/>
            <a:ext cx="2943225" cy="6191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76000" y="1485000"/>
            <a:ext cx="9203330" cy="5447411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marL="612000" indent="-457200">
              <a:lnSpc>
                <a:spcPts val="348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准备工作</a:t>
            </a:r>
            <a:endParaRPr lang="en-US" altLang="zh-CN" sz="2400" b="1" dirty="0" smtClean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marL="612000" indent="-457200">
              <a:lnSpc>
                <a:spcPts val="348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项目初始化、安装</a:t>
            </a:r>
          </a:p>
          <a:p>
            <a:pPr marL="612000" indent="-457200">
              <a:lnSpc>
                <a:spcPts val="348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基本结构</a:t>
            </a:r>
          </a:p>
          <a:p>
            <a:pPr marL="612000" indent="-457200">
              <a:lnSpc>
                <a:spcPts val="348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本地服务器</a:t>
            </a:r>
            <a:r>
              <a:rPr lang="en-US" altLang="zh-CN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devServer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marL="612000" indent="-457200">
              <a:lnSpc>
                <a:spcPts val="348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环境代理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proxy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marL="612000" indent="-457200">
              <a:lnSpc>
                <a:spcPts val="348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别名处理</a:t>
            </a:r>
          </a:p>
          <a:p>
            <a:pPr marL="612000" indent="-457200">
              <a:lnSpc>
                <a:spcPts val="3480"/>
              </a:lnSpc>
              <a:buFont typeface="+mj-lt"/>
              <a:buAutoNum type="arabicPeriod"/>
            </a:pPr>
            <a:r>
              <a:rPr lang="en-US" altLang="zh-CN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Css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、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Sass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加载</a:t>
            </a:r>
          </a:p>
          <a:p>
            <a:pPr marL="612000" indent="-457200">
              <a:lnSpc>
                <a:spcPts val="3480"/>
              </a:lnSpc>
              <a:buFont typeface="+mj-lt"/>
              <a:buAutoNum type="arabicPeriod"/>
            </a:pP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Pug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、</a:t>
            </a:r>
            <a:r>
              <a:rPr lang="en-US" altLang="zh-CN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Tpl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加载</a:t>
            </a:r>
          </a:p>
          <a:p>
            <a:pPr marL="612000" indent="-457200">
              <a:lnSpc>
                <a:spcPts val="3480"/>
              </a:lnSpc>
              <a:buFont typeface="+mj-lt"/>
              <a:buAutoNum type="arabicPeriod"/>
            </a:pP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images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加载</a:t>
            </a:r>
          </a:p>
          <a:p>
            <a:pPr marL="612000" indent="-457200">
              <a:lnSpc>
                <a:spcPts val="3480"/>
              </a:lnSpc>
              <a:buFont typeface="+mj-lt"/>
              <a:buAutoNum type="arabicPeriod"/>
            </a:pP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React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框架加载</a:t>
            </a:r>
          </a:p>
          <a:p>
            <a:pPr marL="612000" indent="-457200">
              <a:lnSpc>
                <a:spcPts val="348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其他</a:t>
            </a:r>
            <a:endParaRPr lang="en-US" altLang="zh-CN" sz="2400" b="1" dirty="0" smtClean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marL="457200" indent="-457200">
              <a:lnSpc>
                <a:spcPts val="3480"/>
              </a:lnSpc>
              <a:buFont typeface="+mj-lt"/>
              <a:buAutoNum type="arabicPeriod"/>
            </a:pPr>
            <a:endParaRPr lang="zh-CN" altLang="en-US" sz="2400" b="1" dirty="0" smtClean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3436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" y="507888"/>
            <a:ext cx="1201368" cy="833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1398" tIns="45699" rIns="91398" bIns="45699"/>
          <a:lstStyle/>
          <a:p>
            <a:pPr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" name="Freeform 6"/>
          <p:cNvSpPr/>
          <p:nvPr/>
        </p:nvSpPr>
        <p:spPr bwMode="auto">
          <a:xfrm>
            <a:off x="599373" y="600922"/>
            <a:ext cx="530017" cy="66807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8" tIns="45699" rIns="91398" bIns="45699"/>
          <a:lstStyle/>
          <a:p>
            <a:endParaRPr lang="zh-CN" altLang="en-US" sz="1800"/>
          </a:p>
        </p:txBody>
      </p:sp>
      <p:sp>
        <p:nvSpPr>
          <p:cNvPr id="3" name="矩形 2"/>
          <p:cNvSpPr/>
          <p:nvPr/>
        </p:nvSpPr>
        <p:spPr bwMode="auto">
          <a:xfrm>
            <a:off x="1" y="6757310"/>
            <a:ext cx="12192000" cy="99353"/>
          </a:xfrm>
          <a:prstGeom prst="rect">
            <a:avLst/>
          </a:prstGeom>
          <a:solidFill>
            <a:srgbClr val="0A97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lstStyle/>
          <a:p>
            <a:pPr defTabSz="913765"/>
            <a:endParaRPr lang="zh-CN" altLang="en-US" sz="1700"/>
          </a:p>
        </p:txBody>
      </p:sp>
      <p:sp>
        <p:nvSpPr>
          <p:cNvPr id="30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289875"/>
            <a:ext cx="2943225" cy="619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2000" y="807378"/>
            <a:ext cx="9203330" cy="646288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2"/>
                </a:solidFill>
                <a:sym typeface="+mn-ea"/>
              </a:rPr>
              <a:t>images</a:t>
            </a:r>
            <a:endParaRPr lang="zh-CN" altLang="en-US" sz="3600" b="1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48000" y="1959335"/>
            <a:ext cx="8239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绝对</a:t>
            </a:r>
            <a:r>
              <a:rPr lang="zh-CN" altLang="en-US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路径：测试、生产环境</a:t>
            </a:r>
            <a:endParaRPr lang="zh-CN" altLang="zh-CN" sz="2400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000" y="2565000"/>
            <a:ext cx="5829102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307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" y="507888"/>
            <a:ext cx="1201368" cy="833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1398" tIns="45699" rIns="91398" bIns="45699"/>
          <a:lstStyle/>
          <a:p>
            <a:pPr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" name="Freeform 6"/>
          <p:cNvSpPr/>
          <p:nvPr/>
        </p:nvSpPr>
        <p:spPr bwMode="auto">
          <a:xfrm>
            <a:off x="599373" y="600922"/>
            <a:ext cx="530017" cy="66807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8" tIns="45699" rIns="91398" bIns="45699"/>
          <a:lstStyle/>
          <a:p>
            <a:endParaRPr lang="zh-CN" altLang="en-US" sz="1800"/>
          </a:p>
        </p:txBody>
      </p:sp>
      <p:sp>
        <p:nvSpPr>
          <p:cNvPr id="3" name="矩形 2"/>
          <p:cNvSpPr/>
          <p:nvPr/>
        </p:nvSpPr>
        <p:spPr bwMode="auto">
          <a:xfrm>
            <a:off x="1" y="6757310"/>
            <a:ext cx="12192000" cy="99353"/>
          </a:xfrm>
          <a:prstGeom prst="rect">
            <a:avLst/>
          </a:prstGeom>
          <a:solidFill>
            <a:srgbClr val="0A97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lstStyle/>
          <a:p>
            <a:pPr defTabSz="913765"/>
            <a:endParaRPr lang="zh-CN" altLang="en-US" sz="1700"/>
          </a:p>
        </p:txBody>
      </p:sp>
      <p:sp>
        <p:nvSpPr>
          <p:cNvPr id="30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289875"/>
            <a:ext cx="2943225" cy="619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2000" y="807378"/>
            <a:ext cx="9203330" cy="646288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2"/>
                </a:solidFill>
                <a:sym typeface="+mn-ea"/>
              </a:rPr>
              <a:t>images</a:t>
            </a:r>
            <a:endParaRPr lang="zh-CN" altLang="en-US" sz="3600" b="1" dirty="0">
              <a:solidFill>
                <a:schemeClr val="accent2"/>
              </a:solidFill>
              <a:sym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055" y="2781000"/>
            <a:ext cx="8363892" cy="262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1848000" y="1959335"/>
            <a:ext cx="8239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即时预览图片   增加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watch</a:t>
            </a:r>
            <a:r>
              <a:rPr lang="zh-CN" altLang="en-US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参数</a:t>
            </a:r>
            <a:endParaRPr lang="zh-CN" altLang="zh-CN" sz="2400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952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" y="507888"/>
            <a:ext cx="1201368" cy="833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1398" tIns="45699" rIns="91398" bIns="45699"/>
          <a:lstStyle/>
          <a:p>
            <a:pPr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" name="Freeform 6"/>
          <p:cNvSpPr/>
          <p:nvPr/>
        </p:nvSpPr>
        <p:spPr bwMode="auto">
          <a:xfrm>
            <a:off x="599373" y="600922"/>
            <a:ext cx="530017" cy="66807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8" tIns="45699" rIns="91398" bIns="45699"/>
          <a:lstStyle/>
          <a:p>
            <a:endParaRPr lang="zh-CN" altLang="en-US" sz="1800"/>
          </a:p>
        </p:txBody>
      </p:sp>
      <p:sp>
        <p:nvSpPr>
          <p:cNvPr id="3" name="矩形 2"/>
          <p:cNvSpPr/>
          <p:nvPr/>
        </p:nvSpPr>
        <p:spPr bwMode="auto">
          <a:xfrm>
            <a:off x="1" y="6757310"/>
            <a:ext cx="12192000" cy="99353"/>
          </a:xfrm>
          <a:prstGeom prst="rect">
            <a:avLst/>
          </a:prstGeom>
          <a:solidFill>
            <a:srgbClr val="0A97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lstStyle/>
          <a:p>
            <a:pPr defTabSz="913765"/>
            <a:endParaRPr lang="zh-CN" altLang="en-US" sz="1700"/>
          </a:p>
        </p:txBody>
      </p:sp>
      <p:sp>
        <p:nvSpPr>
          <p:cNvPr id="30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289875"/>
            <a:ext cx="2943225" cy="619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2000" y="807378"/>
            <a:ext cx="9203330" cy="646288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2"/>
                </a:solidFill>
                <a:sym typeface="+mn-ea"/>
              </a:rPr>
              <a:t>React</a:t>
            </a:r>
            <a:r>
              <a:rPr lang="zh-CN" altLang="en-US" sz="3600" b="1" dirty="0" smtClean="0">
                <a:solidFill>
                  <a:schemeClr val="accent2"/>
                </a:solidFill>
                <a:sym typeface="+mn-ea"/>
              </a:rPr>
              <a:t>框架加载</a:t>
            </a:r>
            <a:endParaRPr lang="zh-CN" altLang="en-US" sz="3600" b="1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13859" y="1959335"/>
            <a:ext cx="82396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cnpm</a:t>
            </a:r>
            <a:r>
              <a:rPr lang="en-US" altLang="zh-CN" sz="24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install --save-</a:t>
            </a:r>
            <a:r>
              <a:rPr lang="en-US" altLang="zh-CN" sz="2400" dirty="0" err="1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dev</a:t>
            </a:r>
            <a:r>
              <a:rPr lang="en-US" altLang="zh-CN" sz="24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react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react-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dom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redux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react-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redux</a:t>
            </a:r>
            <a:endParaRPr lang="en-US" altLang="zh-CN" sz="2400" dirty="0" smtClean="0">
              <a:solidFill>
                <a:srgbClr val="FF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FF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cnpm</a:t>
            </a:r>
            <a:r>
              <a:rPr lang="en-US" altLang="zh-CN" sz="24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install --save-</a:t>
            </a:r>
            <a:r>
              <a:rPr lang="en-US" altLang="zh-CN" sz="2400" dirty="0" err="1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dev</a:t>
            </a:r>
            <a:r>
              <a:rPr lang="en-US" altLang="zh-CN" sz="24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babel-core babel-loader  babel-preset-es2015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babel-preset-react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FF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00535" y="4051862"/>
            <a:ext cx="82396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babelrc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FF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"presets": ["es2015","react","babel-preset-react"]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1747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" y="507888"/>
            <a:ext cx="1201368" cy="833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1398" tIns="45699" rIns="91398" bIns="45699"/>
          <a:lstStyle/>
          <a:p>
            <a:pPr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" name="Freeform 6"/>
          <p:cNvSpPr/>
          <p:nvPr/>
        </p:nvSpPr>
        <p:spPr bwMode="auto">
          <a:xfrm>
            <a:off x="599373" y="600922"/>
            <a:ext cx="530017" cy="66807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8" tIns="45699" rIns="91398" bIns="45699"/>
          <a:lstStyle/>
          <a:p>
            <a:endParaRPr lang="zh-CN" altLang="en-US" sz="1800"/>
          </a:p>
        </p:txBody>
      </p:sp>
      <p:sp>
        <p:nvSpPr>
          <p:cNvPr id="3" name="矩形 2"/>
          <p:cNvSpPr/>
          <p:nvPr/>
        </p:nvSpPr>
        <p:spPr bwMode="auto">
          <a:xfrm>
            <a:off x="1" y="6757310"/>
            <a:ext cx="12192000" cy="99353"/>
          </a:xfrm>
          <a:prstGeom prst="rect">
            <a:avLst/>
          </a:prstGeom>
          <a:solidFill>
            <a:srgbClr val="0A97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lstStyle/>
          <a:p>
            <a:pPr defTabSz="913765"/>
            <a:endParaRPr lang="zh-CN" altLang="en-US" sz="1700"/>
          </a:p>
        </p:txBody>
      </p:sp>
      <p:sp>
        <p:nvSpPr>
          <p:cNvPr id="30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289875"/>
            <a:ext cx="2943225" cy="619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2000" y="807378"/>
            <a:ext cx="9203330" cy="646288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2"/>
                </a:solidFill>
                <a:sym typeface="+mn-ea"/>
              </a:rPr>
              <a:t>其他</a:t>
            </a:r>
            <a:endParaRPr lang="zh-CN" altLang="en-US" sz="3600" b="1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13859" y="1959335"/>
            <a:ext cx="801414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lang="en-US" altLang="zh-CN" sz="2400" dirty="0" err="1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optimize.CommonsChunkPlugin</a:t>
            </a:r>
            <a:r>
              <a:rPr lang="zh-CN" altLang="en-US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：</a:t>
            </a:r>
            <a:endParaRPr lang="en-US" altLang="zh-CN" sz="2400" dirty="0" smtClean="0">
              <a:solidFill>
                <a:srgbClr val="FF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抽取公用模块</a:t>
            </a:r>
            <a:endParaRPr lang="en-US" altLang="zh-CN" sz="2400" dirty="0" smtClean="0">
              <a:solidFill>
                <a:srgbClr val="FF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FF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ProvidePlugin</a:t>
            </a:r>
            <a:endParaRPr lang="en-US" altLang="zh-CN" sz="2400" dirty="0" smtClean="0">
              <a:solidFill>
                <a:srgbClr val="FF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全局通用变量</a:t>
            </a:r>
            <a:endParaRPr lang="en-US" altLang="zh-CN" sz="2400" dirty="0" smtClean="0">
              <a:solidFill>
                <a:srgbClr val="FF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  <a:r>
              <a:rPr lang="zh-CN" altLang="en-US" sz="2400" dirty="0"/>
              <a:t>自动加载模块。 任何时候，当 变量</a:t>
            </a:r>
            <a:r>
              <a:rPr lang="zh-CN" altLang="en-US" sz="2400" dirty="0" smtClean="0"/>
              <a:t>未赋值时</a:t>
            </a:r>
            <a:r>
              <a:rPr lang="zh-CN" altLang="en-US" sz="2400" dirty="0"/>
              <a:t>， </a:t>
            </a:r>
            <a:r>
              <a:rPr lang="en-US" altLang="zh-CN" sz="2400" dirty="0"/>
              <a:t>module</a:t>
            </a:r>
            <a:r>
              <a:rPr lang="zh-CN" altLang="en-US" sz="2400" dirty="0"/>
              <a:t> 就会自动被加载，并且变量会被这个 </a:t>
            </a:r>
            <a:r>
              <a:rPr lang="en-US" altLang="zh-CN" sz="2400" dirty="0"/>
              <a:t>module</a:t>
            </a:r>
            <a:r>
              <a:rPr lang="zh-CN" altLang="en-US" sz="2400" dirty="0"/>
              <a:t> 输出的内容所赋值</a:t>
            </a:r>
            <a:endParaRPr lang="en-US" altLang="zh-CN" sz="2400" dirty="0">
              <a:solidFill>
                <a:srgbClr val="FF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428" y="5006322"/>
            <a:ext cx="5411143" cy="1616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522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" y="507888"/>
            <a:ext cx="1201368" cy="833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1398" tIns="45699" rIns="91398" bIns="45699"/>
          <a:lstStyle/>
          <a:p>
            <a:pPr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" name="Freeform 6"/>
          <p:cNvSpPr/>
          <p:nvPr/>
        </p:nvSpPr>
        <p:spPr bwMode="auto">
          <a:xfrm>
            <a:off x="599373" y="600922"/>
            <a:ext cx="530017" cy="66807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8" tIns="45699" rIns="91398" bIns="45699"/>
          <a:lstStyle/>
          <a:p>
            <a:endParaRPr lang="zh-CN" altLang="en-US" sz="1800"/>
          </a:p>
        </p:txBody>
      </p:sp>
      <p:sp>
        <p:nvSpPr>
          <p:cNvPr id="3" name="矩形 2"/>
          <p:cNvSpPr/>
          <p:nvPr/>
        </p:nvSpPr>
        <p:spPr bwMode="auto">
          <a:xfrm>
            <a:off x="1" y="6757310"/>
            <a:ext cx="12192000" cy="99353"/>
          </a:xfrm>
          <a:prstGeom prst="rect">
            <a:avLst/>
          </a:prstGeom>
          <a:solidFill>
            <a:srgbClr val="0A97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lstStyle/>
          <a:p>
            <a:pPr defTabSz="913765"/>
            <a:endParaRPr lang="zh-CN" altLang="en-US" sz="1700"/>
          </a:p>
        </p:txBody>
      </p:sp>
      <p:sp>
        <p:nvSpPr>
          <p:cNvPr id="30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289875"/>
            <a:ext cx="2943225" cy="619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2000" y="807378"/>
            <a:ext cx="9203330" cy="646288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2"/>
                </a:solidFill>
                <a:sym typeface="+mn-ea"/>
              </a:rPr>
              <a:t>其他</a:t>
            </a:r>
            <a:endParaRPr lang="zh-CN" altLang="en-US" sz="3600" b="1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13859" y="1959335"/>
            <a:ext cx="82396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OpenBrowserPlugin</a:t>
            </a:r>
            <a:r>
              <a:rPr lang="en-US" altLang="zh-CN" sz="24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：</a:t>
            </a:r>
            <a:endParaRPr lang="en-US" altLang="zh-CN" sz="2400" dirty="0" smtClean="0">
              <a:solidFill>
                <a:srgbClr val="FF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  <a:r>
              <a:rPr lang="zh-CN" altLang="en-US" sz="24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新开</a:t>
            </a:r>
            <a:r>
              <a:rPr lang="zh-CN" altLang="en-US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浏览器</a:t>
            </a:r>
            <a:endParaRPr lang="en-US" altLang="zh-CN" sz="2400" dirty="0" smtClean="0">
              <a:solidFill>
                <a:srgbClr val="FF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FF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CleanWebpackPlugin</a:t>
            </a:r>
            <a:r>
              <a:rPr lang="en-US" altLang="zh-CN" sz="24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  <a:r>
              <a:rPr lang="zh-CN" altLang="en-US" sz="24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清空</a:t>
            </a:r>
            <a:r>
              <a:rPr lang="en-US" altLang="zh-CN" sz="2400" dirty="0" err="1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dist</a:t>
            </a:r>
            <a:r>
              <a:rPr lang="zh-CN" altLang="en-US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目录</a:t>
            </a:r>
            <a:endParaRPr lang="en-US" altLang="zh-CN" sz="2400" dirty="0" smtClean="0">
              <a:solidFill>
                <a:srgbClr val="FF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FF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Dll</a:t>
            </a:r>
            <a:r>
              <a:rPr lang="zh-CN" altLang="en-US" sz="24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模块。。。。。</a:t>
            </a:r>
            <a:r>
              <a:rPr lang="zh-CN" altLang="en-US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。加速编译</a:t>
            </a:r>
            <a:endParaRPr lang="en-US" altLang="zh-CN" sz="2400" dirty="0">
              <a:solidFill>
                <a:srgbClr val="FF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FF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FF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devtool</a:t>
            </a:r>
            <a:r>
              <a:rPr lang="en-US" altLang="zh-CN" sz="24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: 'cheap-module-</a:t>
            </a:r>
            <a:r>
              <a:rPr lang="en-US" altLang="zh-CN" sz="2400" dirty="0" err="1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eval</a:t>
            </a:r>
            <a:r>
              <a:rPr lang="en-US" altLang="zh-CN" sz="24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-source-map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FF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  <a:endParaRPr lang="en-US" altLang="zh-CN" sz="2400" dirty="0">
              <a:solidFill>
                <a:srgbClr val="FF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48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5135894" y="4005064"/>
            <a:ext cx="4800533" cy="7909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700" dirty="0">
                <a:solidFill>
                  <a:schemeClr val="bg1">
                    <a:lumMod val="95000"/>
                  </a:schemeClr>
                </a:solidFill>
              </a:rPr>
              <a:t>技术中心 </a:t>
            </a:r>
            <a:r>
              <a:rPr lang="en-US" altLang="zh-CN" sz="2700" dirty="0" smtClean="0">
                <a:solidFill>
                  <a:schemeClr val="bg1">
                    <a:lumMod val="95000"/>
                  </a:schemeClr>
                </a:solidFill>
              </a:rPr>
              <a:t>–</a:t>
            </a:r>
            <a:r>
              <a:rPr lang="zh-CN" altLang="en-US" sz="27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zh-CN" altLang="en-US" sz="2700" dirty="0">
                <a:solidFill>
                  <a:schemeClr val="bg1">
                    <a:lumMod val="95000"/>
                  </a:schemeClr>
                </a:solidFill>
              </a:rPr>
              <a:t>林</a:t>
            </a:r>
            <a:r>
              <a:rPr lang="zh-CN" altLang="en-US" sz="2700" dirty="0" smtClean="0">
                <a:solidFill>
                  <a:schemeClr val="bg1">
                    <a:lumMod val="95000"/>
                  </a:schemeClr>
                </a:solidFill>
              </a:rPr>
              <a:t>飞</a:t>
            </a:r>
            <a:endParaRPr lang="en-US" altLang="zh-CN" sz="27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zh-CN" altLang="en-US" sz="27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21365" y="1269000"/>
            <a:ext cx="10363200" cy="1470025"/>
          </a:xfrm>
        </p:spPr>
        <p:txBody>
          <a:bodyPr>
            <a:noAutofit/>
          </a:bodyPr>
          <a:lstStyle/>
          <a:p>
            <a:r>
              <a:rPr lang="zh-CN" altLang="en-US" sz="8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都了解了吗</a:t>
            </a:r>
            <a:endParaRPr lang="zh-CN" altLang="en-US" sz="8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000" y="2709000"/>
            <a:ext cx="3422325" cy="315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" y="507888"/>
            <a:ext cx="1201368" cy="833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1398" tIns="45699" rIns="91398" bIns="45699"/>
          <a:lstStyle/>
          <a:p>
            <a:pPr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" name="Freeform 6"/>
          <p:cNvSpPr/>
          <p:nvPr/>
        </p:nvSpPr>
        <p:spPr bwMode="auto">
          <a:xfrm>
            <a:off x="599373" y="600922"/>
            <a:ext cx="530017" cy="66807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8" tIns="45699" rIns="91398" bIns="45699"/>
          <a:lstStyle/>
          <a:p>
            <a:endParaRPr lang="zh-CN" altLang="en-US" sz="1800" dirty="0"/>
          </a:p>
        </p:txBody>
      </p:sp>
      <p:sp>
        <p:nvSpPr>
          <p:cNvPr id="3" name="矩形 2"/>
          <p:cNvSpPr/>
          <p:nvPr/>
        </p:nvSpPr>
        <p:spPr bwMode="auto">
          <a:xfrm>
            <a:off x="1" y="6757310"/>
            <a:ext cx="12192000" cy="99353"/>
          </a:xfrm>
          <a:prstGeom prst="rect">
            <a:avLst/>
          </a:prstGeom>
          <a:solidFill>
            <a:srgbClr val="0A97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lstStyle/>
          <a:p>
            <a:pPr defTabSz="913765"/>
            <a:endParaRPr lang="zh-CN" altLang="en-US" sz="1700"/>
          </a:p>
        </p:txBody>
      </p:sp>
      <p:sp>
        <p:nvSpPr>
          <p:cNvPr id="30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289875"/>
            <a:ext cx="2943225" cy="61912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632000" y="807378"/>
            <a:ext cx="9203330" cy="646288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2"/>
                </a:solidFill>
                <a:sym typeface="+mn-ea"/>
              </a:rPr>
              <a:t>准备工作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72000" y="2185822"/>
            <a:ext cx="9203330" cy="523178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  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什么是</a:t>
            </a:r>
            <a:r>
              <a:rPr lang="en-US" altLang="zh-CN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nodeJs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？</a:t>
            </a:r>
          </a:p>
        </p:txBody>
      </p:sp>
      <p:sp>
        <p:nvSpPr>
          <p:cNvPr id="9" name="矩形 8"/>
          <p:cNvSpPr/>
          <p:nvPr/>
        </p:nvSpPr>
        <p:spPr>
          <a:xfrm>
            <a:off x="2208000" y="3183335"/>
            <a:ext cx="8239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Node.js </a:t>
            </a:r>
            <a:r>
              <a:rPr lang="zh-CN" altLang="en-US" sz="2400" dirty="0"/>
              <a:t>是一个基于 </a:t>
            </a:r>
            <a:r>
              <a:rPr lang="en-US" altLang="zh-CN" sz="2400" dirty="0"/>
              <a:t>Chrome V8 </a:t>
            </a:r>
            <a:r>
              <a:rPr lang="zh-CN" altLang="en-US" sz="2400" dirty="0"/>
              <a:t>引擎的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JavaScript </a:t>
            </a:r>
            <a:r>
              <a:rPr lang="zh-CN" altLang="en-US" sz="2400" dirty="0">
                <a:solidFill>
                  <a:srgbClr val="FF0000"/>
                </a:solidFill>
              </a:rPr>
              <a:t>运行环境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776000" y="4311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76388" y="4335335"/>
            <a:ext cx="8239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目前</a:t>
            </a:r>
            <a:r>
              <a:rPr lang="en-US" altLang="zh-CN" sz="2400" dirty="0">
                <a:solidFill>
                  <a:srgbClr val="00B0F0"/>
                </a:solidFill>
              </a:rPr>
              <a:t>JavaScript</a:t>
            </a:r>
            <a:r>
              <a:rPr lang="zh-CN" altLang="en-US" sz="2400" dirty="0">
                <a:solidFill>
                  <a:srgbClr val="00B0F0"/>
                </a:solidFill>
              </a:rPr>
              <a:t>脚本的运行环境有</a:t>
            </a:r>
            <a:r>
              <a:rPr lang="zh-CN" altLang="en-US" sz="2400" dirty="0">
                <a:solidFill>
                  <a:srgbClr val="FF0000"/>
                </a:solidFill>
              </a:rPr>
              <a:t>浏览器</a:t>
            </a:r>
            <a:r>
              <a:rPr lang="zh-CN" altLang="en-US" sz="2400" dirty="0">
                <a:solidFill>
                  <a:srgbClr val="00B0F0"/>
                </a:solidFill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Node.js</a:t>
            </a:r>
            <a:r>
              <a:rPr lang="zh-CN" altLang="en-US" sz="2400" dirty="0">
                <a:solidFill>
                  <a:srgbClr val="00B0F0"/>
                </a:solidFill>
              </a:rPr>
              <a:t>环境两种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557" y="1701000"/>
            <a:ext cx="2472443" cy="141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" y="507888"/>
            <a:ext cx="1201368" cy="833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1398" tIns="45699" rIns="91398" bIns="45699"/>
          <a:lstStyle/>
          <a:p>
            <a:pPr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" name="Freeform 6"/>
          <p:cNvSpPr/>
          <p:nvPr/>
        </p:nvSpPr>
        <p:spPr bwMode="auto">
          <a:xfrm>
            <a:off x="599373" y="600922"/>
            <a:ext cx="530017" cy="66807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8" tIns="45699" rIns="91398" bIns="45699"/>
          <a:lstStyle/>
          <a:p>
            <a:endParaRPr lang="zh-CN" altLang="en-US" sz="1800" dirty="0"/>
          </a:p>
        </p:txBody>
      </p:sp>
      <p:sp>
        <p:nvSpPr>
          <p:cNvPr id="3" name="矩形 2"/>
          <p:cNvSpPr/>
          <p:nvPr/>
        </p:nvSpPr>
        <p:spPr bwMode="auto">
          <a:xfrm>
            <a:off x="1" y="6757310"/>
            <a:ext cx="12192000" cy="99353"/>
          </a:xfrm>
          <a:prstGeom prst="rect">
            <a:avLst/>
          </a:prstGeom>
          <a:solidFill>
            <a:srgbClr val="0A97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lstStyle/>
          <a:p>
            <a:pPr defTabSz="913765"/>
            <a:endParaRPr lang="zh-CN" altLang="en-US" sz="1700"/>
          </a:p>
        </p:txBody>
      </p:sp>
      <p:sp>
        <p:nvSpPr>
          <p:cNvPr id="30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289875"/>
            <a:ext cx="2943225" cy="61912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632000" y="807378"/>
            <a:ext cx="9203330" cy="646288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2"/>
                </a:solidFill>
                <a:sym typeface="+mn-ea"/>
              </a:rPr>
              <a:t>准备工作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776000" y="4311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000" y="1845000"/>
            <a:ext cx="9203330" cy="523178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  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什么是</a:t>
            </a:r>
            <a:r>
              <a:rPr lang="en-US" altLang="zh-CN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webpack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？</a:t>
            </a:r>
          </a:p>
        </p:txBody>
      </p:sp>
      <p:sp>
        <p:nvSpPr>
          <p:cNvPr id="12" name="矩形 11"/>
          <p:cNvSpPr/>
          <p:nvPr/>
        </p:nvSpPr>
        <p:spPr>
          <a:xfrm>
            <a:off x="1560000" y="249300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>
                <a:solidFill>
                  <a:schemeClr val="accent5"/>
                </a:solidFill>
              </a:rPr>
              <a:t>WebPack</a:t>
            </a:r>
            <a:r>
              <a:rPr lang="zh-CN" altLang="en-US" sz="2400" dirty="0">
                <a:solidFill>
                  <a:schemeClr val="accent5"/>
                </a:solidFill>
              </a:rPr>
              <a:t>可以看做是</a:t>
            </a:r>
            <a:r>
              <a:rPr lang="zh-CN" altLang="en-US" sz="2400" b="1" dirty="0">
                <a:solidFill>
                  <a:srgbClr val="FF0000"/>
                </a:solidFill>
              </a:rPr>
              <a:t>模块打包机</a:t>
            </a:r>
            <a:r>
              <a:rPr lang="zh-CN" altLang="en-US" sz="2400" dirty="0" smtClean="0">
                <a:solidFill>
                  <a:schemeClr val="accent5"/>
                </a:solidFill>
              </a:rPr>
              <a:t>：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16000" y="3558231"/>
            <a:ext cx="33099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accent5"/>
                </a:solidFill>
              </a:rPr>
              <a:t>分析</a:t>
            </a:r>
            <a:r>
              <a:rPr lang="zh-CN" altLang="en-US" sz="2000" dirty="0" smtClean="0">
                <a:solidFill>
                  <a:srgbClr val="FF0000"/>
                </a:solidFill>
              </a:rPr>
              <a:t>项目结构</a:t>
            </a:r>
            <a:r>
              <a:rPr lang="en-US" altLang="zh-CN" sz="2000" dirty="0" smtClean="0">
                <a:solidFill>
                  <a:schemeClr val="accent5"/>
                </a:solidFill>
              </a:rPr>
              <a:t>,</a:t>
            </a:r>
            <a:r>
              <a:rPr lang="zh-CN" altLang="en-US" sz="2000" dirty="0">
                <a:solidFill>
                  <a:schemeClr val="accent5"/>
                </a:solidFill>
              </a:rPr>
              <a:t>找到</a:t>
            </a:r>
            <a:r>
              <a:rPr lang="en-US" altLang="zh-CN" sz="2000" dirty="0">
                <a:solidFill>
                  <a:schemeClr val="accent5"/>
                </a:solidFill>
              </a:rPr>
              <a:t>JavaScript</a:t>
            </a:r>
            <a:r>
              <a:rPr lang="zh-CN" altLang="en-US" sz="2000" dirty="0">
                <a:solidFill>
                  <a:schemeClr val="accent5"/>
                </a:solidFill>
              </a:rPr>
              <a:t>模块以及其它的一些浏览器不能直接运行的拓展语言（</a:t>
            </a:r>
            <a:r>
              <a:rPr lang="en-US" altLang="zh-CN" sz="2000" dirty="0" err="1">
                <a:solidFill>
                  <a:schemeClr val="accent5"/>
                </a:solidFill>
              </a:rPr>
              <a:t>Scss</a:t>
            </a:r>
            <a:r>
              <a:rPr lang="zh-CN" altLang="en-US" sz="2000" dirty="0">
                <a:solidFill>
                  <a:schemeClr val="accent5"/>
                </a:solidFill>
              </a:rPr>
              <a:t>，</a:t>
            </a:r>
            <a:r>
              <a:rPr lang="en-US" altLang="zh-CN" sz="2000" dirty="0" err="1">
                <a:solidFill>
                  <a:schemeClr val="accent5"/>
                </a:solidFill>
              </a:rPr>
              <a:t>TypeScript</a:t>
            </a:r>
            <a:r>
              <a:rPr lang="zh-CN" altLang="en-US" sz="2000" dirty="0">
                <a:solidFill>
                  <a:schemeClr val="accent5"/>
                </a:solidFill>
              </a:rPr>
              <a:t>，</a:t>
            </a:r>
            <a:r>
              <a:rPr lang="en-US" altLang="zh-CN" sz="2000" dirty="0" err="1">
                <a:solidFill>
                  <a:schemeClr val="accent5"/>
                </a:solidFill>
              </a:rPr>
              <a:t>tpl</a:t>
            </a:r>
            <a:r>
              <a:rPr lang="zh-CN" altLang="en-US" sz="2000" dirty="0">
                <a:solidFill>
                  <a:schemeClr val="accent5"/>
                </a:solidFill>
              </a:rPr>
              <a:t>等），并将其打包为合适的格式以供浏览器使用。</a:t>
            </a:r>
          </a:p>
          <a:p>
            <a:endParaRPr lang="zh-CN" altLang="en-US" sz="20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925" y="3276922"/>
            <a:ext cx="6403847" cy="2373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89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" y="507888"/>
            <a:ext cx="1201368" cy="833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1398" tIns="45699" rIns="91398" bIns="45699"/>
          <a:lstStyle/>
          <a:p>
            <a:pPr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" name="Freeform 6"/>
          <p:cNvSpPr/>
          <p:nvPr/>
        </p:nvSpPr>
        <p:spPr bwMode="auto">
          <a:xfrm>
            <a:off x="599373" y="600922"/>
            <a:ext cx="530017" cy="66807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8" tIns="45699" rIns="91398" bIns="45699"/>
          <a:lstStyle/>
          <a:p>
            <a:endParaRPr lang="zh-CN" altLang="en-US" sz="1800" dirty="0"/>
          </a:p>
        </p:txBody>
      </p:sp>
      <p:sp>
        <p:nvSpPr>
          <p:cNvPr id="3" name="矩形 2"/>
          <p:cNvSpPr/>
          <p:nvPr/>
        </p:nvSpPr>
        <p:spPr bwMode="auto">
          <a:xfrm>
            <a:off x="1" y="6757310"/>
            <a:ext cx="12192000" cy="99353"/>
          </a:xfrm>
          <a:prstGeom prst="rect">
            <a:avLst/>
          </a:prstGeom>
          <a:solidFill>
            <a:srgbClr val="0A97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lstStyle/>
          <a:p>
            <a:pPr defTabSz="913765"/>
            <a:endParaRPr lang="zh-CN" altLang="en-US" sz="1700"/>
          </a:p>
        </p:txBody>
      </p:sp>
      <p:sp>
        <p:nvSpPr>
          <p:cNvPr id="30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289875"/>
            <a:ext cx="2943225" cy="61912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632000" y="807378"/>
            <a:ext cx="9203330" cy="646288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2"/>
                </a:solidFill>
                <a:sym typeface="+mn-ea"/>
              </a:rPr>
              <a:t>准备工作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72670" y="1681822"/>
            <a:ext cx="9203330" cy="523178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Grunt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、</a:t>
            </a: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Gulp 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和 </a:t>
            </a:r>
            <a:r>
              <a:rPr lang="en-US" altLang="zh-CN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webpack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 的区别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776000" y="4311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20000" y="2460680"/>
            <a:ext cx="8856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grunt/gulp </a:t>
            </a:r>
            <a:r>
              <a:rPr lang="zh-CN" altLang="en-US" sz="2400" dirty="0"/>
              <a:t>的工作方式</a:t>
            </a:r>
            <a:r>
              <a:rPr lang="zh-CN" altLang="en-US" sz="2400" dirty="0" smtClean="0"/>
              <a:t>是</a:t>
            </a:r>
            <a:r>
              <a:rPr lang="zh-CN" altLang="en-US" sz="2400" dirty="0" smtClean="0">
                <a:sym typeface="Wingdings" panose="05000000000000000000" pitchFamily="2" charset="2"/>
              </a:rPr>
              <a:t>：（ </a:t>
            </a:r>
            <a:r>
              <a:rPr lang="en-US" altLang="zh-CN" sz="2400" b="1" dirty="0" err="1" smtClean="0">
                <a:solidFill>
                  <a:schemeClr val="accent1"/>
                </a:solidFill>
              </a:rPr>
              <a:t>TaskRunner</a:t>
            </a:r>
            <a:r>
              <a:rPr lang="zh-CN" altLang="en-US" sz="2400" dirty="0" smtClean="0">
                <a:sym typeface="Wingdings" panose="05000000000000000000" pitchFamily="2" charset="2"/>
              </a:rPr>
              <a:t>）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</a:t>
            </a:r>
            <a:r>
              <a:rPr lang="zh-CN" altLang="en-US" sz="2400" dirty="0" smtClean="0"/>
              <a:t>在</a:t>
            </a:r>
            <a:r>
              <a:rPr lang="zh-CN" altLang="en-US" sz="2400" dirty="0"/>
              <a:t>一个配置文件中，</a:t>
            </a:r>
            <a:r>
              <a:rPr lang="zh-CN" altLang="en-US" sz="2400" dirty="0">
                <a:solidFill>
                  <a:srgbClr val="FF0000"/>
                </a:solidFill>
              </a:rPr>
              <a:t>指明对某些文件进行压缩、组合、检查等任务的具体步骤</a:t>
            </a:r>
            <a:r>
              <a:rPr lang="zh-CN" altLang="en-US" sz="2400" dirty="0"/>
              <a:t>，然后在运行中输入相应的命令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/>
              <a:t>     </a:t>
            </a:r>
            <a:r>
              <a:rPr lang="en-US" altLang="zh-CN" sz="2400" dirty="0" err="1"/>
              <a:t>webpack</a:t>
            </a:r>
            <a:r>
              <a:rPr lang="en-US" altLang="zh-CN" sz="2400" dirty="0"/>
              <a:t> </a:t>
            </a:r>
            <a:r>
              <a:rPr lang="zh-CN" altLang="en-US" sz="2400" dirty="0"/>
              <a:t>的工作方式是：  </a:t>
            </a:r>
            <a:r>
              <a:rPr lang="zh-CN" altLang="en-US" sz="2400" dirty="0" smtClean="0"/>
              <a:t>（ 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模块化</a:t>
            </a:r>
            <a:r>
              <a:rPr lang="zh-CN" altLang="en-US" sz="2400" b="1" dirty="0">
                <a:solidFill>
                  <a:schemeClr val="accent1"/>
                </a:solidFill>
              </a:rPr>
              <a:t>解决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方案 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  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把</a:t>
            </a:r>
            <a:r>
              <a:rPr lang="zh-CN" altLang="en-US" sz="2400" dirty="0">
                <a:solidFill>
                  <a:srgbClr val="FF0000"/>
                </a:solidFill>
              </a:rPr>
              <a:t>你的项目当做一个整体</a:t>
            </a:r>
            <a:r>
              <a:rPr lang="zh-CN" altLang="en-US" sz="2400" dirty="0"/>
              <a:t>，通过一个指定的主文件名（</a:t>
            </a:r>
            <a:r>
              <a:rPr lang="en-US" altLang="zh-CN" sz="2400" dirty="0"/>
              <a:t>index.js, </a:t>
            </a:r>
            <a:r>
              <a:rPr lang="zh-CN" altLang="en-US" sz="2400" dirty="0"/>
              <a:t>一般是入口文件），</a:t>
            </a:r>
            <a:r>
              <a:rPr lang="en-US" altLang="zh-CN" sz="2400" dirty="0" err="1"/>
              <a:t>webpack</a:t>
            </a:r>
            <a:r>
              <a:rPr lang="en-US" altLang="zh-CN" sz="2400" dirty="0"/>
              <a:t>   </a:t>
            </a:r>
            <a:r>
              <a:rPr lang="zh-CN" altLang="en-US" sz="2400" dirty="0"/>
              <a:t>将从这个文件开始找到你的项目所依赖的文件，使用</a:t>
            </a:r>
            <a:r>
              <a:rPr lang="en-US" altLang="zh-CN" sz="2400" dirty="0"/>
              <a:t>loaders </a:t>
            </a:r>
            <a:r>
              <a:rPr lang="zh-CN" altLang="en-US" sz="2400" dirty="0"/>
              <a:t>来处理它们，最后打包为一个浏览器可识别的</a:t>
            </a:r>
            <a:r>
              <a:rPr lang="en-US" altLang="zh-CN" sz="2400" dirty="0" err="1"/>
              <a:t>js</a:t>
            </a:r>
            <a:r>
              <a:rPr lang="en-US" altLang="zh-CN" sz="2400" dirty="0"/>
              <a:t> </a:t>
            </a:r>
            <a:r>
              <a:rPr lang="zh-CN" altLang="en-US" sz="2400" dirty="0"/>
              <a:t>文件。</a:t>
            </a:r>
          </a:p>
        </p:txBody>
      </p:sp>
    </p:spTree>
    <p:extLst>
      <p:ext uri="{BB962C8B-B14F-4D97-AF65-F5344CB8AC3E}">
        <p14:creationId xmlns:p14="http://schemas.microsoft.com/office/powerpoint/2010/main" val="2208107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" y="507888"/>
            <a:ext cx="1201368" cy="833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1398" tIns="45699" rIns="91398" bIns="45699"/>
          <a:lstStyle/>
          <a:p>
            <a:pPr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" name="Freeform 6"/>
          <p:cNvSpPr/>
          <p:nvPr/>
        </p:nvSpPr>
        <p:spPr bwMode="auto">
          <a:xfrm>
            <a:off x="599373" y="600922"/>
            <a:ext cx="530017" cy="66807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8" tIns="45699" rIns="91398" bIns="45699"/>
          <a:lstStyle/>
          <a:p>
            <a:endParaRPr lang="zh-CN" altLang="en-US" sz="1800"/>
          </a:p>
        </p:txBody>
      </p:sp>
      <p:sp>
        <p:nvSpPr>
          <p:cNvPr id="3" name="矩形 2"/>
          <p:cNvSpPr/>
          <p:nvPr/>
        </p:nvSpPr>
        <p:spPr bwMode="auto">
          <a:xfrm>
            <a:off x="1" y="6757310"/>
            <a:ext cx="12192000" cy="99353"/>
          </a:xfrm>
          <a:prstGeom prst="rect">
            <a:avLst/>
          </a:prstGeom>
          <a:solidFill>
            <a:srgbClr val="0A97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lstStyle/>
          <a:p>
            <a:pPr defTabSz="913765"/>
            <a:endParaRPr lang="zh-CN" altLang="en-US" sz="1700"/>
          </a:p>
        </p:txBody>
      </p:sp>
      <p:sp>
        <p:nvSpPr>
          <p:cNvPr id="30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289875"/>
            <a:ext cx="2943225" cy="61912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632000" y="807378"/>
            <a:ext cx="9203330" cy="646288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2"/>
                </a:solidFill>
                <a:sym typeface="+mn-ea"/>
              </a:rPr>
              <a:t>准备工作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776000" y="4311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00" y="1917000"/>
            <a:ext cx="22479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81" y="1506457"/>
            <a:ext cx="230505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0" name="直接箭头连接符 59"/>
          <p:cNvCxnSpPr/>
          <p:nvPr/>
        </p:nvCxnSpPr>
        <p:spPr>
          <a:xfrm>
            <a:off x="2136000" y="3213000"/>
            <a:ext cx="4752000" cy="109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2280000" y="3762050"/>
            <a:ext cx="4608000" cy="6875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3679613" y="5313670"/>
            <a:ext cx="8239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Src</a:t>
            </a:r>
            <a:r>
              <a:rPr lang="en-US" altLang="zh-CN" sz="2400" dirty="0" smtClean="0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/</a:t>
            </a:r>
            <a:r>
              <a:rPr lang="en-US" altLang="zh-CN" sz="2400" dirty="0" err="1" smtClean="0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scss</a:t>
            </a:r>
            <a:r>
              <a:rPr lang="en-US" altLang="zh-CN" sz="2400" dirty="0" smtClean="0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/module/</a:t>
            </a:r>
            <a:r>
              <a:rPr lang="en-US" altLang="zh-CN" sz="2400" dirty="0" err="1" smtClean="0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test.scss</a:t>
            </a:r>
            <a:r>
              <a:rPr lang="en-US" altLang="zh-CN" sz="2400" dirty="0" smtClean="0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    </a:t>
            </a:r>
            <a:r>
              <a:rPr lang="en-US" altLang="zh-CN" sz="2400" dirty="0" smtClean="0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宋体" pitchFamily="2" charset="-122"/>
                <a:sym typeface="Wingdings" panose="05000000000000000000" pitchFamily="2" charset="2"/>
              </a:rPr>
              <a:t>   </a:t>
            </a:r>
            <a:r>
              <a:rPr lang="en-US" altLang="zh-CN" sz="2400" dirty="0" err="1" smtClean="0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宋体" pitchFamily="2" charset="-122"/>
                <a:sym typeface="Wingdings" panose="05000000000000000000" pitchFamily="2" charset="2"/>
              </a:rPr>
              <a:t>dist</a:t>
            </a:r>
            <a:r>
              <a:rPr lang="en-US" altLang="zh-CN" sz="2400" dirty="0" smtClean="0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宋体" pitchFamily="2" charset="-122"/>
                <a:sym typeface="Wingdings" panose="05000000000000000000" pitchFamily="2" charset="2"/>
              </a:rPr>
              <a:t>/</a:t>
            </a:r>
            <a:r>
              <a:rPr lang="en-US" altLang="zh-CN" sz="2400" dirty="0" err="1" smtClean="0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宋体" pitchFamily="2" charset="-122"/>
                <a:sym typeface="Wingdings" panose="05000000000000000000" pitchFamily="2" charset="2"/>
              </a:rPr>
              <a:t>css</a:t>
            </a:r>
            <a:r>
              <a:rPr lang="en-US" altLang="zh-CN" sz="2400" dirty="0" smtClean="0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宋体" pitchFamily="2" charset="-122"/>
                <a:sym typeface="Wingdings" panose="05000000000000000000" pitchFamily="2" charset="2"/>
              </a:rPr>
              <a:t>/</a:t>
            </a:r>
            <a:r>
              <a:rPr lang="en-US" altLang="zh-CN" sz="2400" dirty="0" smtClean="0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module</a:t>
            </a:r>
            <a:r>
              <a:rPr lang="en-US" altLang="zh-CN" sz="2400" dirty="0" smtClean="0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宋体" pitchFamily="2" charset="-122"/>
                <a:sym typeface="Wingdings" panose="05000000000000000000" pitchFamily="2" charset="2"/>
              </a:rPr>
              <a:t>/test.css</a:t>
            </a:r>
            <a:endParaRPr lang="zh-CN" altLang="zh-CN" sz="2400" dirty="0">
              <a:solidFill>
                <a:schemeClr val="accent2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679613" y="4767335"/>
            <a:ext cx="8239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Src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/pug/test/1.pug     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宋体" pitchFamily="2" charset="-122"/>
                <a:cs typeface="宋体" pitchFamily="2" charset="-122"/>
                <a:sym typeface="Wingdings" panose="05000000000000000000" pitchFamily="2" charset="2"/>
              </a:rPr>
              <a:t>             </a:t>
            </a:r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宋体" pitchFamily="2" charset="-122"/>
                <a:cs typeface="宋体" pitchFamily="2" charset="-122"/>
                <a:sym typeface="Wingdings" panose="05000000000000000000" pitchFamily="2" charset="2"/>
              </a:rPr>
              <a:t>dist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宋体" pitchFamily="2" charset="-122"/>
                <a:cs typeface="宋体" pitchFamily="2" charset="-122"/>
                <a:sym typeface="Wingdings" panose="05000000000000000000" pitchFamily="2" charset="2"/>
              </a:rPr>
              <a:t>/html/test/1.html</a:t>
            </a:r>
            <a:endParaRPr lang="zh-CN" altLang="zh-CN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688388" y="5877000"/>
            <a:ext cx="8239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Src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/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js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/page/test/index.js    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  <a:sym typeface="Wingdings" panose="05000000000000000000" pitchFamily="2" charset="2"/>
              </a:rPr>
              <a:t>      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  <a:sym typeface="Wingdings" panose="05000000000000000000" pitchFamily="2" charset="2"/>
              </a:rPr>
              <a:t>dist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  <a:sym typeface="Wingdings" panose="05000000000000000000" pitchFamily="2" charset="2"/>
              </a:rPr>
              <a:t>/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  <a:sym typeface="Wingdings" panose="05000000000000000000" pitchFamily="2" charset="2"/>
              </a:rPr>
              <a:t>js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  <a:sym typeface="Wingdings" panose="05000000000000000000" pitchFamily="2" charset="2"/>
              </a:rPr>
              <a:t>/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  <a:sym typeface="Wingdings" panose="05000000000000000000" pitchFamily="2" charset="2"/>
              </a:rPr>
              <a:t>conf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  <a:sym typeface="Wingdings" panose="05000000000000000000" pitchFamily="2" charset="2"/>
              </a:rPr>
              <a:t>/test.js</a:t>
            </a:r>
            <a:endParaRPr lang="zh-CN" altLang="zh-CN" sz="2400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199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" y="507888"/>
            <a:ext cx="1201368" cy="833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1398" tIns="45699" rIns="91398" bIns="45699"/>
          <a:lstStyle/>
          <a:p>
            <a:pPr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" name="Freeform 6"/>
          <p:cNvSpPr/>
          <p:nvPr/>
        </p:nvSpPr>
        <p:spPr bwMode="auto">
          <a:xfrm>
            <a:off x="599373" y="600922"/>
            <a:ext cx="530017" cy="66807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8" tIns="45699" rIns="91398" bIns="45699"/>
          <a:lstStyle/>
          <a:p>
            <a:endParaRPr lang="zh-CN" altLang="en-US" sz="1800"/>
          </a:p>
        </p:txBody>
      </p:sp>
      <p:sp>
        <p:nvSpPr>
          <p:cNvPr id="3" name="矩形 2"/>
          <p:cNvSpPr/>
          <p:nvPr/>
        </p:nvSpPr>
        <p:spPr bwMode="auto">
          <a:xfrm>
            <a:off x="1" y="6757310"/>
            <a:ext cx="12192000" cy="99353"/>
          </a:xfrm>
          <a:prstGeom prst="rect">
            <a:avLst/>
          </a:prstGeom>
          <a:solidFill>
            <a:srgbClr val="0A97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lstStyle/>
          <a:p>
            <a:pPr defTabSz="913765"/>
            <a:endParaRPr lang="zh-CN" altLang="en-US" sz="1700"/>
          </a:p>
        </p:txBody>
      </p:sp>
      <p:sp>
        <p:nvSpPr>
          <p:cNvPr id="30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289875"/>
            <a:ext cx="2943225" cy="619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2000" y="807378"/>
            <a:ext cx="9203330" cy="646288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2"/>
                </a:solidFill>
                <a:sym typeface="+mn-ea"/>
              </a:rPr>
              <a:t>项目初始化、安装</a:t>
            </a:r>
            <a:r>
              <a:rPr lang="en-US" altLang="zh-CN" sz="3600" b="1" dirty="0" err="1" smtClean="0">
                <a:solidFill>
                  <a:schemeClr val="accent2"/>
                </a:solidFill>
                <a:sym typeface="+mn-ea"/>
              </a:rPr>
              <a:t>webpack</a:t>
            </a:r>
            <a:endParaRPr lang="zh-CN" altLang="en-US" sz="3600" b="1" dirty="0" smtClean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8000" y="2113780"/>
            <a:ext cx="8239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npm </a:t>
            </a:r>
            <a:r>
              <a:rPr lang="en-US" altLang="zh-CN" sz="2800" dirty="0" err="1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init</a:t>
            </a:r>
            <a:endParaRPr lang="zh-CN" altLang="zh-CN" sz="2800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0704" y="2905780"/>
            <a:ext cx="8239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err="1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cn</a:t>
            </a:r>
            <a:r>
              <a:rPr lang="zh-CN" altLang="zh-CN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pm</a:t>
            </a: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install </a:t>
            </a:r>
            <a:r>
              <a:rPr lang="en-US" altLang="zh-CN" sz="2800" dirty="0" err="1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webpack</a:t>
            </a: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–-save-</a:t>
            </a:r>
            <a:r>
              <a:rPr lang="en-US" altLang="zh-CN" sz="2800" dirty="0" err="1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dev</a:t>
            </a:r>
            <a:endParaRPr lang="zh-CN" altLang="zh-CN" sz="2800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5805" y="3688448"/>
            <a:ext cx="4613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–-</a:t>
            </a: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save-</a:t>
            </a:r>
            <a:r>
              <a:rPr lang="en-US" altLang="zh-CN" sz="2800" dirty="0" err="1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dev</a:t>
            </a: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和</a:t>
            </a: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—-save</a:t>
            </a:r>
            <a:r>
              <a:rPr lang="zh-CN" altLang="en-US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区别</a:t>
            </a:r>
            <a:endParaRPr lang="zh-CN" altLang="zh-CN" sz="2800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5805" y="4273780"/>
            <a:ext cx="685957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–-</a:t>
            </a: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save-</a:t>
            </a:r>
            <a:r>
              <a:rPr lang="en-US" altLang="zh-CN" sz="2800" dirty="0" err="1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dev</a:t>
            </a:r>
            <a:r>
              <a:rPr lang="zh-CN" altLang="en-US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：开发环境依赖用到的模块  </a:t>
            </a:r>
            <a:endParaRPr lang="en-US" altLang="zh-CN" sz="2800" dirty="0" smtClean="0">
              <a:solidFill>
                <a:srgbClr val="FF0000"/>
              </a:solidFill>
              <a:latin typeface="Consolas" pitchFamily="49" charset="0"/>
              <a:ea typeface="Menlo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           </a:t>
            </a:r>
            <a:r>
              <a:rPr lang="en-US" altLang="zh-CN" sz="2800" dirty="0" err="1" smtClean="0">
                <a:solidFill>
                  <a:srgbClr val="00B0F0"/>
                </a:solidFill>
                <a:latin typeface="Consolas" pitchFamily="49" charset="0"/>
                <a:ea typeface="Menlo"/>
                <a:cs typeface="Consolas" pitchFamily="49" charset="0"/>
              </a:rPr>
              <a:t>devDependencies</a:t>
            </a:r>
            <a:r>
              <a:rPr lang="zh-CN" altLang="en-US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 </a:t>
            </a:r>
            <a:endParaRPr lang="zh-CN" altLang="zh-CN" sz="2800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2443" y="5284005"/>
            <a:ext cx="921919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–-</a:t>
            </a: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save</a:t>
            </a:r>
            <a:r>
              <a:rPr lang="zh-CN" altLang="en-US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：生产（运行）环境依赖用到的模块  </a:t>
            </a:r>
            <a:endParaRPr lang="en-US" altLang="zh-CN" sz="2800" dirty="0" smtClean="0">
              <a:solidFill>
                <a:srgbClr val="FF0000"/>
              </a:solidFill>
              <a:latin typeface="Consolas" pitchFamily="49" charset="0"/>
              <a:ea typeface="Menlo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           </a:t>
            </a:r>
            <a:r>
              <a:rPr lang="en-US" altLang="zh-CN" sz="2800" dirty="0" smtClean="0">
                <a:solidFill>
                  <a:srgbClr val="00B0F0"/>
                </a:solidFill>
                <a:latin typeface="Consolas" pitchFamily="49" charset="0"/>
                <a:ea typeface="Menlo"/>
                <a:cs typeface="Consolas" pitchFamily="49" charset="0"/>
              </a:rPr>
              <a:t>dependencies</a:t>
            </a: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  </a:t>
            </a:r>
            <a:r>
              <a:rPr lang="en-US" altLang="zh-CN" sz="2800" dirty="0" err="1" smtClean="0">
                <a:solidFill>
                  <a:srgbClr val="FFC000"/>
                </a:solidFill>
                <a:latin typeface="Consolas" pitchFamily="49" charset="0"/>
                <a:ea typeface="Menlo"/>
                <a:cs typeface="Consolas" pitchFamily="49" charset="0"/>
              </a:rPr>
              <a:t>jquery,react,vue</a:t>
            </a:r>
            <a:r>
              <a:rPr lang="zh-CN" altLang="en-US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等</a:t>
            </a:r>
            <a:endParaRPr lang="en-US" altLang="zh-CN" sz="2800" dirty="0" smtClean="0">
              <a:solidFill>
                <a:srgbClr val="FF0000"/>
              </a:solidFill>
              <a:latin typeface="Consolas" pitchFamily="49" charset="0"/>
              <a:ea typeface="Menlo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                                 </a:t>
            </a:r>
            <a:r>
              <a:rPr lang="zh-CN" altLang="en-US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</a:t>
            </a:r>
            <a:endParaRPr lang="zh-CN" altLang="zh-CN" sz="2800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796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" y="507888"/>
            <a:ext cx="1201368" cy="833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1398" tIns="45699" rIns="91398" bIns="45699"/>
          <a:lstStyle/>
          <a:p>
            <a:pPr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" name="Freeform 6"/>
          <p:cNvSpPr/>
          <p:nvPr/>
        </p:nvSpPr>
        <p:spPr bwMode="auto">
          <a:xfrm>
            <a:off x="599373" y="600922"/>
            <a:ext cx="530017" cy="66807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8" tIns="45699" rIns="91398" bIns="45699"/>
          <a:lstStyle/>
          <a:p>
            <a:endParaRPr lang="zh-CN" altLang="en-US" sz="1800"/>
          </a:p>
        </p:txBody>
      </p:sp>
      <p:sp>
        <p:nvSpPr>
          <p:cNvPr id="3" name="矩形 2"/>
          <p:cNvSpPr/>
          <p:nvPr/>
        </p:nvSpPr>
        <p:spPr bwMode="auto">
          <a:xfrm>
            <a:off x="1" y="6757310"/>
            <a:ext cx="12192000" cy="99353"/>
          </a:xfrm>
          <a:prstGeom prst="rect">
            <a:avLst/>
          </a:prstGeom>
          <a:solidFill>
            <a:srgbClr val="0A97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lstStyle/>
          <a:p>
            <a:pPr defTabSz="913765"/>
            <a:endParaRPr lang="zh-CN" altLang="en-US" sz="1700"/>
          </a:p>
        </p:txBody>
      </p:sp>
      <p:sp>
        <p:nvSpPr>
          <p:cNvPr id="30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289875"/>
            <a:ext cx="2943225" cy="619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2000" y="807378"/>
            <a:ext cx="9203330" cy="646288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sym typeface="+mn-ea"/>
              </a:rPr>
              <a:t>基本</a:t>
            </a:r>
            <a:r>
              <a:rPr lang="zh-CN" altLang="en-US" sz="3600" b="1" dirty="0" smtClean="0">
                <a:solidFill>
                  <a:schemeClr val="accent2"/>
                </a:solidFill>
                <a:sym typeface="+mn-ea"/>
              </a:rPr>
              <a:t>结构   </a:t>
            </a:r>
            <a:r>
              <a:rPr lang="en-US" altLang="zh-CN" sz="3600" b="1" dirty="0" err="1" smtClean="0">
                <a:solidFill>
                  <a:schemeClr val="accent2"/>
                </a:solidFill>
                <a:sym typeface="+mn-ea"/>
              </a:rPr>
              <a:t>package.json</a:t>
            </a:r>
            <a:endParaRPr lang="zh-CN" altLang="en-US" sz="3600" b="1" dirty="0">
              <a:solidFill>
                <a:schemeClr val="accent2"/>
              </a:solidFill>
              <a:sym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000" y="1562100"/>
            <a:ext cx="7589837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1913061" y="5805000"/>
            <a:ext cx="8239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n</a:t>
            </a:r>
            <a:r>
              <a:rPr lang="zh-CN" altLang="zh-CN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pm</a:t>
            </a: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 run </a:t>
            </a:r>
            <a:r>
              <a:rPr lang="en-US" altLang="zh-CN" sz="2800" dirty="0" err="1" smtClean="0">
                <a:solidFill>
                  <a:srgbClr val="FF0000"/>
                </a:solidFill>
                <a:latin typeface="Consolas" pitchFamily="49" charset="0"/>
                <a:ea typeface="Menlo"/>
                <a:cs typeface="Consolas" pitchFamily="49" charset="0"/>
              </a:rPr>
              <a:t>dev</a:t>
            </a:r>
            <a:endParaRPr lang="zh-CN" altLang="zh-CN" sz="2800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984000" y="2997000"/>
            <a:ext cx="1368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606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" y="507888"/>
            <a:ext cx="1201368" cy="833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1398" tIns="45699" rIns="91398" bIns="45699"/>
          <a:lstStyle/>
          <a:p>
            <a:pPr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" name="Freeform 6"/>
          <p:cNvSpPr/>
          <p:nvPr/>
        </p:nvSpPr>
        <p:spPr bwMode="auto">
          <a:xfrm>
            <a:off x="599373" y="600922"/>
            <a:ext cx="530017" cy="66807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8" tIns="45699" rIns="91398" bIns="45699"/>
          <a:lstStyle/>
          <a:p>
            <a:endParaRPr lang="zh-CN" altLang="en-US" sz="1800"/>
          </a:p>
        </p:txBody>
      </p:sp>
      <p:sp>
        <p:nvSpPr>
          <p:cNvPr id="3" name="矩形 2"/>
          <p:cNvSpPr/>
          <p:nvPr/>
        </p:nvSpPr>
        <p:spPr bwMode="auto">
          <a:xfrm>
            <a:off x="1" y="6757310"/>
            <a:ext cx="12192000" cy="99353"/>
          </a:xfrm>
          <a:prstGeom prst="rect">
            <a:avLst/>
          </a:prstGeom>
          <a:solidFill>
            <a:srgbClr val="0A97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lstStyle/>
          <a:p>
            <a:pPr defTabSz="913765"/>
            <a:endParaRPr lang="zh-CN" altLang="en-US" sz="1700"/>
          </a:p>
        </p:txBody>
      </p:sp>
      <p:sp>
        <p:nvSpPr>
          <p:cNvPr id="30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289875"/>
            <a:ext cx="2943225" cy="619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2000" y="807378"/>
            <a:ext cx="9203330" cy="646288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sym typeface="+mn-ea"/>
              </a:rPr>
              <a:t>基本</a:t>
            </a:r>
            <a:r>
              <a:rPr lang="zh-CN" altLang="en-US" sz="3600" b="1" dirty="0" smtClean="0">
                <a:solidFill>
                  <a:schemeClr val="accent2"/>
                </a:solidFill>
                <a:sym typeface="+mn-ea"/>
              </a:rPr>
              <a:t>结构   </a:t>
            </a:r>
            <a:r>
              <a:rPr lang="en-US" altLang="zh-CN" sz="3600" b="1" dirty="0" err="1" smtClean="0">
                <a:solidFill>
                  <a:schemeClr val="accent2"/>
                </a:solidFill>
                <a:sym typeface="+mn-ea"/>
              </a:rPr>
              <a:t>package.json</a:t>
            </a:r>
            <a:endParaRPr lang="zh-CN" altLang="en-US" sz="3600" b="1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4336" y="1773000"/>
            <a:ext cx="9203330" cy="461622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查找</a:t>
            </a: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node-module</a:t>
            </a: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的真实引用地址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00" y="2241900"/>
            <a:ext cx="6837363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303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4083</TotalTime>
  <Words>957</Words>
  <Application>Microsoft Office PowerPoint</Application>
  <PresentationFormat>自定义</PresentationFormat>
  <Paragraphs>206</Paragraphs>
  <Slides>25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WEBPACK 构建方案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都了解了吗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</dc:creator>
  <cp:lastModifiedBy>linfei(林飞.技术中心.主站业务开发部)</cp:lastModifiedBy>
  <cp:revision>168</cp:revision>
  <dcterms:created xsi:type="dcterms:W3CDTF">2017-06-23T01:05:00Z</dcterms:created>
  <dcterms:modified xsi:type="dcterms:W3CDTF">2017-08-25T03:29:10Z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