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590" autoAdjust="0"/>
  </p:normalViewPr>
  <p:slideViewPr>
    <p:cSldViewPr snapToGrid="0">
      <p:cViewPr varScale="1">
        <p:scale>
          <a:sx n="102" d="100"/>
          <a:sy n="10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7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0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8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2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7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3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8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8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8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7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87CE2D-1C54-4D07-AAB1-E26D5217D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506" y="3721822"/>
            <a:ext cx="9384650" cy="2937641"/>
          </a:xfrm>
        </p:spPr>
        <p:txBody>
          <a:bodyPr anchor="ctr">
            <a:normAutofit/>
          </a:bodyPr>
          <a:lstStyle/>
          <a:p>
            <a:pPr algn="l"/>
            <a:r>
              <a:rPr lang="es-AR" sz="5400" b="1" dirty="0">
                <a:latin typeface="Montserrat" pitchFamily="2" charset="0"/>
              </a:rPr>
              <a:t>¿Qué es el “Panel Solar”?</a:t>
            </a:r>
          </a:p>
        </p:txBody>
      </p:sp>
      <p:grpSp>
        <p:nvGrpSpPr>
          <p:cNvPr id="73" name="Bottom Right">
            <a:extLst>
              <a:ext uri="{FF2B5EF4-FFF2-40B4-BE49-F238E27FC236}">
                <a16:creationId xmlns:a16="http://schemas.microsoft.com/office/drawing/2014/main" id="{4E7A94BA-62A6-41B2-9CCC-33B2D49C8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8EB704F-F3CD-4408-A87C-1EF5E001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75" name="Graphic 157">
              <a:extLst>
                <a:ext uri="{FF2B5EF4-FFF2-40B4-BE49-F238E27FC236}">
                  <a16:creationId xmlns:a16="http://schemas.microsoft.com/office/drawing/2014/main" id="{527D07C1-A6BB-49C2-9521-52E17C7C3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C4CA95E-FDAD-4F2B-B0CA-321A56180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8E34327-377F-4323-8430-C4D2F75AEE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998E816-A13E-4340-BA4F-2386E67B19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24AE60C-6B95-4D69-A3AD-E10840CD0C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4CC1B5ED-EB7F-4670-8369-CBCFD1B4B7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3BCDA770-F22B-4E86-9DD6-F3F26EF44D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5648CC3-D6BA-488D-BA80-87C705240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43C4016-40C2-4F66-BFD7-47FAAEEE6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691E8A9E-CDFC-4D45-D090-63BA24EFB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19" b="-3"/>
          <a:stretch/>
        </p:blipFill>
        <p:spPr>
          <a:xfrm>
            <a:off x="532506" y="-10087"/>
            <a:ext cx="5598661" cy="3897958"/>
          </a:xfrm>
          <a:custGeom>
            <a:avLst/>
            <a:gdLst/>
            <a:ahLst/>
            <a:cxnLst/>
            <a:rect l="l" t="t" r="r" b="b"/>
            <a:pathLst>
              <a:path w="5993975" h="4173188">
                <a:moveTo>
                  <a:pt x="0" y="0"/>
                </a:moveTo>
                <a:lnTo>
                  <a:pt x="5993975" y="0"/>
                </a:lnTo>
                <a:lnTo>
                  <a:pt x="5993975" y="4171950"/>
                </a:lnTo>
                <a:lnTo>
                  <a:pt x="5993975" y="4173188"/>
                </a:lnTo>
                <a:cubicBezTo>
                  <a:pt x="3046083" y="4173188"/>
                  <a:pt x="586537" y="2430780"/>
                  <a:pt x="17800" y="114491"/>
                </a:cubicBezTo>
                <a:lnTo>
                  <a:pt x="0" y="31564"/>
                </a:lnTo>
                <a:close/>
              </a:path>
            </a:pathLst>
          </a:custGeom>
        </p:spPr>
      </p:pic>
      <p:grpSp>
        <p:nvGrpSpPr>
          <p:cNvPr id="85" name="Top left">
            <a:extLst>
              <a:ext uri="{FF2B5EF4-FFF2-40B4-BE49-F238E27FC236}">
                <a16:creationId xmlns:a16="http://schemas.microsoft.com/office/drawing/2014/main" id="{AD55417E-C91F-476E-99A3-D87D415C1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A0C6D38-2EC1-40E5-9B5F-7EABBBA29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7B76838-BD4A-4479-AB46-C1A62DC09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CB3D445-4143-4AEA-9F99-5B1848A71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D72987E-0F8F-4320-9018-1F0C5B5F8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C76CBFE-0438-4ABB-9174-F3EE89D09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49E8C9-CA27-4D72-B9DB-71C3360FD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0EBF8BD-E92F-4B69-ADD0-985DE2883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4" name="Cross">
            <a:extLst>
              <a:ext uri="{FF2B5EF4-FFF2-40B4-BE49-F238E27FC236}">
                <a16:creationId xmlns:a16="http://schemas.microsoft.com/office/drawing/2014/main" id="{50088F16-9A2A-4773-AA8D-E1F2A316A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0117" y="553414"/>
            <a:ext cx="118872" cy="118872"/>
            <a:chOff x="1175347" y="3733800"/>
            <a:chExt cx="118872" cy="118872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A866327-CDAC-4222-AF00-1FED6C2F6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48511F9-8221-4C9E-B0BB-9F8E5E7A6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7" name="Imagen 6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D7FAB79E-0119-79CB-2AB6-CEA0A5A166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6" r="-2" b="21323"/>
          <a:stretch/>
        </p:blipFill>
        <p:spPr>
          <a:xfrm>
            <a:off x="6077779" y="-10087"/>
            <a:ext cx="5580821" cy="3889782"/>
          </a:xfrm>
          <a:custGeom>
            <a:avLst/>
            <a:gdLst/>
            <a:ahLst/>
            <a:cxnLst/>
            <a:rect l="l" t="t" r="r" b="b"/>
            <a:pathLst>
              <a:path w="5974876" h="4164435">
                <a:moveTo>
                  <a:pt x="0" y="0"/>
                </a:moveTo>
                <a:lnTo>
                  <a:pt x="5974876" y="0"/>
                </a:lnTo>
                <a:lnTo>
                  <a:pt x="5974876" y="76902"/>
                </a:lnTo>
                <a:lnTo>
                  <a:pt x="5966808" y="114491"/>
                </a:lnTo>
                <a:cubicBezTo>
                  <a:pt x="5433616" y="2286012"/>
                  <a:pt x="3238581" y="3953146"/>
                  <a:pt x="537297" y="4153055"/>
                </a:cubicBezTo>
                <a:lnTo>
                  <a:pt x="331985" y="4164435"/>
                </a:lnTo>
                <a:lnTo>
                  <a:pt x="0" y="4164435"/>
                </a:lnTo>
                <a:close/>
              </a:path>
            </a:pathLst>
          </a:custGeom>
        </p:spPr>
      </p:pic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47D20F3A-98F4-DE9A-10D0-BB080465D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5" y="6607499"/>
            <a:ext cx="1875998" cy="17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4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Top Left">
            <a:extLst>
              <a:ext uri="{FF2B5EF4-FFF2-40B4-BE49-F238E27FC236}">
                <a16:creationId xmlns:a16="http://schemas.microsoft.com/office/drawing/2014/main" id="{DC655204-C06A-4A55-9BB4-C79C4AF9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83BC876-5C0C-438A-8928-B1EC2E1E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9B3EEC1-86B7-4DB1-AB38-E2D74939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EB2CD0B-3D3E-4CF3-92F5-7AE77C22C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561934-15F2-4620-A65F-28EB73CD7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B9278E2-D464-4DE2-B229-D3D02ED2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7AA3CE0-412D-4C03-9203-878479E0A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5785346-E446-47E2-B3DD-C1C561E68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F6388E0-BD20-4901-B128-88D3D56A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BD6992-E7CB-38BC-AECD-14643DD1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545" y="551851"/>
            <a:ext cx="5657084" cy="1680606"/>
          </a:xfrm>
        </p:spPr>
        <p:txBody>
          <a:bodyPr>
            <a:normAutofit/>
          </a:bodyPr>
          <a:lstStyle/>
          <a:p>
            <a:r>
              <a:rPr lang="es-AR" dirty="0"/>
              <a:t>PANELES SOLARES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EDD5D3-963B-9E9D-91C8-0EF72B9F1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987488" cy="3728613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Los </a:t>
            </a:r>
            <a:r>
              <a:rPr lang="en-US" sz="1800" dirty="0" err="1"/>
              <a:t>paneles</a:t>
            </a:r>
            <a:r>
              <a:rPr lang="en-US" sz="1800" dirty="0"/>
              <a:t> </a:t>
            </a:r>
            <a:r>
              <a:rPr lang="en-US" sz="1800" dirty="0" err="1"/>
              <a:t>solares</a:t>
            </a:r>
            <a:r>
              <a:rPr lang="en-US" sz="1800" dirty="0"/>
              <a:t> son </a:t>
            </a:r>
            <a:r>
              <a:rPr lang="es-AR" sz="1800" dirty="0"/>
              <a:t>dispositivos</a:t>
            </a:r>
            <a:r>
              <a:rPr lang="en-US" sz="1800" dirty="0"/>
              <a:t> que  </a:t>
            </a:r>
            <a:r>
              <a:rPr lang="en-US" sz="1800" dirty="0" err="1"/>
              <a:t>tranforman</a:t>
            </a:r>
            <a:r>
              <a:rPr lang="en-US" sz="1800" dirty="0"/>
              <a:t>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rayos</a:t>
            </a:r>
            <a:r>
              <a:rPr lang="en-US" sz="1800" dirty="0"/>
              <a:t> del sol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electricidad</a:t>
            </a:r>
            <a:endParaRPr lang="en-US" sz="1800" dirty="0"/>
          </a:p>
        </p:txBody>
      </p:sp>
      <p:pic>
        <p:nvPicPr>
          <p:cNvPr id="5" name="Marcador de contenido 4" descr="Imagen que contiene tabla, pizza, agua, hecho de madera&#10;&#10;Descripción generada automáticamente">
            <a:extLst>
              <a:ext uri="{FF2B5EF4-FFF2-40B4-BE49-F238E27FC236}">
                <a16:creationId xmlns:a16="http://schemas.microsoft.com/office/drawing/2014/main" id="{DCBA6EB5-D5CF-7CFB-79A3-E452DB45E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6" r="11985" b="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26" name="Bottom Right">
            <a:extLst>
              <a:ext uri="{FF2B5EF4-FFF2-40B4-BE49-F238E27FC236}">
                <a16:creationId xmlns:a16="http://schemas.microsoft.com/office/drawing/2014/main" id="{4C476EAB-383B-48F9-B661-B049EB50A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045FFB7-76A2-4C6F-A15F-23BF1597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F4E5EB5B-D417-4B20-9CBE-F3DCCA5F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6643958-DAAD-4611-BCC7-9BDB5917C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63D00C7-B9D3-4681-8C55-F137CBD36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539B678-9BB9-4639-B9A4-4511639BB4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14F8CDF-D0D2-43AD-A7AB-0871C24A6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5D54C27-D98D-4E8C-87BD-E0ECAB3BA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A10EDED-B646-4197-BF0C-C4A83018BA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9B3D029-DC96-4655-89E2-D9387B3D5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F12D98D-E6A5-437D-830E-C5C0E7ACE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Imagen 6" descr="Casa de madera&#10;&#10;Descripción generada automáticamente con confianza media">
            <a:extLst>
              <a:ext uri="{FF2B5EF4-FFF2-40B4-BE49-F238E27FC236}">
                <a16:creationId xmlns:a16="http://schemas.microsoft.com/office/drawing/2014/main" id="{E0D17DD6-4741-F6C5-753E-F25553106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980" y="3783956"/>
            <a:ext cx="3028950" cy="1514475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D153A27F-D429-657A-3205-29DBAA605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5" y="6607499"/>
            <a:ext cx="1875998" cy="17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4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F40918-9414-4953-DBCD-2607F47C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126418" cy="1664573"/>
          </a:xfrm>
        </p:spPr>
        <p:txBody>
          <a:bodyPr>
            <a:normAutofit/>
          </a:bodyPr>
          <a:lstStyle/>
          <a:p>
            <a:r>
              <a:rPr lang="es-AR" dirty="0"/>
              <a:t>Celdas Fotovoltaicas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F165282-E666-EE81-6482-813FCE532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5126088" cy="3728613"/>
          </a:xfrm>
        </p:spPr>
        <p:txBody>
          <a:bodyPr>
            <a:normAutofit/>
          </a:bodyPr>
          <a:lstStyle/>
          <a:p>
            <a:pPr algn="just"/>
            <a:r>
              <a:rPr lang="en-US" sz="1700" dirty="0"/>
              <a:t>Los </a:t>
            </a:r>
            <a:r>
              <a:rPr lang="en-US" sz="1700" dirty="0" err="1"/>
              <a:t>paneles</a:t>
            </a:r>
            <a:r>
              <a:rPr lang="en-US" sz="1700" dirty="0"/>
              <a:t> </a:t>
            </a:r>
            <a:r>
              <a:rPr lang="en-US" sz="1700" dirty="0" err="1"/>
              <a:t>solares</a:t>
            </a:r>
            <a:r>
              <a:rPr lang="en-US" sz="1700" dirty="0"/>
              <a:t> </a:t>
            </a:r>
            <a:r>
              <a:rPr lang="en-US" sz="1700" dirty="0" err="1"/>
              <a:t>están</a:t>
            </a:r>
            <a:r>
              <a:rPr lang="en-US" sz="1700" dirty="0"/>
              <a:t> </a:t>
            </a:r>
            <a:r>
              <a:rPr lang="en-US" sz="1700" dirty="0" err="1"/>
              <a:t>formadas</a:t>
            </a:r>
            <a:r>
              <a:rPr lang="en-US" sz="1700" dirty="0"/>
              <a:t> </a:t>
            </a:r>
            <a:r>
              <a:rPr lang="en-US" sz="1700" dirty="0" err="1"/>
              <a:t>por</a:t>
            </a:r>
            <a:r>
              <a:rPr lang="en-US" sz="1700" dirty="0"/>
              <a:t> </a:t>
            </a:r>
            <a:r>
              <a:rPr lang="en-US" sz="1700" dirty="0" err="1"/>
              <a:t>varias</a:t>
            </a:r>
            <a:r>
              <a:rPr lang="en-US" sz="1700" dirty="0"/>
              <a:t> </a:t>
            </a:r>
            <a:r>
              <a:rPr lang="en-US" sz="1700" dirty="0" err="1"/>
              <a:t>celdas</a:t>
            </a:r>
            <a:r>
              <a:rPr lang="en-US" sz="1700" dirty="0"/>
              <a:t> </a:t>
            </a:r>
            <a:r>
              <a:rPr lang="en-US" sz="1700" dirty="0" err="1"/>
              <a:t>fotovoltaicas</a:t>
            </a:r>
            <a:r>
              <a:rPr lang="en-US" sz="1700" dirty="0"/>
              <a:t>, las </a:t>
            </a:r>
            <a:r>
              <a:rPr lang="en-US" sz="1700" dirty="0" err="1"/>
              <a:t>cuales</a:t>
            </a:r>
            <a:r>
              <a:rPr lang="en-US" sz="1700" dirty="0"/>
              <a:t> son </a:t>
            </a:r>
            <a:r>
              <a:rPr lang="en-US" sz="1700" dirty="0" err="1"/>
              <a:t>usadas</a:t>
            </a:r>
            <a:r>
              <a:rPr lang="en-US" sz="1700" dirty="0"/>
              <a:t> para </a:t>
            </a:r>
            <a:r>
              <a:rPr lang="en-US" sz="1700" dirty="0" err="1"/>
              <a:t>generar</a:t>
            </a:r>
            <a:r>
              <a:rPr lang="en-US" sz="1700" dirty="0"/>
              <a:t> </a:t>
            </a:r>
            <a:r>
              <a:rPr lang="en-US" sz="1700" dirty="0" err="1"/>
              <a:t>electricidad</a:t>
            </a:r>
            <a:r>
              <a:rPr lang="en-US" sz="1700" dirty="0"/>
              <a:t> a </a:t>
            </a:r>
            <a:r>
              <a:rPr lang="en-US" sz="1700" dirty="0" err="1"/>
              <a:t>través</a:t>
            </a:r>
            <a:r>
              <a:rPr lang="en-US" sz="1700" dirty="0"/>
              <a:t> de </a:t>
            </a:r>
            <a:r>
              <a:rPr lang="en-US" sz="1700" dirty="0" err="1"/>
              <a:t>efectos</a:t>
            </a:r>
            <a:r>
              <a:rPr lang="en-US" sz="1700" dirty="0"/>
              <a:t> </a:t>
            </a:r>
            <a:r>
              <a:rPr lang="en-US" sz="1700" dirty="0" err="1"/>
              <a:t>fotovoltaicos</a:t>
            </a:r>
            <a:r>
              <a:rPr lang="en-US" sz="1700" dirty="0"/>
              <a:t>. </a:t>
            </a:r>
          </a:p>
          <a:p>
            <a:pPr algn="just"/>
            <a:r>
              <a:rPr lang="es-AR" sz="1700" dirty="0"/>
              <a:t>La mayoría de los paneles solares están formados por células solares de silicio cristalino.</a:t>
            </a:r>
            <a:endParaRPr lang="en-US" sz="1700" dirty="0"/>
          </a:p>
          <a:p>
            <a:pPr algn="just"/>
            <a:r>
              <a:rPr lang="es-AR" sz="1700" dirty="0"/>
              <a:t>Así, también puede describirse como un conjunto de módulos fotovoltaicos, montados sobre una estructura que lo soporta. Un módulo fotovoltaico (PV) es un conjunto empaquetado y conectado de 6×10 células solares.</a:t>
            </a:r>
            <a:endParaRPr lang="en-US" sz="1700" dirty="0"/>
          </a:p>
        </p:txBody>
      </p:sp>
      <p:grpSp>
        <p:nvGrpSpPr>
          <p:cNvPr id="158" name="Top left">
            <a:extLst>
              <a:ext uri="{FF2B5EF4-FFF2-40B4-BE49-F238E27FC236}">
                <a16:creationId xmlns:a16="http://schemas.microsoft.com/office/drawing/2014/main" id="{D9BFC6E3-BFC5-435F-B231-919AC7AA8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8B2D39C-5084-469B-AAA9-7ECB32B8C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BA65C34-45E3-49C6-9C6B-1BDD92AD3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4188B9D-685B-4059-9E82-8104EC17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8E5B119-DCB5-482C-A638-08104B0E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A8543E9-D2FE-44F2-9918-71554CDE7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81EB26F-9CAB-4302-9B9C-B0378763B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4335DF-1F94-4A9A-B20D-F4D21BE46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53FEE928-33F3-45B8-8217-1D00F2A34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68" name="Bottom Right">
            <a:extLst>
              <a:ext uri="{FF2B5EF4-FFF2-40B4-BE49-F238E27FC236}">
                <a16:creationId xmlns:a16="http://schemas.microsoft.com/office/drawing/2014/main" id="{5ADC205B-38F3-4C98-B23C-A449996F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69" name="Graphic 157">
              <a:extLst>
                <a:ext uri="{FF2B5EF4-FFF2-40B4-BE49-F238E27FC236}">
                  <a16:creationId xmlns:a16="http://schemas.microsoft.com/office/drawing/2014/main" id="{A148F051-08BF-4243-A1A6-3AEA451DC5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2679950D-1FFE-4C2A-8D8A-FBAE77AF2B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19F7AFAA-1FEA-4C2D-987B-1F0DABF93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8084F40-0502-4CFE-9C8F-47FB07DF08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B3E6BE5F-65F7-4660-803C-FD0785753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15A5C2A0-7E7A-4740-912F-53923A277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DE2C7B60-17F1-4999-842B-2A5D820E28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61F29B38-EC01-4FB6-A374-09B791BA9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DB60466-D407-4A61-AAB6-2C7C56E7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5" name="Marcador de contenido 4" descr="Man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20A808D5-92CE-881B-332A-D75C0CA41F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2" r="24141" b="2"/>
          <a:stretch/>
        </p:blipFill>
        <p:spPr>
          <a:xfrm>
            <a:off x="6724229" y="790701"/>
            <a:ext cx="2293007" cy="2555731"/>
          </a:xfrm>
          <a:prstGeom prst="rect">
            <a:avLst/>
          </a:prstGeom>
        </p:spPr>
      </p:pic>
      <p:pic>
        <p:nvPicPr>
          <p:cNvPr id="7" name="Imagen 6" descr="Imagen que contiene panel solar&#10;&#10;Descripción generada automáticamente">
            <a:extLst>
              <a:ext uri="{FF2B5EF4-FFF2-40B4-BE49-F238E27FC236}">
                <a16:creationId xmlns:a16="http://schemas.microsoft.com/office/drawing/2014/main" id="{DB5F7218-54CE-F0AB-DF57-B53B723EC1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5" r="18115" b="2"/>
          <a:stretch/>
        </p:blipFill>
        <p:spPr>
          <a:xfrm>
            <a:off x="9211047" y="790710"/>
            <a:ext cx="2293007" cy="2555731"/>
          </a:xfrm>
          <a:prstGeom prst="rect">
            <a:avLst/>
          </a:prstGeom>
        </p:spPr>
      </p:pic>
      <p:pic>
        <p:nvPicPr>
          <p:cNvPr id="13" name="Imagen 12" descr="Un hombre saltando en patineta">
            <a:extLst>
              <a:ext uri="{FF2B5EF4-FFF2-40B4-BE49-F238E27FC236}">
                <a16:creationId xmlns:a16="http://schemas.microsoft.com/office/drawing/2014/main" id="{FD179406-E311-4607-012C-1737D8EF86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5" r="-2" b="-2"/>
          <a:stretch/>
        </p:blipFill>
        <p:spPr>
          <a:xfrm>
            <a:off x="6722755" y="3527828"/>
            <a:ext cx="4781280" cy="2585250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326D07F9-0F2E-1962-7286-50E9C27B82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5" y="6607499"/>
            <a:ext cx="1875998" cy="17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2" name="Top Left">
            <a:extLst>
              <a:ext uri="{FF2B5EF4-FFF2-40B4-BE49-F238E27FC236}">
                <a16:creationId xmlns:a16="http://schemas.microsoft.com/office/drawing/2014/main" id="{DC655204-C06A-4A55-9BB4-C79C4AF9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83BC876-5C0C-438A-8928-B1EC2E1E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9B3EEC1-86B7-4DB1-AB38-E2D74939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EB2CD0B-3D3E-4CF3-92F5-7AE77C22C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1561934-15F2-4620-A65F-28EB73CD7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B9278E2-D464-4DE2-B229-D3D02ED2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7AA3CE0-412D-4C03-9203-878479E0A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5785346-E446-47E2-B3DD-C1C561E68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F6388E0-BD20-4901-B128-88D3D56A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C1E459C-66C3-41C6-749D-57E85DE9E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987809" cy="1664573"/>
          </a:xfrm>
        </p:spPr>
        <p:txBody>
          <a:bodyPr>
            <a:normAutofit/>
          </a:bodyPr>
          <a:lstStyle/>
          <a:p>
            <a:r>
              <a:rPr lang="es-AR" sz="4100"/>
              <a:t>DESGASTE Y MANTENIMIENTO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341282-D770-9360-879F-B4F38BA5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457" y="2359050"/>
            <a:ext cx="4987488" cy="3728613"/>
          </a:xfrm>
        </p:spPr>
        <p:txBody>
          <a:bodyPr>
            <a:normAutofit/>
          </a:bodyPr>
          <a:lstStyle/>
          <a:p>
            <a:r>
              <a:rPr lang="es-AR" sz="1800"/>
              <a:t>En cuanto al desgaste, estos paneles son muy resistentes. Los paneles solares se desgastan muy lentamente. En un año, su eficacia disminuye sólo entre uno y dos por ciento (a veces incluso menos).</a:t>
            </a:r>
            <a:endParaRPr lang="en-US" sz="1800" dirty="0"/>
          </a:p>
        </p:txBody>
      </p:sp>
      <p:pic>
        <p:nvPicPr>
          <p:cNvPr id="5" name="Marcador de contenido 4" descr="Un hombre esquiando en el agua&#10;&#10;Descripción generada automáticamente con confianza media">
            <a:extLst>
              <a:ext uri="{FF2B5EF4-FFF2-40B4-BE49-F238E27FC236}">
                <a16:creationId xmlns:a16="http://schemas.microsoft.com/office/drawing/2014/main" id="{2517B3F2-1096-8971-297F-BEC4493778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5" r="31326" b="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12" name="Bottom Right">
            <a:extLst>
              <a:ext uri="{FF2B5EF4-FFF2-40B4-BE49-F238E27FC236}">
                <a16:creationId xmlns:a16="http://schemas.microsoft.com/office/drawing/2014/main" id="{4C476EAB-383B-48F9-B661-B049EB50A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2" name="Freeform: Shape 112">
              <a:extLst>
                <a:ext uri="{FF2B5EF4-FFF2-40B4-BE49-F238E27FC236}">
                  <a16:creationId xmlns:a16="http://schemas.microsoft.com/office/drawing/2014/main" id="{3045FFB7-76A2-4C6F-A15F-23BF1597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14" name="Graphic 157">
              <a:extLst>
                <a:ext uri="{FF2B5EF4-FFF2-40B4-BE49-F238E27FC236}">
                  <a16:creationId xmlns:a16="http://schemas.microsoft.com/office/drawing/2014/main" id="{F4E5EB5B-D417-4B20-9CBE-F3DCCA5F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56643958-DAAD-4611-BCC7-9BDB5917C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263D00C7-B9D3-4681-8C55-F137CBD36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0539B678-9BB9-4639-B9A4-4511639BB4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C14F8CDF-D0D2-43AD-A7AB-0871C24A6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5D54C27-D98D-4E8C-87BD-E0ECAB3BA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CA10EDED-B646-4197-BF0C-C4A83018BA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21">
                <a:extLst>
                  <a:ext uri="{FF2B5EF4-FFF2-40B4-BE49-F238E27FC236}">
                    <a16:creationId xmlns:a16="http://schemas.microsoft.com/office/drawing/2014/main" id="{B9B3D029-DC96-4655-89E2-D9387B3D5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F12D98D-E6A5-437D-830E-C5C0E7ACE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DBE4357C-9420-4B46-6265-4507BFA0F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5" y="6607499"/>
            <a:ext cx="1875998" cy="17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9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8" name="Rectangle 17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9" name="Rectangle 178">
            <a:extLst>
              <a:ext uri="{FF2B5EF4-FFF2-40B4-BE49-F238E27FC236}">
                <a16:creationId xmlns:a16="http://schemas.microsoft.com/office/drawing/2014/main" id="{FBFC6891-CBA5-427E-98AC-BF56BB033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3DF11-8964-2245-F6D0-B1F84BDD4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087571"/>
            <a:ext cx="4795282" cy="203194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AR"/>
              <a:t>CASAS DE ENERGÍA SOLAR</a:t>
            </a:r>
          </a:p>
        </p:txBody>
      </p:sp>
      <p:pic>
        <p:nvPicPr>
          <p:cNvPr id="5" name="Marcador de contenido 4" descr="Casa de madera en un jardín&#10;&#10;Descripción generada automáticamente con confianza media">
            <a:extLst>
              <a:ext uri="{FF2B5EF4-FFF2-40B4-BE49-F238E27FC236}">
                <a16:creationId xmlns:a16="http://schemas.microsoft.com/office/drawing/2014/main" id="{776A0F27-E88B-5F1D-A7AB-14904C0B52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8" r="13919" b="1"/>
          <a:stretch/>
        </p:blipFill>
        <p:spPr>
          <a:xfrm>
            <a:off x="532506" y="10"/>
            <a:ext cx="3662690" cy="3627653"/>
          </a:xfrm>
          <a:custGeom>
            <a:avLst/>
            <a:gdLst/>
            <a:ahLst/>
            <a:cxnLst/>
            <a:rect l="l" t="t" r="r" b="b"/>
            <a:pathLst>
              <a:path w="3900088" h="3862791">
                <a:moveTo>
                  <a:pt x="0" y="0"/>
                </a:moveTo>
                <a:lnTo>
                  <a:pt x="3900088" y="0"/>
                </a:lnTo>
                <a:lnTo>
                  <a:pt x="3900088" y="3862791"/>
                </a:lnTo>
                <a:lnTo>
                  <a:pt x="3566571" y="3752277"/>
                </a:lnTo>
                <a:cubicBezTo>
                  <a:pt x="1771892" y="3100745"/>
                  <a:pt x="426411" y="1750855"/>
                  <a:pt x="24575" y="114490"/>
                </a:cubicBezTo>
                <a:close/>
              </a:path>
            </a:pathLst>
          </a:custGeom>
        </p:spPr>
      </p:pic>
      <p:grpSp>
        <p:nvGrpSpPr>
          <p:cNvPr id="270" name="Top left">
            <a:extLst>
              <a:ext uri="{FF2B5EF4-FFF2-40B4-BE49-F238E27FC236}">
                <a16:creationId xmlns:a16="http://schemas.microsoft.com/office/drawing/2014/main" id="{F540C3AE-0ACF-4B2C-8413-9950A04A3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16721"/>
            <a:ext cx="2198951" cy="3331254"/>
            <a:chOff x="10849" y="15178"/>
            <a:chExt cx="2198951" cy="3331254"/>
          </a:xfrm>
        </p:grpSpPr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61F4FAE-1A24-4D06-93F4-9F85814D3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1" name="Freeform: Shape 182">
              <a:extLst>
                <a:ext uri="{FF2B5EF4-FFF2-40B4-BE49-F238E27FC236}">
                  <a16:creationId xmlns:a16="http://schemas.microsoft.com/office/drawing/2014/main" id="{9C67ED4D-046D-4740-A107-07D4083B1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2" name="Freeform: Shape 183">
              <a:extLst>
                <a:ext uri="{FF2B5EF4-FFF2-40B4-BE49-F238E27FC236}">
                  <a16:creationId xmlns:a16="http://schemas.microsoft.com/office/drawing/2014/main" id="{8EE442DF-5B70-40A2-B9AA-22545A88C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3" name="Freeform: Shape 184">
              <a:extLst>
                <a:ext uri="{FF2B5EF4-FFF2-40B4-BE49-F238E27FC236}">
                  <a16:creationId xmlns:a16="http://schemas.microsoft.com/office/drawing/2014/main" id="{A408AD00-4FC0-4CD3-989C-4D440927D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4" name="Freeform: Shape 185">
              <a:extLst>
                <a:ext uri="{FF2B5EF4-FFF2-40B4-BE49-F238E27FC236}">
                  <a16:creationId xmlns:a16="http://schemas.microsoft.com/office/drawing/2014/main" id="{565B98FD-6D27-4489-AB86-CF6D2292C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5" name="Freeform: Shape 186">
              <a:extLst>
                <a:ext uri="{FF2B5EF4-FFF2-40B4-BE49-F238E27FC236}">
                  <a16:creationId xmlns:a16="http://schemas.microsoft.com/office/drawing/2014/main" id="{39B40602-3485-4331-B8DC-CBE4BB9E6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6" name="Freeform: Shape 187">
              <a:extLst>
                <a:ext uri="{FF2B5EF4-FFF2-40B4-BE49-F238E27FC236}">
                  <a16:creationId xmlns:a16="http://schemas.microsoft.com/office/drawing/2014/main" id="{685361E0-E569-4B76-8CA7-442BB8D51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B8B653B0-9437-9C4B-543E-FB8DF855FB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8" r="-3" b="12991"/>
          <a:stretch/>
        </p:blipFill>
        <p:spPr>
          <a:xfrm>
            <a:off x="4195196" y="-1543"/>
            <a:ext cx="3736774" cy="3896111"/>
          </a:xfrm>
          <a:custGeom>
            <a:avLst/>
            <a:gdLst/>
            <a:ahLst/>
            <a:cxnLst/>
            <a:rect l="l" t="t" r="r" b="b"/>
            <a:pathLst>
              <a:path w="3978974" h="4171950">
                <a:moveTo>
                  <a:pt x="0" y="0"/>
                </a:moveTo>
                <a:lnTo>
                  <a:pt x="3978974" y="0"/>
                </a:lnTo>
                <a:lnTo>
                  <a:pt x="3978974" y="3903535"/>
                </a:lnTo>
                <a:cubicBezTo>
                  <a:pt x="3403378" y="4066699"/>
                  <a:pt x="2789111" y="4160234"/>
                  <a:pt x="2150650" y="4171950"/>
                </a:cubicBezTo>
                <a:lnTo>
                  <a:pt x="1875949" y="4171950"/>
                </a:lnTo>
                <a:cubicBezTo>
                  <a:pt x="1219867" y="4159853"/>
                  <a:pt x="589312" y="4061460"/>
                  <a:pt x="0" y="3889819"/>
                </a:cubicBezTo>
                <a:close/>
              </a:path>
            </a:pathLst>
          </a:custGeom>
        </p:spPr>
      </p:pic>
      <p:grpSp>
        <p:nvGrpSpPr>
          <p:cNvPr id="190" name="Bottom Right">
            <a:extLst>
              <a:ext uri="{FF2B5EF4-FFF2-40B4-BE49-F238E27FC236}">
                <a16:creationId xmlns:a16="http://schemas.microsoft.com/office/drawing/2014/main" id="{0F15A278-75DB-4976-9447-657D050C9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77" name="Graphic 157">
              <a:extLst>
                <a:ext uri="{FF2B5EF4-FFF2-40B4-BE49-F238E27FC236}">
                  <a16:creationId xmlns:a16="http://schemas.microsoft.com/office/drawing/2014/main" id="{BACBC21D-F6E0-4CA2-9059-486E27943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9BFD63B5-C138-41AC-92F2-86000AAA33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8" name="Freeform: Shape 193">
                <a:extLst>
                  <a:ext uri="{FF2B5EF4-FFF2-40B4-BE49-F238E27FC236}">
                    <a16:creationId xmlns:a16="http://schemas.microsoft.com/office/drawing/2014/main" id="{CAB56299-75FF-455D-B8FF-EB7B4D094C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9" name="Freeform: Shape 194">
                <a:extLst>
                  <a:ext uri="{FF2B5EF4-FFF2-40B4-BE49-F238E27FC236}">
                    <a16:creationId xmlns:a16="http://schemas.microsoft.com/office/drawing/2014/main" id="{6CDBAD3B-36D6-4E7C-B75B-BDB4C45680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0" name="Freeform: Shape 195">
                <a:extLst>
                  <a:ext uri="{FF2B5EF4-FFF2-40B4-BE49-F238E27FC236}">
                    <a16:creationId xmlns:a16="http://schemas.microsoft.com/office/drawing/2014/main" id="{64044E18-CF49-420A-BBA5-12848D954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1" name="Freeform: Shape 196">
                <a:extLst>
                  <a:ext uri="{FF2B5EF4-FFF2-40B4-BE49-F238E27FC236}">
                    <a16:creationId xmlns:a16="http://schemas.microsoft.com/office/drawing/2014/main" id="{2E9E902B-1E0E-4A9A-9DF4-5E949C63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2" name="Freeform: Shape 197">
                <a:extLst>
                  <a:ext uri="{FF2B5EF4-FFF2-40B4-BE49-F238E27FC236}">
                    <a16:creationId xmlns:a16="http://schemas.microsoft.com/office/drawing/2014/main" id="{6388CC3B-23C3-4B1A-A1D6-A67E6C7642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3" name="Freeform: Shape 198">
                <a:extLst>
                  <a:ext uri="{FF2B5EF4-FFF2-40B4-BE49-F238E27FC236}">
                    <a16:creationId xmlns:a16="http://schemas.microsoft.com/office/drawing/2014/main" id="{D4555BE1-5E7D-4A8B-B8F5-93069FCD3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9883456-AF67-488F-93FB-5A6F3DF8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13" name="Marcador de contenido 12" descr="Imagen que contiene tabla, azul, grande, parado&#10;&#10;Descripción generada automáticamente">
            <a:extLst>
              <a:ext uri="{FF2B5EF4-FFF2-40B4-BE49-F238E27FC236}">
                <a16:creationId xmlns:a16="http://schemas.microsoft.com/office/drawing/2014/main" id="{B9B175F7-8BBE-111E-155A-E7DFC31BC5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1" r="33441" b="-2"/>
          <a:stretch/>
        </p:blipFill>
        <p:spPr>
          <a:xfrm>
            <a:off x="7931970" y="10"/>
            <a:ext cx="3736774" cy="3650711"/>
          </a:xfrm>
          <a:custGeom>
            <a:avLst/>
            <a:gdLst/>
            <a:ahLst/>
            <a:cxnLst/>
            <a:rect l="l" t="t" r="r" b="b"/>
            <a:pathLst>
              <a:path w="3978974" h="3887343">
                <a:moveTo>
                  <a:pt x="0" y="0"/>
                </a:moveTo>
                <a:lnTo>
                  <a:pt x="3978974" y="0"/>
                </a:lnTo>
                <a:lnTo>
                  <a:pt x="3954399" y="114490"/>
                </a:lnTo>
                <a:cubicBezTo>
                  <a:pt x="3522345" y="1874044"/>
                  <a:pt x="1999298" y="3302317"/>
                  <a:pt x="0" y="3887343"/>
                </a:cubicBezTo>
                <a:close/>
              </a:path>
            </a:pathLst>
          </a:custGeom>
        </p:spPr>
      </p:pic>
      <p:sp>
        <p:nvSpPr>
          <p:cNvPr id="174" name="Content Placeholder 173">
            <a:extLst>
              <a:ext uri="{FF2B5EF4-FFF2-40B4-BE49-F238E27FC236}">
                <a16:creationId xmlns:a16="http://schemas.microsoft.com/office/drawing/2014/main" id="{AA137084-BFBD-34F4-AF5B-B95FC43DD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463" y="4554967"/>
            <a:ext cx="4977905" cy="2031475"/>
          </a:xfrm>
        </p:spPr>
        <p:txBody>
          <a:bodyPr anchor="ctr">
            <a:normAutofit fontScale="85000" lnSpcReduction="20000"/>
          </a:bodyPr>
          <a:lstStyle/>
          <a:p>
            <a:pPr algn="just"/>
            <a:r>
              <a:rPr lang="es-AR" sz="1800" dirty="0"/>
              <a:t>La instalación de paneles solares en los hogares ayuda a combatir las emisiones nocivas de gases de efecto invernadero y, por tanto, ayuda a reducir el calentamiento global. Los paneles solares no provocan ningún tipo de contaminación y son limpios.</a:t>
            </a:r>
          </a:p>
          <a:p>
            <a:pPr algn="just"/>
            <a:r>
              <a:rPr lang="es-AR" sz="1800" dirty="0"/>
              <a:t>También disminuyen nuestra dependencia de los combustibles fósiles (que son limitados) y de las fuentes de energía tradicionales.</a:t>
            </a:r>
          </a:p>
          <a:p>
            <a:endParaRPr lang="es-AR" sz="1800" dirty="0"/>
          </a:p>
          <a:p>
            <a:endParaRPr lang="en-US" sz="1800" dirty="0"/>
          </a:p>
        </p:txBody>
      </p:sp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AFF3E579-14E8-1426-A6CB-816301CE84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5" y="6607499"/>
            <a:ext cx="1875998" cy="17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8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4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44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4FBDB0-ACBE-3BED-DE6D-0C737C93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43781"/>
            <a:ext cx="5255602" cy="1680606"/>
          </a:xfrm>
        </p:spPr>
        <p:txBody>
          <a:bodyPr>
            <a:normAutofit fontScale="90000"/>
          </a:bodyPr>
          <a:lstStyle/>
          <a:p>
            <a:r>
              <a:rPr lang="es-AR" dirty="0"/>
              <a:t>DISPOSITIVOS CON PANELES SOLARES</a:t>
            </a:r>
          </a:p>
        </p:txBody>
      </p:sp>
      <p:sp>
        <p:nvSpPr>
          <p:cNvPr id="74" name="Content Placeholder 39">
            <a:extLst>
              <a:ext uri="{FF2B5EF4-FFF2-40B4-BE49-F238E27FC236}">
                <a16:creationId xmlns:a16="http://schemas.microsoft.com/office/drawing/2014/main" id="{6AA7A778-12F9-8E67-DE1F-E04C28F02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435" y="2384474"/>
            <a:ext cx="4987809" cy="3728613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Los </a:t>
            </a:r>
            <a:r>
              <a:rPr lang="en-US" sz="1800" dirty="0" err="1"/>
              <a:t>paneles</a:t>
            </a:r>
            <a:r>
              <a:rPr lang="en-US" sz="1800" dirty="0"/>
              <a:t> </a:t>
            </a:r>
            <a:r>
              <a:rPr lang="en-US" sz="1800" dirty="0" err="1"/>
              <a:t>solares</a:t>
            </a:r>
            <a:r>
              <a:rPr lang="en-US" sz="1800" dirty="0"/>
              <a:t> son </a:t>
            </a:r>
            <a:r>
              <a:rPr lang="en-US" sz="1800" dirty="0" err="1"/>
              <a:t>usados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varios</a:t>
            </a:r>
            <a:r>
              <a:rPr lang="en-US" sz="1800" dirty="0"/>
              <a:t> </a:t>
            </a:r>
            <a:r>
              <a:rPr lang="en-US" sz="1800" dirty="0" err="1"/>
              <a:t>dispositivos</a:t>
            </a:r>
            <a:r>
              <a:rPr lang="en-US" sz="1800" dirty="0"/>
              <a:t> </a:t>
            </a:r>
            <a:r>
              <a:rPr lang="en-US" sz="1800" dirty="0" err="1"/>
              <a:t>electronicos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pueden</a:t>
            </a:r>
            <a:r>
              <a:rPr lang="en-US" sz="1800" dirty="0"/>
              <a:t> ser las </a:t>
            </a:r>
            <a:r>
              <a:rPr lang="en-US" sz="1800" dirty="0" err="1"/>
              <a:t>calculadoras</a:t>
            </a:r>
            <a:r>
              <a:rPr lang="en-US" sz="1800" dirty="0"/>
              <a:t>, que </a:t>
            </a:r>
            <a:r>
              <a:rPr lang="en-US" sz="1800" dirty="0" err="1"/>
              <a:t>funcionaran</a:t>
            </a:r>
            <a:r>
              <a:rPr lang="en-US" sz="1800" dirty="0"/>
              <a:t> </a:t>
            </a:r>
            <a:r>
              <a:rPr lang="en-US" sz="1800" dirty="0" err="1"/>
              <a:t>mientras</a:t>
            </a:r>
            <a:r>
              <a:rPr lang="en-US" sz="1800" dirty="0"/>
              <a:t> </a:t>
            </a:r>
            <a:r>
              <a:rPr lang="en-US" sz="1800" dirty="0" err="1"/>
              <a:t>estén</a:t>
            </a:r>
            <a:r>
              <a:rPr lang="en-US" sz="1800" dirty="0"/>
              <a:t> bajo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rayos</a:t>
            </a:r>
            <a:r>
              <a:rPr lang="en-US" sz="1800" dirty="0"/>
              <a:t> de luz solar.</a:t>
            </a:r>
          </a:p>
        </p:txBody>
      </p:sp>
      <p:grpSp>
        <p:nvGrpSpPr>
          <p:cNvPr id="75" name="Top left">
            <a:extLst>
              <a:ext uri="{FF2B5EF4-FFF2-40B4-BE49-F238E27FC236}">
                <a16:creationId xmlns:a16="http://schemas.microsoft.com/office/drawing/2014/main" id="{A258A097-6133-4B30-BEEA-8B01FC0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6" name="Freeform: Shape 47">
              <a:extLst>
                <a:ext uri="{FF2B5EF4-FFF2-40B4-BE49-F238E27FC236}">
                  <a16:creationId xmlns:a16="http://schemas.microsoft.com/office/drawing/2014/main" id="{6443760F-17EA-42FD-B5B5-F28B74D7F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7" name="Freeform: Shape 48">
              <a:extLst>
                <a:ext uri="{FF2B5EF4-FFF2-40B4-BE49-F238E27FC236}">
                  <a16:creationId xmlns:a16="http://schemas.microsoft.com/office/drawing/2014/main" id="{4EB72FEE-D2F8-4B74-8D9B-E6D9C9C0B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49">
              <a:extLst>
                <a:ext uri="{FF2B5EF4-FFF2-40B4-BE49-F238E27FC236}">
                  <a16:creationId xmlns:a16="http://schemas.microsoft.com/office/drawing/2014/main" id="{DE7AEDBA-CEF0-40CA-8E09-7A0C37685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50">
              <a:extLst>
                <a:ext uri="{FF2B5EF4-FFF2-40B4-BE49-F238E27FC236}">
                  <a16:creationId xmlns:a16="http://schemas.microsoft.com/office/drawing/2014/main" id="{22D507F9-A9F3-4E1A-83D8-FDDF036E3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51">
              <a:extLst>
                <a:ext uri="{FF2B5EF4-FFF2-40B4-BE49-F238E27FC236}">
                  <a16:creationId xmlns:a16="http://schemas.microsoft.com/office/drawing/2014/main" id="{6DAC39B7-68A7-46E9-91C9-640439DBC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52">
              <a:extLst>
                <a:ext uri="{FF2B5EF4-FFF2-40B4-BE49-F238E27FC236}">
                  <a16:creationId xmlns:a16="http://schemas.microsoft.com/office/drawing/2014/main" id="{D67B354C-E76E-4897-B55A-62A488BAC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53">
              <a:extLst>
                <a:ext uri="{FF2B5EF4-FFF2-40B4-BE49-F238E27FC236}">
                  <a16:creationId xmlns:a16="http://schemas.microsoft.com/office/drawing/2014/main" id="{86DB6361-8FFC-4F23-8355-A1018756B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1AEC79A-5C3D-423E-A82A-2CC4B7BEB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Marcador de contenido 4" descr="Imagen de la pantalla de un celular en la mano&#10;&#10;Descripción generada automáticamente con confianza baja">
            <a:extLst>
              <a:ext uri="{FF2B5EF4-FFF2-40B4-BE49-F238E27FC236}">
                <a16:creationId xmlns:a16="http://schemas.microsoft.com/office/drawing/2014/main" id="{3FE91DA8-92B6-EF0A-4E29-D1C4771763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4" r="31967" b="1"/>
          <a:stretch/>
        </p:blipFill>
        <p:spPr>
          <a:xfrm>
            <a:off x="6490771" y="393103"/>
            <a:ext cx="2696701" cy="5393403"/>
          </a:xfrm>
          <a:custGeom>
            <a:avLst/>
            <a:gdLst/>
            <a:ahLst/>
            <a:cxnLst/>
            <a:rect l="l" t="t" r="r" b="b"/>
            <a:pathLst>
              <a:path w="2696701" h="5393403">
                <a:moveTo>
                  <a:pt x="2696701" y="0"/>
                </a:moveTo>
                <a:lnTo>
                  <a:pt x="2696701" y="5393403"/>
                </a:lnTo>
                <a:cubicBezTo>
                  <a:pt x="1207335" y="5393403"/>
                  <a:pt x="0" y="4186068"/>
                  <a:pt x="0" y="2696702"/>
                </a:cubicBezTo>
                <a:cubicBezTo>
                  <a:pt x="0" y="1207335"/>
                  <a:pt x="1207335" y="0"/>
                  <a:pt x="2696701" y="0"/>
                </a:cubicBezTo>
                <a:close/>
              </a:path>
            </a:pathLst>
          </a:cu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7D82365-31BC-EDDF-7972-7E537BF80A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8" r="22144" b="4"/>
          <a:stretch/>
        </p:blipFill>
        <p:spPr>
          <a:xfrm>
            <a:off x="9187471" y="393103"/>
            <a:ext cx="2696701" cy="5393402"/>
          </a:xfrm>
          <a:custGeom>
            <a:avLst/>
            <a:gdLst/>
            <a:ahLst/>
            <a:cxnLst/>
            <a:rect l="l" t="t" r="r" b="b"/>
            <a:pathLst>
              <a:path w="2628900" h="5257800">
                <a:moveTo>
                  <a:pt x="0" y="0"/>
                </a:moveTo>
                <a:cubicBezTo>
                  <a:pt x="1451920" y="0"/>
                  <a:pt x="2628900" y="1176980"/>
                  <a:pt x="2628900" y="2628900"/>
                </a:cubicBezTo>
                <a:cubicBezTo>
                  <a:pt x="2628900" y="4080820"/>
                  <a:pt x="1451920" y="5257800"/>
                  <a:pt x="0" y="5257800"/>
                </a:cubicBezTo>
                <a:close/>
              </a:path>
            </a:pathLst>
          </a:custGeom>
        </p:spPr>
      </p:pic>
      <p:grpSp>
        <p:nvGrpSpPr>
          <p:cNvPr id="83" name="Cross">
            <a:extLst>
              <a:ext uri="{FF2B5EF4-FFF2-40B4-BE49-F238E27FC236}">
                <a16:creationId xmlns:a16="http://schemas.microsoft.com/office/drawing/2014/main" id="{5E7E5269-5E04-41C9-9AED-86EE6945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05587" y="2977859"/>
            <a:ext cx="118872" cy="118872"/>
            <a:chOff x="1175347" y="3733800"/>
            <a:chExt cx="118872" cy="118872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F0457EA-B3E7-4288-A668-411A211E0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58">
              <a:extLst>
                <a:ext uri="{FF2B5EF4-FFF2-40B4-BE49-F238E27FC236}">
                  <a16:creationId xmlns:a16="http://schemas.microsoft.com/office/drawing/2014/main" id="{E169EB24-FAD9-40C5-8427-87969C846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5" name="Bottom Right">
            <a:extLst>
              <a:ext uri="{FF2B5EF4-FFF2-40B4-BE49-F238E27FC236}">
                <a16:creationId xmlns:a16="http://schemas.microsoft.com/office/drawing/2014/main" id="{D2110373-A745-4253-8815-AF86BCF88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86" name="Freeform: Shape 61">
              <a:extLst>
                <a:ext uri="{FF2B5EF4-FFF2-40B4-BE49-F238E27FC236}">
                  <a16:creationId xmlns:a16="http://schemas.microsoft.com/office/drawing/2014/main" id="{84280A0A-F7AA-4617-8D37-66978C00D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7" name="Graphic 157">
              <a:extLst>
                <a:ext uri="{FF2B5EF4-FFF2-40B4-BE49-F238E27FC236}">
                  <a16:creationId xmlns:a16="http://schemas.microsoft.com/office/drawing/2014/main" id="{AFF39B93-B5B8-4562-9C77-B596F4C60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8" name="Freeform: Shape 64">
                <a:extLst>
                  <a:ext uri="{FF2B5EF4-FFF2-40B4-BE49-F238E27FC236}">
                    <a16:creationId xmlns:a16="http://schemas.microsoft.com/office/drawing/2014/main" id="{4D1E63D9-D76C-4F06-9CCF-876C3C5140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65">
                <a:extLst>
                  <a:ext uri="{FF2B5EF4-FFF2-40B4-BE49-F238E27FC236}">
                    <a16:creationId xmlns:a16="http://schemas.microsoft.com/office/drawing/2014/main" id="{EF115AA7-7C62-4A89-BC1F-2BC9A793B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86CE8C2-A86A-46D1-944D-D90F10DCE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6F3DF81-F4F1-40A6-8258-84A0BD6F76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1DF345B-BB61-4D87-AB1F-921990AE6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BAE393CA-48A1-4A6D-A186-0E560F5886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7F6CF99-9F54-4207-B8E3-03A7E7020B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0" name="Freeform: Shape 63">
              <a:extLst>
                <a:ext uri="{FF2B5EF4-FFF2-40B4-BE49-F238E27FC236}">
                  <a16:creationId xmlns:a16="http://schemas.microsoft.com/office/drawing/2014/main" id="{9A7A4ADF-E823-4909-89B9-74FC2D5AD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BA177E86-64C9-D509-B734-AC9AA7386A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5" y="6607499"/>
            <a:ext cx="1875998" cy="17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3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FC6891-CBA5-427E-98AC-BF56BB033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FBF933-EC09-8EBC-2A0A-FED0810F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087571"/>
            <a:ext cx="4795282" cy="2031941"/>
          </a:xfrm>
        </p:spPr>
        <p:txBody>
          <a:bodyPr anchor="ctr">
            <a:normAutofit/>
          </a:bodyPr>
          <a:lstStyle/>
          <a:p>
            <a:r>
              <a:rPr lang="es-AR" dirty="0"/>
              <a:t>DESVENTAJAS</a:t>
            </a:r>
          </a:p>
        </p:txBody>
      </p:sp>
      <p:pic>
        <p:nvPicPr>
          <p:cNvPr id="7" name="Imagen 6" descr="Imagen que contiene persona, texto&#10;&#10;Descripción generada automáticamente">
            <a:extLst>
              <a:ext uri="{FF2B5EF4-FFF2-40B4-BE49-F238E27FC236}">
                <a16:creationId xmlns:a16="http://schemas.microsoft.com/office/drawing/2014/main" id="{6394620B-BE30-9ACB-1B0B-B2CEFA299E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7" r="1" b="1"/>
          <a:stretch/>
        </p:blipFill>
        <p:spPr>
          <a:xfrm>
            <a:off x="532506" y="-10088"/>
            <a:ext cx="5567121" cy="3875999"/>
          </a:xfrm>
          <a:custGeom>
            <a:avLst/>
            <a:gdLst/>
            <a:ahLst/>
            <a:cxnLst/>
            <a:rect l="l" t="t" r="r" b="b"/>
            <a:pathLst>
              <a:path w="5993975" h="4173188">
                <a:moveTo>
                  <a:pt x="0" y="0"/>
                </a:moveTo>
                <a:lnTo>
                  <a:pt x="5993975" y="0"/>
                </a:lnTo>
                <a:lnTo>
                  <a:pt x="5993975" y="4171950"/>
                </a:lnTo>
                <a:lnTo>
                  <a:pt x="5993975" y="4173188"/>
                </a:lnTo>
                <a:cubicBezTo>
                  <a:pt x="3046083" y="4173188"/>
                  <a:pt x="586537" y="2430780"/>
                  <a:pt x="17800" y="114491"/>
                </a:cubicBezTo>
                <a:lnTo>
                  <a:pt x="0" y="31564"/>
                </a:lnTo>
                <a:close/>
              </a:path>
            </a:pathLst>
          </a:custGeom>
        </p:spPr>
      </p:pic>
      <p:grpSp>
        <p:nvGrpSpPr>
          <p:cNvPr id="18" name="Top left">
            <a:extLst>
              <a:ext uri="{FF2B5EF4-FFF2-40B4-BE49-F238E27FC236}">
                <a16:creationId xmlns:a16="http://schemas.microsoft.com/office/drawing/2014/main" id="{3B9F081D-92E8-4810-AD27-13CEB7190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046654-8454-4A8E-8A43-27563991A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B11BC30-7B27-4BD2-9EBE-978DCBEE7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05D0D4B-4768-468F-8B0E-117ABF431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56B2504-28D6-414B-8577-04010CA0B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A91247D-3743-4C44-8150-34463FA3D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ED4A0F8-2479-4B81-B076-0833AE252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8EAE33-E6E2-4D9D-9B55-D96CE5FC6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Marcador de contenido 4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FC526BB0-C080-8981-0DCA-40DBFC9E67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96" r="3" b="9454"/>
          <a:stretch/>
        </p:blipFill>
        <p:spPr>
          <a:xfrm>
            <a:off x="6046540" y="-10088"/>
            <a:ext cx="5549381" cy="3875999"/>
          </a:xfrm>
          <a:custGeom>
            <a:avLst/>
            <a:gdLst/>
            <a:ahLst/>
            <a:cxnLst/>
            <a:rect l="l" t="t" r="r" b="b"/>
            <a:pathLst>
              <a:path w="5974876" h="4164435">
                <a:moveTo>
                  <a:pt x="0" y="0"/>
                </a:moveTo>
                <a:lnTo>
                  <a:pt x="5974876" y="0"/>
                </a:lnTo>
                <a:lnTo>
                  <a:pt x="5974876" y="76902"/>
                </a:lnTo>
                <a:lnTo>
                  <a:pt x="5966808" y="114491"/>
                </a:lnTo>
                <a:cubicBezTo>
                  <a:pt x="5433616" y="2286012"/>
                  <a:pt x="3238581" y="3953146"/>
                  <a:pt x="537297" y="4153055"/>
                </a:cubicBezTo>
                <a:lnTo>
                  <a:pt x="331985" y="4164435"/>
                </a:lnTo>
                <a:lnTo>
                  <a:pt x="0" y="4164435"/>
                </a:lnTo>
                <a:close/>
              </a:path>
            </a:pathLst>
          </a:cu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EA488CC-09AB-59DA-1E8F-627EB859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4088049"/>
            <a:ext cx="4977905" cy="2031475"/>
          </a:xfrm>
        </p:spPr>
        <p:txBody>
          <a:bodyPr anchor="ctr">
            <a:normAutofit/>
          </a:bodyPr>
          <a:lstStyle/>
          <a:p>
            <a:pPr algn="just"/>
            <a:r>
              <a:rPr lang="en-US" sz="1800" dirty="0"/>
              <a:t>Una de las </a:t>
            </a:r>
            <a:r>
              <a:rPr lang="en-US" sz="1800" dirty="0" err="1"/>
              <a:t>mayores</a:t>
            </a:r>
            <a:r>
              <a:rPr lang="en-US" sz="1800" dirty="0"/>
              <a:t> </a:t>
            </a:r>
            <a:r>
              <a:rPr lang="en-US" sz="1800" dirty="0" err="1"/>
              <a:t>desventajas</a:t>
            </a:r>
            <a:r>
              <a:rPr lang="en-US" sz="1800" dirty="0"/>
              <a:t> de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paneles</a:t>
            </a:r>
            <a:r>
              <a:rPr lang="en-US" sz="1800" dirty="0"/>
              <a:t> </a:t>
            </a:r>
            <a:r>
              <a:rPr lang="en-US" sz="1800" dirty="0" err="1"/>
              <a:t>solares</a:t>
            </a:r>
            <a:r>
              <a:rPr lang="en-US" sz="1800" dirty="0"/>
              <a:t> es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costo</a:t>
            </a:r>
            <a:r>
              <a:rPr lang="en-US" sz="1800" dirty="0"/>
              <a:t> de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paneles</a:t>
            </a:r>
            <a:r>
              <a:rPr lang="en-US" sz="1800" dirty="0"/>
              <a:t> y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instalación</a:t>
            </a:r>
            <a:r>
              <a:rPr lang="en-US" sz="1800" dirty="0"/>
              <a:t>. </a:t>
            </a:r>
          </a:p>
          <a:p>
            <a:pPr algn="just"/>
            <a:r>
              <a:rPr lang="en-US" sz="1800" dirty="0" err="1"/>
              <a:t>Además</a:t>
            </a:r>
            <a:r>
              <a:rPr lang="en-US" sz="1800" dirty="0"/>
              <a:t>, al </a:t>
            </a:r>
            <a:r>
              <a:rPr lang="en-US" sz="1800" dirty="0" err="1"/>
              <a:t>necesitar</a:t>
            </a:r>
            <a:r>
              <a:rPr lang="en-US" sz="1800" dirty="0"/>
              <a:t> la luz solar es </a:t>
            </a:r>
            <a:r>
              <a:rPr lang="en-US" sz="1800" dirty="0" err="1"/>
              <a:t>necesario</a:t>
            </a:r>
            <a:r>
              <a:rPr lang="en-US" sz="1800" dirty="0"/>
              <a:t> que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paneles</a:t>
            </a:r>
            <a:r>
              <a:rPr lang="en-US" sz="1800" dirty="0"/>
              <a:t> </a:t>
            </a:r>
            <a:r>
              <a:rPr lang="en-US" sz="1800" dirty="0" err="1"/>
              <a:t>solares</a:t>
            </a:r>
            <a:r>
              <a:rPr lang="en-US" sz="1800" dirty="0"/>
              <a:t> se </a:t>
            </a:r>
            <a:r>
              <a:rPr lang="en-US" sz="1800" dirty="0" err="1"/>
              <a:t>instalen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exterior del </a:t>
            </a:r>
            <a:r>
              <a:rPr lang="en-US" sz="1800" dirty="0" err="1"/>
              <a:t>hogar</a:t>
            </a:r>
            <a:r>
              <a:rPr lang="en-US" sz="1800" dirty="0"/>
              <a:t>.</a:t>
            </a:r>
          </a:p>
        </p:txBody>
      </p: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23140619-2973-4207-A279-EC4B9406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D0D3BD3-5A32-4600-B024-F0BD1CCEE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8944A53F-DFD3-4BDD-8EB2-866C7F554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F66D2B0-2C8F-4DC4-B53A-55CB7E1C86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BF1666E-E067-441C-AB17-35DB43619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77F6DEB-928E-4527-8EA6-3074409E47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7770CFC-7BA7-43F4-A8F6-9BBC7CCF6B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6A4E109-FA6F-4AF8-B7F2-4DA4F9DEAF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54BDC40-EACA-40BB-AD0D-172FEB12B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0418472-30BC-40FB-9140-91590C1AC9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54BFF88-DFCD-4BDD-B232-85A40FDB3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15AC4D53-21A4-71BB-EF96-32457886E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5" y="6607499"/>
            <a:ext cx="1875998" cy="17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22269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283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AvenirNext LT Pro Medium</vt:lpstr>
      <vt:lpstr>Montserrat</vt:lpstr>
      <vt:lpstr>Sagona Book</vt:lpstr>
      <vt:lpstr>ExploreVTI</vt:lpstr>
      <vt:lpstr>¿Qué es el “Panel Solar”?</vt:lpstr>
      <vt:lpstr>PANELES SOLARES</vt:lpstr>
      <vt:lpstr>Celdas Fotovoltaicas</vt:lpstr>
      <vt:lpstr>DESGASTE Y MANTENIMIENTO</vt:lpstr>
      <vt:lpstr>CASAS DE ENERGÍA SOLAR</vt:lpstr>
      <vt:lpstr>DISPOSITIVOS CON PANELES SOLARES</vt:lpstr>
      <vt:lpstr>DESVENTAJAS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Ciardullo</dc:creator>
  <cp:lastModifiedBy>Lucas Ciardullo</cp:lastModifiedBy>
  <cp:revision>5</cp:revision>
  <dcterms:created xsi:type="dcterms:W3CDTF">2023-10-26T23:47:23Z</dcterms:created>
  <dcterms:modified xsi:type="dcterms:W3CDTF">2023-10-27T02:37:16Z</dcterms:modified>
</cp:coreProperties>
</file>