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72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9" r:id="rId13"/>
    <p:sldId id="260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5"/>
    <p:restoredTop sz="94615"/>
  </p:normalViewPr>
  <p:slideViewPr>
    <p:cSldViewPr snapToGrid="0">
      <p:cViewPr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016B-361B-8940-2520-AC3D3AC5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06A7-3B76-2D20-A1DC-813F4F24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3C22-D4D4-1275-11BA-7B73AFE1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C44A-B1EB-FD75-E460-D92829D7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1B20-3041-D89D-2369-3D5F526A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BBEC-066A-9F9E-B3EE-F7C23546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CFF4-6215-062D-41EA-B7124A02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CB65-B027-EF04-919F-DE48C134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8DC1-FB00-80AA-67D3-CCFF1E9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DEBD-0869-D8EA-4870-21728E45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6BED-72EC-BB94-4BC4-8EFA1C2D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E998-9C3C-647A-70E3-BBEA5C9B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9790-FCB5-3714-DA0F-F95B4364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4213-FD16-78C6-F95F-98D08E0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9637-884C-3F9F-942C-7A48491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AB70-3342-F901-2497-A612A6CF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37E7-85AB-6AD3-BCC5-96AD20A5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8289-C97B-6986-257E-BA073593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E399-A4B3-D737-910F-16EE8595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DDD8-82B5-C2A9-9DF7-120831D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5934-E638-567A-AC98-BB359B39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359DA-32C2-8484-ECC0-5EA824F5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87BB-0A6B-9DFD-0499-70C8A9E3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25C9-2943-0F19-8534-933BC8DE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77E0-0CC8-EA1C-3DCE-37E5A4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BAD5-65D1-C60D-1DC4-66B81B79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4BB1-F65B-148E-C468-A6BBEC51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F288-60D6-89C2-0A7E-12ADCA48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DA0D-C30F-BB5C-1506-D67E6872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96E2-FBE8-4E1E-44E0-E08508B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65D0-42C5-F990-8F78-0D50BA3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00B-A7C9-C27E-0155-7AB10DC6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EF41-E48B-B20A-A35A-AAF3123F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49E9-8E5C-6F14-AA69-9DC6576C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5D21B-6E28-6F03-94D9-2CECE621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BB413-70C4-8D7F-88D4-B9E78936F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76B0D-186F-7E9F-CE60-35852F54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0BE1E-1B1F-1192-C8D8-64EF572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FDB10-5847-5A10-1833-CA2E5DD7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8439-D35E-0D42-7A39-51F9CE19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75E7-0B7C-894C-3FCB-34BB5408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01CDE-4854-7F89-A117-70D0C45F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FE5CA-9011-FA53-CE18-7C0FE0E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3C8B7-7FFE-02CE-DB82-B010FC26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824B-455D-A5C4-9DDF-165640B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E025-82A2-9F2F-09A7-18F0C52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63E-099F-7EF3-AD86-93CEB476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F4C5-A19B-D421-A474-4B29CF99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0C25-FC24-274D-8E2F-99864065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CBE4-C70D-C20F-BAD1-86C5F86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3F26-FB0E-EBF5-D1DD-D7B5958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A8AF-8642-BA36-3757-03E63532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41BB-50FB-5973-D693-AD3A8BC0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566E-A0C0-BC98-F3D0-57BD8F52C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E4F7-B5B4-1775-468D-27E0FC1F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0D9D-A150-802F-0CB3-BF544C5A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FEA9-D879-8763-DF62-F9F6187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05F9-AD33-2CC7-1126-8B03B499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A12B-492D-1728-7C86-028CC20B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E954-C159-C59E-1A9C-C482B506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ABC3-F5D4-94B0-E0B2-87F5894A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3206-E4DF-174E-983C-60876EE6A90C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6FA6-2FB1-A31E-F60C-E6DEC27E9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1594-C8F1-68C4-5524-639B7FAF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0BD6-993F-3140-82D8-25F7E3C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svg"/><Relationship Id="rId18" Type="http://schemas.openxmlformats.org/officeDocument/2006/relationships/image" Target="../media/image27.svg"/><Relationship Id="rId3" Type="http://schemas.microsoft.com/office/2007/relationships/hdphoto" Target="../media/hdphoto2.wdp"/><Relationship Id="rId21" Type="http://schemas.openxmlformats.org/officeDocument/2006/relationships/hyperlink" Target="https://www.youtube.com/watch?v=Egfn-Cd2q-M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26.png"/><Relationship Id="rId2" Type="http://schemas.openxmlformats.org/officeDocument/2006/relationships/image" Target="../media/image23.png"/><Relationship Id="rId16" Type="http://schemas.microsoft.com/office/2007/relationships/hdphoto" Target="../media/hdphoto3.wdp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5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188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33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33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88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state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A34AA2-9165-43D4-0BFD-442C875DBCD1}"/>
              </a:ext>
            </a:extLst>
          </p:cNvPr>
          <p:cNvSpPr/>
          <p:nvPr/>
        </p:nvSpPr>
        <p:spPr>
          <a:xfrm>
            <a:off x="1169894" y="1237129"/>
            <a:ext cx="10381130" cy="169433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4C7F3D-668F-0893-88AD-92FE10B7FF0D}"/>
              </a:ext>
            </a:extLst>
          </p:cNvPr>
          <p:cNvSpPr/>
          <p:nvPr/>
        </p:nvSpPr>
        <p:spPr>
          <a:xfrm>
            <a:off x="5775064" y="1492347"/>
            <a:ext cx="1292339" cy="47704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88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state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FFE4F3-DC6B-8538-05DD-CF22E770FDE6}"/>
              </a:ext>
            </a:extLst>
          </p:cNvPr>
          <p:cNvSpPr/>
          <p:nvPr/>
        </p:nvSpPr>
        <p:spPr>
          <a:xfrm>
            <a:off x="10168912" y="1501656"/>
            <a:ext cx="1226820" cy="47704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88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3535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FAC7E-6CE1-2FBE-BFDC-44C8F856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1FE07-E67F-28A2-23DD-6721085FFBF1}"/>
              </a:ext>
            </a:extLst>
          </p:cNvPr>
          <p:cNvSpPr txBox="1"/>
          <p:nvPr/>
        </p:nvSpPr>
        <p:spPr>
          <a:xfrm>
            <a:off x="3072713" y="932934"/>
            <a:ext cx="4934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 3  - Positions with Training and Testing Occurrences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FD298-6405-03DF-4D18-C385B2C8B6BF}"/>
              </a:ext>
            </a:extLst>
          </p:cNvPr>
          <p:cNvSpPr txBox="1"/>
          <p:nvPr/>
        </p:nvSpPr>
        <p:spPr>
          <a:xfrm rot="16200000">
            <a:off x="1058561" y="2741825"/>
            <a:ext cx="2191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Count of 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9CDB-B48F-46A6-7210-4D67ADEF9CB0}"/>
              </a:ext>
            </a:extLst>
          </p:cNvPr>
          <p:cNvSpPr txBox="1"/>
          <p:nvPr/>
        </p:nvSpPr>
        <p:spPr>
          <a:xfrm>
            <a:off x="4786183" y="4998993"/>
            <a:ext cx="1478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Agent’s location</a:t>
            </a:r>
          </a:p>
        </p:txBody>
      </p:sp>
    </p:spTree>
    <p:extLst>
      <p:ext uri="{BB962C8B-B14F-4D97-AF65-F5344CB8AC3E}">
        <p14:creationId xmlns:p14="http://schemas.microsoft.com/office/powerpoint/2010/main" val="3378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C3E3-706A-FABE-4124-9EDD01A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CFC364-7691-3710-45B4-894B11392F61}"/>
              </a:ext>
            </a:extLst>
          </p:cNvPr>
          <p:cNvSpPr txBox="1"/>
          <p:nvPr/>
        </p:nvSpPr>
        <p:spPr>
          <a:xfrm>
            <a:off x="3122140" y="932935"/>
            <a:ext cx="4934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 4  - Positions with Training and Testing Occurrences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5B9CC-7B4B-CD36-0776-092254896090}"/>
              </a:ext>
            </a:extLst>
          </p:cNvPr>
          <p:cNvSpPr txBox="1"/>
          <p:nvPr/>
        </p:nvSpPr>
        <p:spPr>
          <a:xfrm rot="16200000">
            <a:off x="1009135" y="2741825"/>
            <a:ext cx="2191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Count of 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F8D40-6E96-7FEA-0D85-03AA12BEAD78}"/>
              </a:ext>
            </a:extLst>
          </p:cNvPr>
          <p:cNvSpPr txBox="1"/>
          <p:nvPr/>
        </p:nvSpPr>
        <p:spPr>
          <a:xfrm>
            <a:off x="4786183" y="4998993"/>
            <a:ext cx="1478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Agent’s location</a:t>
            </a:r>
          </a:p>
        </p:txBody>
      </p:sp>
    </p:spTree>
    <p:extLst>
      <p:ext uri="{BB962C8B-B14F-4D97-AF65-F5344CB8AC3E}">
        <p14:creationId xmlns:p14="http://schemas.microsoft.com/office/powerpoint/2010/main" val="348473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{B}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7A2FC7-F060-FFB6-48FC-B49669708F9B}"/>
              </a:ext>
            </a:extLst>
          </p:cNvPr>
          <p:cNvSpPr/>
          <p:nvPr/>
        </p:nvSpPr>
        <p:spPr>
          <a:xfrm>
            <a:off x="0" y="2951958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9BAD40-B53E-1B70-CA16-6F8CC15BE7A3}"/>
              </a:ext>
            </a:extLst>
          </p:cNvPr>
          <p:cNvSpPr/>
          <p:nvPr/>
        </p:nvSpPr>
        <p:spPr>
          <a:xfrm>
            <a:off x="5849237" y="2963421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V(ABC) – V(B)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3D285E-1208-9314-A362-72DCDC773FA0}"/>
              </a:ext>
            </a:extLst>
          </p:cNvPr>
          <p:cNvSpPr/>
          <p:nvPr/>
        </p:nvSpPr>
        <p:spPr>
          <a:xfrm>
            <a:off x="10172699" y="2951958"/>
            <a:ext cx="1223032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V(A,B) + V(ABC)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1D728F-CE11-125A-32A2-3A1F5F5367CC}"/>
              </a:ext>
            </a:extLst>
          </p:cNvPr>
          <p:cNvSpPr/>
          <p:nvPr/>
        </p:nvSpPr>
        <p:spPr>
          <a:xfrm>
            <a:off x="-44694" y="2192432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B49DAB-3578-DFEC-A8E6-367B5F24A17F}"/>
              </a:ext>
            </a:extLst>
          </p:cNvPr>
          <p:cNvSpPr/>
          <p:nvPr/>
        </p:nvSpPr>
        <p:spPr>
          <a:xfrm>
            <a:off x="1356361" y="2951959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V(A) – V(0)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B703B-48ED-6144-2E5D-E01FFF1552DF}"/>
              </a:ext>
            </a:extLst>
          </p:cNvPr>
          <p:cNvSpPr/>
          <p:nvPr/>
        </p:nvSpPr>
        <p:spPr>
          <a:xfrm>
            <a:off x="5816478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10D125-FE60-69D6-641B-FF9C45513A03}"/>
              </a:ext>
            </a:extLst>
          </p:cNvPr>
          <p:cNvSpPr/>
          <p:nvPr/>
        </p:nvSpPr>
        <p:spPr>
          <a:xfrm>
            <a:off x="10103392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</p:spTree>
    <p:extLst>
      <p:ext uri="{BB962C8B-B14F-4D97-AF65-F5344CB8AC3E}">
        <p14:creationId xmlns:p14="http://schemas.microsoft.com/office/powerpoint/2010/main" val="190141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894936-6FFB-0B6D-8AFB-7559699DE718}"/>
              </a:ext>
            </a:extLst>
          </p:cNvPr>
          <p:cNvSpPr/>
          <p:nvPr/>
        </p:nvSpPr>
        <p:spPr>
          <a:xfrm>
            <a:off x="1356360" y="2103120"/>
            <a:ext cx="1226820" cy="6556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{C}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45BCFE-0629-AA87-8F59-1268B9170A86}"/>
              </a:ext>
            </a:extLst>
          </p:cNvPr>
          <p:cNvSpPr/>
          <p:nvPr/>
        </p:nvSpPr>
        <p:spPr>
          <a:xfrm>
            <a:off x="2962780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DFA6-7ACD-B49A-E357-0E1BEF8329C0}"/>
              </a:ext>
            </a:extLst>
          </p:cNvPr>
          <p:cNvSpPr/>
          <p:nvPr/>
        </p:nvSpPr>
        <p:spPr>
          <a:xfrm>
            <a:off x="3155327" y="2126286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61C7C6-6F86-BF3C-D467-DC21CA51BD6F}"/>
              </a:ext>
            </a:extLst>
          </p:cNvPr>
          <p:cNvSpPr/>
          <p:nvPr/>
        </p:nvSpPr>
        <p:spPr>
          <a:xfrm>
            <a:off x="2747630" y="2352792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845B5-5796-6678-BC89-1A21FFA4D6BD}"/>
              </a:ext>
            </a:extLst>
          </p:cNvPr>
          <p:cNvSpPr/>
          <p:nvPr/>
        </p:nvSpPr>
        <p:spPr>
          <a:xfrm>
            <a:off x="7124537" y="2352791"/>
            <a:ext cx="293298" cy="2229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DDB68-90A2-7851-948F-2083EFE7B875}"/>
              </a:ext>
            </a:extLst>
          </p:cNvPr>
          <p:cNvGrpSpPr/>
          <p:nvPr/>
        </p:nvGrpSpPr>
        <p:grpSpPr>
          <a:xfrm>
            <a:off x="4568604" y="2268590"/>
            <a:ext cx="1067482" cy="369332"/>
            <a:chOff x="4747171" y="2389454"/>
            <a:chExt cx="1067482" cy="369332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52D638B-D318-1A5E-3558-33C675DD3EE7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22AE0-FF3A-1D81-8EB3-B84D8B2DC8F9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09D4A1-47E9-9FAD-0C51-C09FE72BF352}"/>
              </a:ext>
            </a:extLst>
          </p:cNvPr>
          <p:cNvGrpSpPr/>
          <p:nvPr/>
        </p:nvGrpSpPr>
        <p:grpSpPr>
          <a:xfrm>
            <a:off x="8910629" y="2268590"/>
            <a:ext cx="1067482" cy="369332"/>
            <a:chOff x="4747171" y="2389454"/>
            <a:chExt cx="1067482" cy="369332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4BA7C1F-D317-B42E-F624-F4014AFB773C}"/>
                </a:ext>
              </a:extLst>
            </p:cNvPr>
            <p:cNvSpPr/>
            <p:nvPr/>
          </p:nvSpPr>
          <p:spPr>
            <a:xfrm>
              <a:off x="4747171" y="2389454"/>
              <a:ext cx="1067482" cy="369332"/>
            </a:xfrm>
            <a:prstGeom prst="homePlat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68394-EC39-6223-9A29-7B4D0E37F20B}"/>
                </a:ext>
              </a:extLst>
            </p:cNvPr>
            <p:cNvSpPr txBox="1"/>
            <p:nvPr/>
          </p:nvSpPr>
          <p:spPr>
            <a:xfrm>
              <a:off x="4773841" y="2389454"/>
              <a:ext cx="104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rejected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EBA3B-1C07-B1E7-BB54-C776C4349B19}"/>
              </a:ext>
            </a:extLst>
          </p:cNvPr>
          <p:cNvSpPr/>
          <p:nvPr/>
        </p:nvSpPr>
        <p:spPr>
          <a:xfrm>
            <a:off x="7271186" y="1521237"/>
            <a:ext cx="1611914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proposal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7A2FC7-F060-FFB6-48FC-B49669708F9B}"/>
              </a:ext>
            </a:extLst>
          </p:cNvPr>
          <p:cNvSpPr/>
          <p:nvPr/>
        </p:nvSpPr>
        <p:spPr>
          <a:xfrm>
            <a:off x="0" y="2951957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9BAD40-B53E-1B70-CA16-6F8CC15BE7A3}"/>
              </a:ext>
            </a:extLst>
          </p:cNvPr>
          <p:cNvSpPr/>
          <p:nvPr/>
        </p:nvSpPr>
        <p:spPr>
          <a:xfrm>
            <a:off x="5849237" y="2963421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V(ABC) – V(C)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A3D285E-1208-9314-A362-72DCDC773FA0}"/>
              </a:ext>
            </a:extLst>
          </p:cNvPr>
          <p:cNvSpPr/>
          <p:nvPr/>
        </p:nvSpPr>
        <p:spPr>
          <a:xfrm>
            <a:off x="10172699" y="2951958"/>
            <a:ext cx="1223032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V(A,B) + V(ABC)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1D728F-CE11-125A-32A2-3A1F5F5367CC}"/>
              </a:ext>
            </a:extLst>
          </p:cNvPr>
          <p:cNvSpPr/>
          <p:nvPr/>
        </p:nvSpPr>
        <p:spPr>
          <a:xfrm>
            <a:off x="-44694" y="2192432"/>
            <a:ext cx="1325880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B49DAB-3578-DFEC-A8E6-367B5F24A17F}"/>
              </a:ext>
            </a:extLst>
          </p:cNvPr>
          <p:cNvSpPr/>
          <p:nvPr/>
        </p:nvSpPr>
        <p:spPr>
          <a:xfrm>
            <a:off x="1356361" y="2951959"/>
            <a:ext cx="1226819" cy="477041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V(A) – V(0)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203FD1-B2C0-B516-8EDD-50F5D928044F}"/>
              </a:ext>
            </a:extLst>
          </p:cNvPr>
          <p:cNvSpPr/>
          <p:nvPr/>
        </p:nvSpPr>
        <p:spPr>
          <a:xfrm>
            <a:off x="5822543" y="2103120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6FED-A5C5-8545-24CE-42037359B38F}"/>
              </a:ext>
            </a:extLst>
          </p:cNvPr>
          <p:cNvSpPr/>
          <p:nvPr/>
        </p:nvSpPr>
        <p:spPr>
          <a:xfrm>
            <a:off x="7493009" y="2136454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{A,C}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866E7D-853F-6FDC-4355-D27B4E8D50E8}"/>
              </a:ext>
            </a:extLst>
          </p:cNvPr>
          <p:cNvSpPr/>
          <p:nvPr/>
        </p:nvSpPr>
        <p:spPr>
          <a:xfrm>
            <a:off x="10168911" y="2109772"/>
            <a:ext cx="1226820" cy="65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{A,B,C}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B703B-48ED-6144-2E5D-E01FFF1552DF}"/>
              </a:ext>
            </a:extLst>
          </p:cNvPr>
          <p:cNvSpPr/>
          <p:nvPr/>
        </p:nvSpPr>
        <p:spPr>
          <a:xfrm>
            <a:off x="5816478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BB5DC-2E03-2EC5-BE0A-DD64408AE62B}"/>
              </a:ext>
            </a:extLst>
          </p:cNvPr>
          <p:cNvSpPr/>
          <p:nvPr/>
        </p:nvSpPr>
        <p:spPr>
          <a:xfrm>
            <a:off x="1290841" y="1492348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E10D125-FE60-69D6-641B-FF9C45513A03}"/>
              </a:ext>
            </a:extLst>
          </p:cNvPr>
          <p:cNvSpPr/>
          <p:nvPr/>
        </p:nvSpPr>
        <p:spPr>
          <a:xfrm>
            <a:off x="10103392" y="1524992"/>
            <a:ext cx="1292339" cy="4770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state</a:t>
            </a:r>
          </a:p>
        </p:txBody>
      </p:sp>
    </p:spTree>
    <p:extLst>
      <p:ext uri="{BB962C8B-B14F-4D97-AF65-F5344CB8AC3E}">
        <p14:creationId xmlns:p14="http://schemas.microsoft.com/office/powerpoint/2010/main" val="344602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C605-D8DE-00E5-960D-1B94BE61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96" y="2606909"/>
            <a:ext cx="2005404" cy="273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D7E81-598F-7084-B7C3-D4BCA3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40" y="2683062"/>
            <a:ext cx="935554" cy="8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2D57B-5B27-61CD-2CD5-4D997DBA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65" y="3016203"/>
            <a:ext cx="935554" cy="872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3A57C-A2AD-8053-53D8-3BC8AF39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11" y="3841797"/>
            <a:ext cx="935554" cy="872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EC0C5-F01A-DF46-FD96-5506C0BF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9" y="742950"/>
            <a:ext cx="976449" cy="916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D653D8-F60C-B022-2C16-F2D9DA88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75" y="1201014"/>
            <a:ext cx="976449" cy="91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9969D-50E7-D76D-E6B9-A186A851B797}"/>
              </a:ext>
            </a:extLst>
          </p:cNvPr>
          <p:cNvSpPr txBox="1"/>
          <p:nvPr/>
        </p:nvSpPr>
        <p:spPr>
          <a:xfrm>
            <a:off x="4173524" y="5477462"/>
            <a:ext cx="369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Base station with multiple antennas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B4E10-A88F-ACE8-FA3C-84B37DF202B8}"/>
              </a:ext>
            </a:extLst>
          </p:cNvPr>
          <p:cNvSpPr/>
          <p:nvPr/>
        </p:nvSpPr>
        <p:spPr>
          <a:xfrm>
            <a:off x="1308100" y="2895600"/>
            <a:ext cx="2032000" cy="1943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0630-C87B-1018-ACCA-7AB9354E31D9}"/>
              </a:ext>
            </a:extLst>
          </p:cNvPr>
          <p:cNvSpPr/>
          <p:nvPr/>
        </p:nvSpPr>
        <p:spPr>
          <a:xfrm>
            <a:off x="4616920" y="301859"/>
            <a:ext cx="2781302" cy="229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3F7584-15B1-AC5A-18F6-C22D0F7C004A}"/>
              </a:ext>
            </a:extLst>
          </p:cNvPr>
          <p:cNvSpPr/>
          <p:nvPr/>
        </p:nvSpPr>
        <p:spPr>
          <a:xfrm>
            <a:off x="7673193" y="2321043"/>
            <a:ext cx="2970604" cy="2543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38AF2C34-651F-3EB4-5F48-8D08EAFA4A22}"/>
              </a:ext>
            </a:extLst>
          </p:cNvPr>
          <p:cNvSpPr/>
          <p:nvPr/>
        </p:nvSpPr>
        <p:spPr>
          <a:xfrm rot="19379294">
            <a:off x="3236390" y="3530646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51F6E549-E8DC-3037-A306-8FB8C2C9976B}"/>
              </a:ext>
            </a:extLst>
          </p:cNvPr>
          <p:cNvSpPr/>
          <p:nvPr/>
        </p:nvSpPr>
        <p:spPr>
          <a:xfrm rot="3194205">
            <a:off x="5398132" y="1908048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8327266-8D80-EA54-1923-64095B382EB5}"/>
              </a:ext>
            </a:extLst>
          </p:cNvPr>
          <p:cNvSpPr/>
          <p:nvPr/>
        </p:nvSpPr>
        <p:spPr>
          <a:xfrm rot="8587853">
            <a:off x="6735815" y="3244850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2CBD-398E-435A-7F56-507C3E1D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67" y="3323864"/>
            <a:ext cx="1104070" cy="10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C605-D8DE-00E5-960D-1B94BE61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96" y="2606909"/>
            <a:ext cx="2005404" cy="273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D7E81-598F-7084-B7C3-D4BCA3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40" y="2683062"/>
            <a:ext cx="935554" cy="872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2D57B-5B27-61CD-2CD5-4D997DBA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65" y="3016203"/>
            <a:ext cx="935554" cy="872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EC0C5-F01A-DF46-FD96-5506C0BF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346" y="660956"/>
            <a:ext cx="976449" cy="91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9969D-50E7-D76D-E6B9-A186A851B797}"/>
              </a:ext>
            </a:extLst>
          </p:cNvPr>
          <p:cNvSpPr txBox="1"/>
          <p:nvPr/>
        </p:nvSpPr>
        <p:spPr>
          <a:xfrm>
            <a:off x="4793779" y="5590765"/>
            <a:ext cx="200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with multiple antennas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B4E10-A88F-ACE8-FA3C-84B37DF202B8}"/>
              </a:ext>
            </a:extLst>
          </p:cNvPr>
          <p:cNvSpPr/>
          <p:nvPr/>
        </p:nvSpPr>
        <p:spPr>
          <a:xfrm>
            <a:off x="1308099" y="2895600"/>
            <a:ext cx="2272103" cy="214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970630-C87B-1018-ACCA-7AB9354E31D9}"/>
              </a:ext>
            </a:extLst>
          </p:cNvPr>
          <p:cNvSpPr/>
          <p:nvPr/>
        </p:nvSpPr>
        <p:spPr>
          <a:xfrm>
            <a:off x="4616920" y="301859"/>
            <a:ext cx="2781302" cy="229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3F7584-15B1-AC5A-18F6-C22D0F7C004A}"/>
              </a:ext>
            </a:extLst>
          </p:cNvPr>
          <p:cNvSpPr/>
          <p:nvPr/>
        </p:nvSpPr>
        <p:spPr>
          <a:xfrm>
            <a:off x="7673193" y="2321043"/>
            <a:ext cx="2970604" cy="2543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38AF2C34-651F-3EB4-5F48-8D08EAFA4A22}"/>
              </a:ext>
            </a:extLst>
          </p:cNvPr>
          <p:cNvSpPr/>
          <p:nvPr/>
        </p:nvSpPr>
        <p:spPr>
          <a:xfrm rot="19379294">
            <a:off x="3236390" y="3530646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51F6E549-E8DC-3037-A306-8FB8C2C9976B}"/>
              </a:ext>
            </a:extLst>
          </p:cNvPr>
          <p:cNvSpPr/>
          <p:nvPr/>
        </p:nvSpPr>
        <p:spPr>
          <a:xfrm rot="3194205">
            <a:off x="5398132" y="1908048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8327266-8D80-EA54-1923-64095B382EB5}"/>
              </a:ext>
            </a:extLst>
          </p:cNvPr>
          <p:cNvSpPr/>
          <p:nvPr/>
        </p:nvSpPr>
        <p:spPr>
          <a:xfrm rot="8587853">
            <a:off x="6735815" y="3244850"/>
            <a:ext cx="1244600" cy="622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5F79D-B5DB-95BE-B081-09BD2C3D3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595" y="4984991"/>
            <a:ext cx="1001679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CE5E7-AFF2-71FD-A009-07DA4D016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100" y="3429000"/>
            <a:ext cx="907111" cy="85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5807A-BD36-131F-35E4-0BCDA084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742" y="3708396"/>
            <a:ext cx="100167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AC7693-68B7-B2EA-79F7-630B9D3C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660400"/>
            <a:ext cx="99314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EC873-7A75-B537-99C3-B18BD0BDDA76}"/>
              </a:ext>
            </a:extLst>
          </p:cNvPr>
          <p:cNvSpPr txBox="1"/>
          <p:nvPr/>
        </p:nvSpPr>
        <p:spPr>
          <a:xfrm>
            <a:off x="5120640" y="660400"/>
            <a:ext cx="400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 of a good diagram  -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5950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5C5BD-0293-8A97-A84A-19D9105A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7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4842" y="1391555"/>
            <a:ext cx="8502653" cy="3068363"/>
          </a:xfrm>
          <a:prstGeom prst="rect">
            <a:avLst/>
          </a:prstGeom>
          <a:solidFill>
            <a:schemeClr val="accent6"/>
          </a:solidFill>
          <a:ln w="4763" cap="flat">
            <a:noFill/>
            <a:prstDash val="solid"/>
            <a:miter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9FF7E7-8F95-5ECC-5725-C3402B66C7E6}"/>
              </a:ext>
            </a:extLst>
          </p:cNvPr>
          <p:cNvGrpSpPr/>
          <p:nvPr/>
        </p:nvGrpSpPr>
        <p:grpSpPr>
          <a:xfrm>
            <a:off x="3641034" y="1588818"/>
            <a:ext cx="954157" cy="954156"/>
            <a:chOff x="1712844" y="2126974"/>
            <a:chExt cx="954157" cy="954156"/>
          </a:xfrm>
        </p:grpSpPr>
        <p:pic>
          <p:nvPicPr>
            <p:cNvPr id="5" name="Graphic 4" descr="Taxi">
              <a:extLst>
                <a:ext uri="{FF2B5EF4-FFF2-40B4-BE49-F238E27FC236}">
                  <a16:creationId xmlns:a16="http://schemas.microsoft.com/office/drawing/2014/main" id="{5A2A506A-A523-58A6-960D-CDFAD7F9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844" y="2399060"/>
              <a:ext cx="477078" cy="477078"/>
            </a:xfrm>
            <a:prstGeom prst="rect">
              <a:avLst/>
            </a:prstGeom>
          </p:spPr>
        </p:pic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370A4432-3A5B-1147-A230-698B89F75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9922" y="2399059"/>
              <a:ext cx="477079" cy="47707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9EB850-F273-5EF8-6B1F-E45ABF6AD357}"/>
                </a:ext>
              </a:extLst>
            </p:cNvPr>
            <p:cNvSpPr/>
            <p:nvPr/>
          </p:nvSpPr>
          <p:spPr>
            <a:xfrm>
              <a:off x="1712844" y="2126974"/>
              <a:ext cx="954157" cy="954156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288107-7B4A-EA3E-9BC2-1FE4E83440B1}"/>
              </a:ext>
            </a:extLst>
          </p:cNvPr>
          <p:cNvGrpSpPr/>
          <p:nvPr/>
        </p:nvGrpSpPr>
        <p:grpSpPr>
          <a:xfrm>
            <a:off x="3674069" y="2577301"/>
            <a:ext cx="954157" cy="954156"/>
            <a:chOff x="3349211" y="3453024"/>
            <a:chExt cx="954157" cy="954156"/>
          </a:xfrm>
        </p:grpSpPr>
        <p:pic>
          <p:nvPicPr>
            <p:cNvPr id="11" name="Graphic 10" descr="Taxi">
              <a:extLst>
                <a:ext uri="{FF2B5EF4-FFF2-40B4-BE49-F238E27FC236}">
                  <a16:creationId xmlns:a16="http://schemas.microsoft.com/office/drawing/2014/main" id="{376A247B-78C2-701D-DCC0-C9A47BFEE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49211" y="3691564"/>
              <a:ext cx="477078" cy="477078"/>
            </a:xfrm>
            <a:prstGeom prst="rect">
              <a:avLst/>
            </a:prstGeom>
          </p:spPr>
        </p:pic>
        <p:pic>
          <p:nvPicPr>
            <p:cNvPr id="12" name="Graphic 11" descr="Group of men">
              <a:extLst>
                <a:ext uri="{FF2B5EF4-FFF2-40B4-BE49-F238E27FC236}">
                  <a16:creationId xmlns:a16="http://schemas.microsoft.com/office/drawing/2014/main" id="{23A917D1-27A9-B1D6-8CDE-CE8772BE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6289" y="3691563"/>
              <a:ext cx="477079" cy="477079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A1F8D9-DBF7-8F3C-3FED-0E870E67A186}"/>
                </a:ext>
              </a:extLst>
            </p:cNvPr>
            <p:cNvSpPr/>
            <p:nvPr/>
          </p:nvSpPr>
          <p:spPr>
            <a:xfrm>
              <a:off x="3349211" y="3453024"/>
              <a:ext cx="954157" cy="95415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6D0C07-3F60-0F41-037E-A605467FC225}"/>
              </a:ext>
            </a:extLst>
          </p:cNvPr>
          <p:cNvGrpSpPr/>
          <p:nvPr/>
        </p:nvGrpSpPr>
        <p:grpSpPr>
          <a:xfrm>
            <a:off x="1984842" y="4532626"/>
            <a:ext cx="8502654" cy="912053"/>
            <a:chOff x="1326061" y="4792204"/>
            <a:chExt cx="7492144" cy="91205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564C53-0998-B4C6-EF5D-E1BCAB1BB7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061" y="4956313"/>
              <a:ext cx="7492144" cy="0"/>
            </a:xfrm>
            <a:prstGeom prst="straightConnector1">
              <a:avLst/>
            </a:prstGeom>
            <a:ln w="41275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218BC5-B72E-7E88-DBD5-6A5BE4F957AE}"/>
                </a:ext>
              </a:extLst>
            </p:cNvPr>
            <p:cNvSpPr txBox="1"/>
            <p:nvPr/>
          </p:nvSpPr>
          <p:spPr>
            <a:xfrm>
              <a:off x="3022545" y="5020505"/>
              <a:ext cx="50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352E2-112F-352E-81E2-6E603FD7B22B}"/>
                </a:ext>
              </a:extLst>
            </p:cNvPr>
            <p:cNvSpPr txBox="1"/>
            <p:nvPr/>
          </p:nvSpPr>
          <p:spPr>
            <a:xfrm flipH="1">
              <a:off x="8220854" y="5119482"/>
              <a:ext cx="51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92D985-E777-ACE0-0C73-D4E52CA5CBCA}"/>
                </a:ext>
              </a:extLst>
            </p:cNvPr>
            <p:cNvSpPr txBox="1"/>
            <p:nvPr/>
          </p:nvSpPr>
          <p:spPr>
            <a:xfrm>
              <a:off x="5416825" y="5048941"/>
              <a:ext cx="771446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aseline="-25000" dirty="0"/>
                <a:t>……..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B47252-FBE3-662B-7DC6-00EC620CCF51}"/>
                </a:ext>
              </a:extLst>
            </p:cNvPr>
            <p:cNvCxnSpPr/>
            <p:nvPr/>
          </p:nvCxnSpPr>
          <p:spPr>
            <a:xfrm>
              <a:off x="3274005" y="4792204"/>
              <a:ext cx="0" cy="3282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9D1C2E-85F9-898F-8ED0-E2CF997A7D5D}"/>
                </a:ext>
              </a:extLst>
            </p:cNvPr>
            <p:cNvCxnSpPr>
              <a:cxnSpLocks/>
            </p:cNvCxnSpPr>
            <p:nvPr/>
          </p:nvCxnSpPr>
          <p:spPr>
            <a:xfrm>
              <a:off x="8358868" y="4792205"/>
              <a:ext cx="0" cy="3282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B9F492-7600-0414-8725-33B9E0C4AA76}"/>
              </a:ext>
            </a:extLst>
          </p:cNvPr>
          <p:cNvSpPr txBox="1"/>
          <p:nvPr/>
        </p:nvSpPr>
        <p:spPr>
          <a:xfrm>
            <a:off x="2667788" y="1961531"/>
            <a:ext cx="57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EB3EF2E-4D69-C294-2DC1-D97660A4A31F}"/>
              </a:ext>
            </a:extLst>
          </p:cNvPr>
          <p:cNvSpPr/>
          <p:nvPr/>
        </p:nvSpPr>
        <p:spPr>
          <a:xfrm>
            <a:off x="5666493" y="1501581"/>
            <a:ext cx="1249028" cy="115310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AD6E1E-5436-2A7C-AEA1-6050F63E0DF7}"/>
              </a:ext>
            </a:extLst>
          </p:cNvPr>
          <p:cNvGrpSpPr/>
          <p:nvPr/>
        </p:nvGrpSpPr>
        <p:grpSpPr>
          <a:xfrm>
            <a:off x="9309471" y="3217497"/>
            <a:ext cx="1073648" cy="477078"/>
            <a:chOff x="9338100" y="3698702"/>
            <a:chExt cx="1073648" cy="477078"/>
          </a:xfrm>
        </p:grpSpPr>
        <p:pic>
          <p:nvPicPr>
            <p:cNvPr id="67" name="Graphic 66" descr="Taxi">
              <a:extLst>
                <a:ext uri="{FF2B5EF4-FFF2-40B4-BE49-F238E27FC236}">
                  <a16:creationId xmlns:a16="http://schemas.microsoft.com/office/drawing/2014/main" id="{A558E567-2D9E-A2AE-2FB8-59F4F600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38100" y="3698702"/>
              <a:ext cx="477078" cy="477078"/>
            </a:xfrm>
            <a:prstGeom prst="rect">
              <a:avLst/>
            </a:prstGeom>
          </p:spPr>
        </p:pic>
        <p:pic>
          <p:nvPicPr>
            <p:cNvPr id="69" name="Graphic 68" descr="Man">
              <a:extLst>
                <a:ext uri="{FF2B5EF4-FFF2-40B4-BE49-F238E27FC236}">
                  <a16:creationId xmlns:a16="http://schemas.microsoft.com/office/drawing/2014/main" id="{38B4E222-9950-F8AD-3D63-275425CA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02567" y="3723387"/>
              <a:ext cx="409181" cy="409181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FF68A55-5497-6880-4032-EF963A9CA6EB}"/>
              </a:ext>
            </a:extLst>
          </p:cNvPr>
          <p:cNvSpPr txBox="1"/>
          <p:nvPr/>
        </p:nvSpPr>
        <p:spPr>
          <a:xfrm flipH="1">
            <a:off x="7795485" y="1391555"/>
            <a:ext cx="44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0E09D3-E648-EBA3-F558-151E4BFD396F}"/>
              </a:ext>
            </a:extLst>
          </p:cNvPr>
          <p:cNvSpPr txBox="1"/>
          <p:nvPr/>
        </p:nvSpPr>
        <p:spPr>
          <a:xfrm>
            <a:off x="1199907" y="5936688"/>
            <a:ext cx="1024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g sans"/>
              </a:rPr>
              <a:t>Agents are exposed to different coalition configurations and select based on reward maximization</a:t>
            </a:r>
            <a:endParaRPr lang="en-US" dirty="0"/>
          </a:p>
        </p:txBody>
      </p:sp>
      <p:pic>
        <p:nvPicPr>
          <p:cNvPr id="2" name="Graphic 1" descr="Home">
            <a:extLst>
              <a:ext uri="{FF2B5EF4-FFF2-40B4-BE49-F238E27FC236}">
                <a16:creationId xmlns:a16="http://schemas.microsoft.com/office/drawing/2014/main" id="{3C90DA91-47B5-E45F-AF21-FD2833138C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6131" y="2866772"/>
            <a:ext cx="457200" cy="457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8ED4D2-B388-D9D2-817B-60834E4E81E2}"/>
              </a:ext>
            </a:extLst>
          </p:cNvPr>
          <p:cNvCxnSpPr>
            <a:cxnSpLocks/>
          </p:cNvCxnSpPr>
          <p:nvPr/>
        </p:nvCxnSpPr>
        <p:spPr>
          <a:xfrm>
            <a:off x="4784195" y="3126216"/>
            <a:ext cx="74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E64A28-36B4-65DC-DA79-6889E5D938F3}"/>
              </a:ext>
            </a:extLst>
          </p:cNvPr>
          <p:cNvGrpSpPr/>
          <p:nvPr/>
        </p:nvGrpSpPr>
        <p:grpSpPr>
          <a:xfrm>
            <a:off x="5666387" y="1806889"/>
            <a:ext cx="1249133" cy="491279"/>
            <a:chOff x="5757155" y="2246785"/>
            <a:chExt cx="1249133" cy="491279"/>
          </a:xfrm>
        </p:grpSpPr>
        <p:pic>
          <p:nvPicPr>
            <p:cNvPr id="36" name="Graphic 35" descr="Group of men">
              <a:extLst>
                <a:ext uri="{FF2B5EF4-FFF2-40B4-BE49-F238E27FC236}">
                  <a16:creationId xmlns:a16="http://schemas.microsoft.com/office/drawing/2014/main" id="{A1F4D3BE-1589-480B-C9A7-A69E5EA8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29209" y="2260985"/>
              <a:ext cx="477079" cy="477079"/>
            </a:xfrm>
            <a:prstGeom prst="rect">
              <a:avLst/>
            </a:prstGeom>
          </p:spPr>
        </p:pic>
        <p:pic>
          <p:nvPicPr>
            <p:cNvPr id="51" name="Graphic 50" descr="Taxi">
              <a:extLst>
                <a:ext uri="{FF2B5EF4-FFF2-40B4-BE49-F238E27FC236}">
                  <a16:creationId xmlns:a16="http://schemas.microsoft.com/office/drawing/2014/main" id="{564F14CE-2614-488F-5CC1-A9A8E0BB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7155" y="2246785"/>
              <a:ext cx="477078" cy="477078"/>
            </a:xfrm>
            <a:prstGeom prst="rect">
              <a:avLst/>
            </a:prstGeom>
          </p:spPr>
        </p:pic>
      </p:grpSp>
      <p:pic>
        <p:nvPicPr>
          <p:cNvPr id="28" name="Graphic 27" descr="Home">
            <a:extLst>
              <a:ext uri="{FF2B5EF4-FFF2-40B4-BE49-F238E27FC236}">
                <a16:creationId xmlns:a16="http://schemas.microsoft.com/office/drawing/2014/main" id="{9137EFCA-7B6F-E6D5-31E5-D74CB7FAC2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068" y="3297605"/>
            <a:ext cx="457200" cy="457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2FECF6-CCEA-7293-0E94-88894C9DF187}"/>
              </a:ext>
            </a:extLst>
          </p:cNvPr>
          <p:cNvCxnSpPr>
            <a:cxnSpLocks/>
          </p:cNvCxnSpPr>
          <p:nvPr/>
        </p:nvCxnSpPr>
        <p:spPr>
          <a:xfrm>
            <a:off x="8373256" y="3498165"/>
            <a:ext cx="77321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Man">
            <a:extLst>
              <a:ext uri="{FF2B5EF4-FFF2-40B4-BE49-F238E27FC236}">
                <a16:creationId xmlns:a16="http://schemas.microsoft.com/office/drawing/2014/main" id="{58FEB0B5-8584-01D2-2CB4-373340D1F0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98126" y="2654685"/>
            <a:ext cx="518888" cy="5188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AB7F97C5-AD51-CAFA-7279-F93E48D43C06}"/>
              </a:ext>
            </a:extLst>
          </p:cNvPr>
          <p:cNvSpPr/>
          <p:nvPr/>
        </p:nvSpPr>
        <p:spPr>
          <a:xfrm>
            <a:off x="3734956" y="3552076"/>
            <a:ext cx="921122" cy="893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57410510-DECE-9059-FFF3-D262F40134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3626" y="1831877"/>
            <a:ext cx="449330" cy="44933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4C4C7317-B1D0-2FF0-2D4B-A337E89D95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31986" y="3776577"/>
            <a:ext cx="449330" cy="44933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53" name="Graphic 52" descr="Man">
            <a:extLst>
              <a:ext uri="{FF2B5EF4-FFF2-40B4-BE49-F238E27FC236}">
                <a16:creationId xmlns:a16="http://schemas.microsoft.com/office/drawing/2014/main" id="{79FD0A17-907B-658D-2A93-7B9A170435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4549" y="3236471"/>
            <a:ext cx="449330" cy="44933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55" name="Graphic 54" descr="Taxi">
            <a:extLst>
              <a:ext uri="{FF2B5EF4-FFF2-40B4-BE49-F238E27FC236}">
                <a16:creationId xmlns:a16="http://schemas.microsoft.com/office/drawing/2014/main" id="{5A4BAAA8-A028-1796-95DA-71A16BE5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3000" y="1840436"/>
            <a:ext cx="477078" cy="477078"/>
          </a:xfrm>
          <a:prstGeom prst="rect">
            <a:avLst/>
          </a:prstGeom>
        </p:spPr>
      </p:pic>
      <p:pic>
        <p:nvPicPr>
          <p:cNvPr id="57" name="Graphic 56" descr="Group of men">
            <a:extLst>
              <a:ext uri="{FF2B5EF4-FFF2-40B4-BE49-F238E27FC236}">
                <a16:creationId xmlns:a16="http://schemas.microsoft.com/office/drawing/2014/main" id="{075E63A7-E12A-011F-3BB8-8AD4BD0CF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0078" y="1840435"/>
            <a:ext cx="477079" cy="477079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AB1B19E-6710-66A6-F5D2-2ADCB5E82EFF}"/>
              </a:ext>
            </a:extLst>
          </p:cNvPr>
          <p:cNvSpPr/>
          <p:nvPr/>
        </p:nvSpPr>
        <p:spPr>
          <a:xfrm>
            <a:off x="9253000" y="1609764"/>
            <a:ext cx="954157" cy="95415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986B71-5CB8-68D9-6840-D49FD12CCD03}"/>
              </a:ext>
            </a:extLst>
          </p:cNvPr>
          <p:cNvCxnSpPr>
            <a:cxnSpLocks/>
          </p:cNvCxnSpPr>
          <p:nvPr/>
        </p:nvCxnSpPr>
        <p:spPr>
          <a:xfrm flipV="1">
            <a:off x="2607625" y="2476452"/>
            <a:ext cx="772794" cy="410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AE9DB-4BBE-7564-E0B8-5FE325E686EB}"/>
              </a:ext>
            </a:extLst>
          </p:cNvPr>
          <p:cNvCxnSpPr>
            <a:cxnSpLocks/>
          </p:cNvCxnSpPr>
          <p:nvPr/>
        </p:nvCxnSpPr>
        <p:spPr>
          <a:xfrm flipV="1">
            <a:off x="2598578" y="2888056"/>
            <a:ext cx="791073" cy="11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14DF27-C659-F4DD-CC50-C698CCC6C44B}"/>
              </a:ext>
            </a:extLst>
          </p:cNvPr>
          <p:cNvCxnSpPr>
            <a:cxnSpLocks/>
          </p:cNvCxnSpPr>
          <p:nvPr/>
        </p:nvCxnSpPr>
        <p:spPr>
          <a:xfrm>
            <a:off x="2580541" y="2904564"/>
            <a:ext cx="814622" cy="496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28DC82-8674-6E58-884C-181CACEB07D0}"/>
              </a:ext>
            </a:extLst>
          </p:cNvPr>
          <p:cNvCxnSpPr>
            <a:cxnSpLocks/>
          </p:cNvCxnSpPr>
          <p:nvPr/>
        </p:nvCxnSpPr>
        <p:spPr>
          <a:xfrm>
            <a:off x="7502848" y="1998017"/>
            <a:ext cx="11044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5E8631-1D64-2789-1ABC-65EE69B9CD22}"/>
              </a:ext>
            </a:extLst>
          </p:cNvPr>
          <p:cNvCxnSpPr>
            <a:cxnSpLocks/>
          </p:cNvCxnSpPr>
          <p:nvPr/>
        </p:nvCxnSpPr>
        <p:spPr>
          <a:xfrm flipV="1">
            <a:off x="4738358" y="2033984"/>
            <a:ext cx="791073" cy="11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134163B-9921-D4C2-A5A0-B5FCC8367DFC}"/>
              </a:ext>
            </a:extLst>
          </p:cNvPr>
          <p:cNvCxnSpPr>
            <a:cxnSpLocks/>
          </p:cNvCxnSpPr>
          <p:nvPr/>
        </p:nvCxnSpPr>
        <p:spPr>
          <a:xfrm>
            <a:off x="7516749" y="1998017"/>
            <a:ext cx="1090401" cy="656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2" name="Graphic 91" descr="Taxi">
            <a:extLst>
              <a:ext uri="{FF2B5EF4-FFF2-40B4-BE49-F238E27FC236}">
                <a16:creationId xmlns:a16="http://schemas.microsoft.com/office/drawing/2014/main" id="{8ADF810E-8FE7-5014-1755-70F32ADAF4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34956" y="3779394"/>
            <a:ext cx="477078" cy="477078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6D28E20B-045D-8A45-EB2F-423484EF1F33}"/>
              </a:ext>
            </a:extLst>
          </p:cNvPr>
          <p:cNvSpPr/>
          <p:nvPr/>
        </p:nvSpPr>
        <p:spPr>
          <a:xfrm>
            <a:off x="9371268" y="3014341"/>
            <a:ext cx="954157" cy="9541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6EAD6D-F6BA-231D-A097-EDAEBA05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99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500" y="1409288"/>
            <a:ext cx="501650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E9CEC60-A2BF-3908-4D52-6A5D67DD9D04}"/>
              </a:ext>
            </a:extLst>
          </p:cNvPr>
          <p:cNvGrpSpPr/>
          <p:nvPr/>
        </p:nvGrpSpPr>
        <p:grpSpPr>
          <a:xfrm>
            <a:off x="1712844" y="2126974"/>
            <a:ext cx="954157" cy="954156"/>
            <a:chOff x="1712844" y="2126974"/>
            <a:chExt cx="954157" cy="954156"/>
          </a:xfrm>
        </p:grpSpPr>
        <p:pic>
          <p:nvPicPr>
            <p:cNvPr id="4" name="Graphic 3" descr="Taxi">
              <a:extLst>
                <a:ext uri="{FF2B5EF4-FFF2-40B4-BE49-F238E27FC236}">
                  <a16:creationId xmlns:a16="http://schemas.microsoft.com/office/drawing/2014/main" id="{6CC3D332-0883-0F3F-7B58-DF064C3B7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844" y="2399060"/>
              <a:ext cx="477078" cy="477078"/>
            </a:xfrm>
            <a:prstGeom prst="rect">
              <a:avLst/>
            </a:prstGeom>
          </p:spPr>
        </p:pic>
        <p:pic>
          <p:nvPicPr>
            <p:cNvPr id="8" name="Graphic 7" descr="Group of men">
              <a:extLst>
                <a:ext uri="{FF2B5EF4-FFF2-40B4-BE49-F238E27FC236}">
                  <a16:creationId xmlns:a16="http://schemas.microsoft.com/office/drawing/2014/main" id="{93B628B5-4BD1-D4D4-7174-A2DFEFB9C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9922" y="2399059"/>
              <a:ext cx="477079" cy="477079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4353F1-1664-1B17-3986-65FDEC45122A}"/>
                </a:ext>
              </a:extLst>
            </p:cNvPr>
            <p:cNvSpPr/>
            <p:nvPr/>
          </p:nvSpPr>
          <p:spPr>
            <a:xfrm>
              <a:off x="1712844" y="2126974"/>
              <a:ext cx="954157" cy="954156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ABCD6A-FA8B-6B24-7C85-9E2478C2A6BE}"/>
              </a:ext>
            </a:extLst>
          </p:cNvPr>
          <p:cNvCxnSpPr/>
          <p:nvPr/>
        </p:nvCxnSpPr>
        <p:spPr>
          <a:xfrm>
            <a:off x="2667001" y="2637598"/>
            <a:ext cx="256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B1BF9E0B-FDAC-A08E-5F8E-CDB6AAF95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7862" y="2399059"/>
            <a:ext cx="457200" cy="457200"/>
          </a:xfrm>
          <a:prstGeom prst="rect">
            <a:avLst/>
          </a:prstGeom>
        </p:spPr>
      </p:pic>
      <p:pic>
        <p:nvPicPr>
          <p:cNvPr id="16" name="Graphic 15" descr="Home">
            <a:extLst>
              <a:ext uri="{FF2B5EF4-FFF2-40B4-BE49-F238E27FC236}">
                <a16:creationId xmlns:a16="http://schemas.microsoft.com/office/drawing/2014/main" id="{59D5D828-0A16-7EA9-858A-2FF39C26C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6462" y="3691563"/>
            <a:ext cx="457200" cy="4572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35D1F6F0-2A2B-8CFA-1F8E-0589B444B78C}"/>
              </a:ext>
            </a:extLst>
          </p:cNvPr>
          <p:cNvGrpSpPr/>
          <p:nvPr/>
        </p:nvGrpSpPr>
        <p:grpSpPr>
          <a:xfrm>
            <a:off x="3349211" y="3453024"/>
            <a:ext cx="954157" cy="954156"/>
            <a:chOff x="3349211" y="3453024"/>
            <a:chExt cx="954157" cy="954156"/>
          </a:xfrm>
        </p:grpSpPr>
        <p:pic>
          <p:nvPicPr>
            <p:cNvPr id="9" name="Graphic 8" descr="Taxi">
              <a:extLst>
                <a:ext uri="{FF2B5EF4-FFF2-40B4-BE49-F238E27FC236}">
                  <a16:creationId xmlns:a16="http://schemas.microsoft.com/office/drawing/2014/main" id="{F3793B47-667E-789F-B6AD-6D714CD7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49211" y="3691564"/>
              <a:ext cx="477078" cy="477078"/>
            </a:xfrm>
            <a:prstGeom prst="rect">
              <a:avLst/>
            </a:prstGeom>
          </p:spPr>
        </p:pic>
        <p:pic>
          <p:nvPicPr>
            <p:cNvPr id="10" name="Graphic 9" descr="Group of men">
              <a:extLst>
                <a:ext uri="{FF2B5EF4-FFF2-40B4-BE49-F238E27FC236}">
                  <a16:creationId xmlns:a16="http://schemas.microsoft.com/office/drawing/2014/main" id="{657E50BD-13B2-6415-5556-6B70EFCEB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26289" y="3691563"/>
              <a:ext cx="477079" cy="47707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55A19-A808-33EC-B16B-0465418938E2}"/>
                </a:ext>
              </a:extLst>
            </p:cNvPr>
            <p:cNvSpPr/>
            <p:nvPr/>
          </p:nvSpPr>
          <p:spPr>
            <a:xfrm>
              <a:off x="3349211" y="3453024"/>
              <a:ext cx="954157" cy="95415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8CAAD-2A31-9065-6497-A53681101492}"/>
              </a:ext>
            </a:extLst>
          </p:cNvPr>
          <p:cNvCxnSpPr>
            <a:cxnSpLocks/>
          </p:cNvCxnSpPr>
          <p:nvPr/>
        </p:nvCxnSpPr>
        <p:spPr>
          <a:xfrm>
            <a:off x="4310272" y="3920163"/>
            <a:ext cx="116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A6C220C-2A0A-8D3F-F692-CC9637DD2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99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1077" y="1409288"/>
            <a:ext cx="501650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Graphic 22" descr="Taxi">
            <a:extLst>
              <a:ext uri="{FF2B5EF4-FFF2-40B4-BE49-F238E27FC236}">
                <a16:creationId xmlns:a16="http://schemas.microsoft.com/office/drawing/2014/main" id="{88EF153B-98A0-2BB3-C39D-613F4672D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9900" y="2404853"/>
            <a:ext cx="477078" cy="477078"/>
          </a:xfrm>
          <a:prstGeom prst="rect">
            <a:avLst/>
          </a:prstGeom>
        </p:spPr>
      </p:pic>
      <p:pic>
        <p:nvPicPr>
          <p:cNvPr id="24" name="Graphic 23" descr="Group of men">
            <a:extLst>
              <a:ext uri="{FF2B5EF4-FFF2-40B4-BE49-F238E27FC236}">
                <a16:creationId xmlns:a16="http://schemas.microsoft.com/office/drawing/2014/main" id="{D10C056D-EDFD-C325-3ACB-AC5AB5602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6027" y="2006727"/>
            <a:ext cx="477079" cy="477079"/>
          </a:xfrm>
          <a:prstGeom prst="rect">
            <a:avLst/>
          </a:prstGeom>
        </p:spPr>
      </p:pic>
      <p:pic>
        <p:nvPicPr>
          <p:cNvPr id="25" name="Graphic 24" descr="Taxi">
            <a:extLst>
              <a:ext uri="{FF2B5EF4-FFF2-40B4-BE49-F238E27FC236}">
                <a16:creationId xmlns:a16="http://schemas.microsoft.com/office/drawing/2014/main" id="{CD163C8F-27E1-2F6B-2619-81EBA656AA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4422" y="3628890"/>
            <a:ext cx="477078" cy="47707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D027BB11-6B1B-4CDB-BA09-011FDF16D14F}"/>
              </a:ext>
            </a:extLst>
          </p:cNvPr>
          <p:cNvSpPr/>
          <p:nvPr/>
        </p:nvSpPr>
        <p:spPr>
          <a:xfrm>
            <a:off x="8171783" y="1915410"/>
            <a:ext cx="1353216" cy="121726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A7E090-8207-376F-0BDA-11F4488BEFEB}"/>
              </a:ext>
            </a:extLst>
          </p:cNvPr>
          <p:cNvCxnSpPr>
            <a:cxnSpLocks/>
          </p:cNvCxnSpPr>
          <p:nvPr/>
        </p:nvCxnSpPr>
        <p:spPr>
          <a:xfrm>
            <a:off x="9528591" y="2609846"/>
            <a:ext cx="917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Graphic 28" descr="Home">
            <a:extLst>
              <a:ext uri="{FF2B5EF4-FFF2-40B4-BE49-F238E27FC236}">
                <a16:creationId xmlns:a16="http://schemas.microsoft.com/office/drawing/2014/main" id="{F9FC97FD-2564-8266-5682-6B4225BF2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6303" y="2245267"/>
            <a:ext cx="457200" cy="457200"/>
          </a:xfrm>
          <a:prstGeom prst="rect">
            <a:avLst/>
          </a:prstGeom>
        </p:spPr>
      </p:pic>
      <p:pic>
        <p:nvPicPr>
          <p:cNvPr id="30" name="Graphic 29" descr="Home">
            <a:extLst>
              <a:ext uri="{FF2B5EF4-FFF2-40B4-BE49-F238E27FC236}">
                <a16:creationId xmlns:a16="http://schemas.microsoft.com/office/drawing/2014/main" id="{21D10F17-9235-043C-6E84-F1F2432FF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6170" y="3665461"/>
            <a:ext cx="457200" cy="4572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AEB2F9D-457E-52A9-8502-8156A29838BF}"/>
              </a:ext>
            </a:extLst>
          </p:cNvPr>
          <p:cNvSpPr/>
          <p:nvPr/>
        </p:nvSpPr>
        <p:spPr>
          <a:xfrm>
            <a:off x="9362457" y="3551166"/>
            <a:ext cx="855182" cy="76739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4B80F-C7AC-435E-961E-BC99FF6D0A94}"/>
              </a:ext>
            </a:extLst>
          </p:cNvPr>
          <p:cNvCxnSpPr>
            <a:cxnSpLocks/>
          </p:cNvCxnSpPr>
          <p:nvPr/>
        </p:nvCxnSpPr>
        <p:spPr>
          <a:xfrm>
            <a:off x="10354348" y="4001519"/>
            <a:ext cx="554178" cy="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Man and woman">
            <a:extLst>
              <a:ext uri="{FF2B5EF4-FFF2-40B4-BE49-F238E27FC236}">
                <a16:creationId xmlns:a16="http://schemas.microsoft.com/office/drawing/2014/main" id="{9508E5DE-3198-45A1-369F-D10764419E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6556" y="2478012"/>
            <a:ext cx="530087" cy="5300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3025E6-11E8-5172-20B2-B32566088D73}"/>
              </a:ext>
            </a:extLst>
          </p:cNvPr>
          <p:cNvSpPr txBox="1"/>
          <p:nvPr/>
        </p:nvSpPr>
        <p:spPr>
          <a:xfrm>
            <a:off x="1608833" y="1683443"/>
            <a:ext cx="1182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coalition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C40054-C8D6-4C3E-ABC2-6E507658848A}"/>
              </a:ext>
            </a:extLst>
          </p:cNvPr>
          <p:cNvSpPr txBox="1"/>
          <p:nvPr/>
        </p:nvSpPr>
        <p:spPr>
          <a:xfrm>
            <a:off x="3283652" y="3056481"/>
            <a:ext cx="1182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coalition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6B842-D9DD-6921-37DC-309E25CA8656}"/>
              </a:ext>
            </a:extLst>
          </p:cNvPr>
          <p:cNvSpPr txBox="1"/>
          <p:nvPr/>
        </p:nvSpPr>
        <p:spPr>
          <a:xfrm>
            <a:off x="7740953" y="1596015"/>
            <a:ext cx="2033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updated coalition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D8D38A-9391-9C4A-4D99-3696252F1B64}"/>
              </a:ext>
            </a:extLst>
          </p:cNvPr>
          <p:cNvSpPr txBox="1"/>
          <p:nvPr/>
        </p:nvSpPr>
        <p:spPr>
          <a:xfrm>
            <a:off x="8902423" y="3191668"/>
            <a:ext cx="2033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updated coalition 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6940A9-4E7E-BA48-18F3-E13EFF9C6F0E}"/>
              </a:ext>
            </a:extLst>
          </p:cNvPr>
          <p:cNvGrpSpPr/>
          <p:nvPr/>
        </p:nvGrpSpPr>
        <p:grpSpPr>
          <a:xfrm>
            <a:off x="1079500" y="4792205"/>
            <a:ext cx="10243870" cy="813075"/>
            <a:chOff x="1079500" y="4792205"/>
            <a:chExt cx="10243870" cy="81307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2EB967-AA8D-8BD0-CC56-D5771E5926AE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00" y="4956313"/>
              <a:ext cx="10243870" cy="0"/>
            </a:xfrm>
            <a:prstGeom prst="straightConnector1">
              <a:avLst/>
            </a:prstGeom>
            <a:ln w="41275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D8DC16-1CB7-97A4-D420-407F587339D9}"/>
                </a:ext>
              </a:extLst>
            </p:cNvPr>
            <p:cNvSpPr txBox="1"/>
            <p:nvPr/>
          </p:nvSpPr>
          <p:spPr>
            <a:xfrm>
              <a:off x="2791016" y="5020505"/>
              <a:ext cx="7344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EA0ADD-DD88-1FAA-09D1-2B72BDFB5834}"/>
                </a:ext>
              </a:extLst>
            </p:cNvPr>
            <p:cNvSpPr txBox="1"/>
            <p:nvPr/>
          </p:nvSpPr>
          <p:spPr>
            <a:xfrm flipH="1">
              <a:off x="8910859" y="5020505"/>
              <a:ext cx="517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2B4C32-FB83-649A-8762-3B110943C636}"/>
                </a:ext>
              </a:extLst>
            </p:cNvPr>
            <p:cNvSpPr txBox="1"/>
            <p:nvPr/>
          </p:nvSpPr>
          <p:spPr>
            <a:xfrm>
              <a:off x="5963203" y="5059241"/>
              <a:ext cx="1242059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aseline="-25000" dirty="0"/>
                <a:t>……..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8A7F88-6552-4370-BC2E-606351036B68}"/>
                </a:ext>
              </a:extLst>
            </p:cNvPr>
            <p:cNvCxnSpPr/>
            <p:nvPr/>
          </p:nvCxnSpPr>
          <p:spPr>
            <a:xfrm>
              <a:off x="3056393" y="4792205"/>
              <a:ext cx="0" cy="3282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C11F41-283C-6085-27FF-6CA2FECBF4DC}"/>
                </a:ext>
              </a:extLst>
            </p:cNvPr>
            <p:cNvCxnSpPr>
              <a:cxnSpLocks/>
            </p:cNvCxnSpPr>
            <p:nvPr/>
          </p:nvCxnSpPr>
          <p:spPr>
            <a:xfrm>
              <a:off x="9024158" y="4792205"/>
              <a:ext cx="0" cy="3282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Graphic 60" descr="Two Men">
            <a:extLst>
              <a:ext uri="{FF2B5EF4-FFF2-40B4-BE49-F238E27FC236}">
                <a16:creationId xmlns:a16="http://schemas.microsoft.com/office/drawing/2014/main" id="{5DA65B7C-89DD-5218-062C-88FF9FC340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57252" y="3686615"/>
            <a:ext cx="460387" cy="46038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D89EB07-9106-FB28-875D-7EDD2645D56B}"/>
              </a:ext>
            </a:extLst>
          </p:cNvPr>
          <p:cNvSpPr txBox="1"/>
          <p:nvPr/>
        </p:nvSpPr>
        <p:spPr>
          <a:xfrm>
            <a:off x="1199907" y="5936688"/>
            <a:ext cx="10003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g sans"/>
              </a:rPr>
              <a:t>C</a:t>
            </a:r>
            <a:r>
              <a:rPr lang="en-US" b="0" i="0" dirty="0">
                <a:effectLst/>
                <a:latin typeface="gg sans"/>
              </a:rPr>
              <a:t>oalition structures are set of coalitions that optimize the total travel time. As the number and location of  agents change in time, the policy updates the coalitions and a new coalition structure is formed.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B0F5BC-1EAE-DFA7-93E9-EE3954355DB9}"/>
              </a:ext>
            </a:extLst>
          </p:cNvPr>
          <p:cNvSpPr txBox="1"/>
          <p:nvPr/>
        </p:nvSpPr>
        <p:spPr>
          <a:xfrm>
            <a:off x="1090642" y="160839"/>
            <a:ext cx="7530651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Color retouch of the image: </a:t>
            </a:r>
            <a:r>
              <a:rPr lang="en-US" dirty="0">
                <a:hlinkClick r:id="rId21"/>
              </a:rPr>
              <a:t>https://www.youtube.com/watch?v=Egfn-Cd2q-M</a:t>
            </a:r>
            <a:endParaRPr lang="en-US" dirty="0"/>
          </a:p>
          <a:p>
            <a:r>
              <a:rPr lang="en-US" dirty="0"/>
              <a:t>Around minute 1</a:t>
            </a:r>
          </a:p>
          <a:p>
            <a:r>
              <a:rPr lang="en-US" dirty="0"/>
              <a:t>Also edges were rounded</a:t>
            </a:r>
          </a:p>
        </p:txBody>
      </p:sp>
    </p:spTree>
    <p:extLst>
      <p:ext uri="{BB962C8B-B14F-4D97-AF65-F5344CB8AC3E}">
        <p14:creationId xmlns:p14="http://schemas.microsoft.com/office/powerpoint/2010/main" val="3428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75A2D-3582-58FA-5136-FE57474A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7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242" y="1482995"/>
            <a:ext cx="8502653" cy="3068363"/>
          </a:xfrm>
          <a:prstGeom prst="rect">
            <a:avLst/>
          </a:prstGeom>
          <a:solidFill>
            <a:schemeClr val="accent6"/>
          </a:solidFill>
          <a:ln w="4763" cap="flat">
            <a:noFill/>
            <a:prstDash val="solid"/>
            <a:miter/>
          </a:ln>
          <a:effectLst>
            <a:softEdge rad="63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8269B-D1E8-5125-1789-D8C565DBBB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699"/>
                    </a14:imgEffect>
                    <a14:imgEffect>
                      <a14:saturation sat="400000"/>
                    </a14:imgEffect>
                    <a14:imgEffect>
                      <a14:brightnessContrast bright="26000" contrast="-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286" y="1548873"/>
            <a:ext cx="4111248" cy="29366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123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FEC41E-B098-1306-A5B8-254A5D84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2032000"/>
            <a:ext cx="3771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5F88B-8337-5BFC-E82E-D67A81D2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72D10-2B5F-CEE0-616B-B22F6FD80527}"/>
              </a:ext>
            </a:extLst>
          </p:cNvPr>
          <p:cNvSpPr txBox="1"/>
          <p:nvPr/>
        </p:nvSpPr>
        <p:spPr>
          <a:xfrm>
            <a:off x="4786183" y="4998993"/>
            <a:ext cx="1478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Agent’s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075C3-EB1C-8C60-7143-4257814750F0}"/>
              </a:ext>
            </a:extLst>
          </p:cNvPr>
          <p:cNvSpPr txBox="1"/>
          <p:nvPr/>
        </p:nvSpPr>
        <p:spPr>
          <a:xfrm rot="16200000">
            <a:off x="1070917" y="2729468"/>
            <a:ext cx="2191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Count of 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1AC6-DCB7-8830-E376-8829DE7B9DC4}"/>
              </a:ext>
            </a:extLst>
          </p:cNvPr>
          <p:cNvSpPr txBox="1"/>
          <p:nvPr/>
        </p:nvSpPr>
        <p:spPr>
          <a:xfrm>
            <a:off x="3196281" y="908221"/>
            <a:ext cx="4934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 0  - Positions with Training and Testing Occurrences</a:t>
            </a:r>
          </a:p>
        </p:txBody>
      </p:sp>
    </p:spTree>
    <p:extLst>
      <p:ext uri="{BB962C8B-B14F-4D97-AF65-F5344CB8AC3E}">
        <p14:creationId xmlns:p14="http://schemas.microsoft.com/office/powerpoint/2010/main" val="40124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6B917-74F8-7359-52BA-6D735CC4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71FE5-3C2B-398D-8CB2-A2263B3AD73C}"/>
              </a:ext>
            </a:extLst>
          </p:cNvPr>
          <p:cNvSpPr txBox="1"/>
          <p:nvPr/>
        </p:nvSpPr>
        <p:spPr>
          <a:xfrm>
            <a:off x="3196281" y="908221"/>
            <a:ext cx="4934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 1  - Positions with Training and Testing Occurrences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F7E4D-65EB-061B-F136-7F489EF76E74}"/>
              </a:ext>
            </a:extLst>
          </p:cNvPr>
          <p:cNvSpPr txBox="1"/>
          <p:nvPr/>
        </p:nvSpPr>
        <p:spPr>
          <a:xfrm rot="16200000">
            <a:off x="1070917" y="2729468"/>
            <a:ext cx="2191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Count of 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765B-7143-14D6-59B5-1E63900991A3}"/>
              </a:ext>
            </a:extLst>
          </p:cNvPr>
          <p:cNvSpPr txBox="1"/>
          <p:nvPr/>
        </p:nvSpPr>
        <p:spPr>
          <a:xfrm>
            <a:off x="4786183" y="4998993"/>
            <a:ext cx="1478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Agent’s location</a:t>
            </a:r>
          </a:p>
        </p:txBody>
      </p:sp>
    </p:spTree>
    <p:extLst>
      <p:ext uri="{BB962C8B-B14F-4D97-AF65-F5344CB8AC3E}">
        <p14:creationId xmlns:p14="http://schemas.microsoft.com/office/powerpoint/2010/main" val="379175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936EC-A77C-7680-ACC6-D492D0E7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F644E-879C-22E7-DC1F-9ABF3F914C8F}"/>
              </a:ext>
            </a:extLst>
          </p:cNvPr>
          <p:cNvSpPr txBox="1"/>
          <p:nvPr/>
        </p:nvSpPr>
        <p:spPr>
          <a:xfrm>
            <a:off x="3171567" y="920578"/>
            <a:ext cx="4934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 2  - Positions with Training and Testing Occurrences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8F320-D578-79E7-9D70-BD131B6D8DAF}"/>
              </a:ext>
            </a:extLst>
          </p:cNvPr>
          <p:cNvSpPr txBox="1"/>
          <p:nvPr/>
        </p:nvSpPr>
        <p:spPr>
          <a:xfrm rot="16200000">
            <a:off x="1070917" y="2729468"/>
            <a:ext cx="2191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Count of Occurrences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6959A-22A6-988A-6414-7D2597101A3A}"/>
              </a:ext>
            </a:extLst>
          </p:cNvPr>
          <p:cNvSpPr txBox="1"/>
          <p:nvPr/>
        </p:nvSpPr>
        <p:spPr>
          <a:xfrm>
            <a:off x="4786183" y="4998993"/>
            <a:ext cx="1478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Agent’s location</a:t>
            </a:r>
          </a:p>
        </p:txBody>
      </p:sp>
    </p:spTree>
    <p:extLst>
      <p:ext uri="{BB962C8B-B14F-4D97-AF65-F5344CB8AC3E}">
        <p14:creationId xmlns:p14="http://schemas.microsoft.com/office/powerpoint/2010/main" val="117960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372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Book</vt:lpstr>
      <vt:lpstr>Calibri</vt:lpstr>
      <vt:lpstr>Calibri Light</vt:lpstr>
      <vt:lpstr>gg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Cipolina Kun</dc:creator>
  <cp:lastModifiedBy>Lucia Cipolina Kun</cp:lastModifiedBy>
  <cp:revision>29</cp:revision>
  <dcterms:created xsi:type="dcterms:W3CDTF">2023-09-08T11:00:04Z</dcterms:created>
  <dcterms:modified xsi:type="dcterms:W3CDTF">2024-05-20T20:58:54Z</dcterms:modified>
</cp:coreProperties>
</file>