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0760313" cy="30275213"/>
  <p:notesSz cx="6858000" cy="9144000"/>
  <p:defaultTextStyle>
    <a:defPPr>
      <a:defRPr lang="de-DE"/>
    </a:defPPr>
    <a:lvl1pPr marL="0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1pPr>
    <a:lvl2pPr marL="1944837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2pPr>
    <a:lvl3pPr marL="3889675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3pPr>
    <a:lvl4pPr marL="5834512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4pPr>
    <a:lvl5pPr marL="7779349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5pPr>
    <a:lvl6pPr marL="9724187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6pPr>
    <a:lvl7pPr marL="11669024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7pPr>
    <a:lvl8pPr marL="13613862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8pPr>
    <a:lvl9pPr marL="15558699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4" userDrawn="1">
          <p15:clr>
            <a:srgbClr val="A4A3A4"/>
          </p15:clr>
        </p15:guide>
        <p15:guide id="2" pos="16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75E"/>
    <a:srgbClr val="A5CDF7"/>
    <a:srgbClr val="97B8DA"/>
    <a:srgbClr val="2A566E"/>
    <a:srgbClr val="C1DEEE"/>
    <a:srgbClr val="61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3735"/>
  </p:normalViewPr>
  <p:slideViewPr>
    <p:cSldViewPr snapToGrid="0" snapToObjects="1" showGuides="1">
      <p:cViewPr>
        <p:scale>
          <a:sx n="30" d="100"/>
          <a:sy n="30" d="100"/>
        </p:scale>
        <p:origin x="296" y="8"/>
      </p:cViewPr>
      <p:guideLst>
        <p:guide orient="horz" pos="9354"/>
        <p:guide pos="16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5039" y="4954765"/>
            <a:ext cx="38070235" cy="10540259"/>
          </a:xfrm>
        </p:spPr>
        <p:txBody>
          <a:bodyPr anchor="b"/>
          <a:lstStyle>
            <a:lvl1pPr algn="ctr">
              <a:defRPr sz="24980" b="1"/>
            </a:lvl1pPr>
          </a:lstStyle>
          <a:p>
            <a:r>
              <a:rPr lang="de-DE" dirty="0"/>
              <a:t>Main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5039" y="15901497"/>
            <a:ext cx="38070235" cy="7309499"/>
          </a:xfrm>
        </p:spPr>
        <p:txBody>
          <a:bodyPr/>
          <a:lstStyle>
            <a:lvl1pPr marL="0" indent="0" algn="ctr">
              <a:buNone/>
              <a:defRPr sz="9992"/>
            </a:lvl1pPr>
            <a:lvl2pPr marL="1903506" indent="0" algn="ctr">
              <a:buNone/>
              <a:defRPr sz="8327"/>
            </a:lvl2pPr>
            <a:lvl3pPr marL="3807013" indent="0" algn="ctr">
              <a:buNone/>
              <a:defRPr sz="7494"/>
            </a:lvl3pPr>
            <a:lvl4pPr marL="5710519" indent="0" algn="ctr">
              <a:buNone/>
              <a:defRPr sz="6661"/>
            </a:lvl4pPr>
            <a:lvl5pPr marL="7614026" indent="0" algn="ctr">
              <a:buNone/>
              <a:defRPr sz="6661"/>
            </a:lvl5pPr>
            <a:lvl6pPr marL="9517532" indent="0" algn="ctr">
              <a:buNone/>
              <a:defRPr sz="6661"/>
            </a:lvl6pPr>
            <a:lvl7pPr marL="11421039" indent="0" algn="ctr">
              <a:buNone/>
              <a:defRPr sz="6661"/>
            </a:lvl7pPr>
            <a:lvl8pPr marL="13324545" indent="0" algn="ctr">
              <a:buNone/>
              <a:defRPr sz="6661"/>
            </a:lvl8pPr>
            <a:lvl9pPr marL="15228052" indent="0" algn="ctr">
              <a:buNone/>
              <a:defRPr sz="666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29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2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25349" y="1611875"/>
            <a:ext cx="10945192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89771" y="1611875"/>
            <a:ext cx="32201074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2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2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334" y="7547783"/>
            <a:ext cx="43780770" cy="12593645"/>
          </a:xfrm>
        </p:spPr>
        <p:txBody>
          <a:bodyPr anchor="b"/>
          <a:lstStyle>
            <a:lvl1pPr>
              <a:defRPr sz="249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3334" y="20260569"/>
            <a:ext cx="43780770" cy="6622701"/>
          </a:xfrm>
        </p:spPr>
        <p:txBody>
          <a:bodyPr/>
          <a:lstStyle>
            <a:lvl1pPr marL="0" indent="0">
              <a:buNone/>
              <a:defRPr sz="9992">
                <a:solidFill>
                  <a:schemeClr val="tx1">
                    <a:tint val="75000"/>
                  </a:schemeClr>
                </a:solidFill>
              </a:defRPr>
            </a:lvl1pPr>
            <a:lvl2pPr marL="1903506" indent="0">
              <a:buNone/>
              <a:defRPr sz="8327">
                <a:solidFill>
                  <a:schemeClr val="tx1">
                    <a:tint val="75000"/>
                  </a:schemeClr>
                </a:solidFill>
              </a:defRPr>
            </a:lvl2pPr>
            <a:lvl3pPr marL="3807013" indent="0">
              <a:buNone/>
              <a:defRPr sz="7494">
                <a:solidFill>
                  <a:schemeClr val="tx1">
                    <a:tint val="75000"/>
                  </a:schemeClr>
                </a:solidFill>
              </a:defRPr>
            </a:lvl3pPr>
            <a:lvl4pPr marL="5710519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4pPr>
            <a:lvl5pPr marL="7614026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5pPr>
            <a:lvl6pPr marL="9517532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6pPr>
            <a:lvl7pPr marL="11421039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7pPr>
            <a:lvl8pPr marL="13324545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8pPr>
            <a:lvl9pPr marL="15228052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6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9772" y="8059374"/>
            <a:ext cx="21573133" cy="1920934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7408" y="8059374"/>
            <a:ext cx="21573133" cy="1920934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9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383" y="1611877"/>
            <a:ext cx="43780770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6385" y="7421634"/>
            <a:ext cx="21473990" cy="3637228"/>
          </a:xfrm>
        </p:spPr>
        <p:txBody>
          <a:bodyPr anchor="b"/>
          <a:lstStyle>
            <a:lvl1pPr marL="0" indent="0">
              <a:buNone/>
              <a:defRPr sz="9992" b="1"/>
            </a:lvl1pPr>
            <a:lvl2pPr marL="1903506" indent="0">
              <a:buNone/>
              <a:defRPr sz="8327" b="1"/>
            </a:lvl2pPr>
            <a:lvl3pPr marL="3807013" indent="0">
              <a:buNone/>
              <a:defRPr sz="7494" b="1"/>
            </a:lvl3pPr>
            <a:lvl4pPr marL="5710519" indent="0">
              <a:buNone/>
              <a:defRPr sz="6661" b="1"/>
            </a:lvl4pPr>
            <a:lvl5pPr marL="7614026" indent="0">
              <a:buNone/>
              <a:defRPr sz="6661" b="1"/>
            </a:lvl5pPr>
            <a:lvl6pPr marL="9517532" indent="0">
              <a:buNone/>
              <a:defRPr sz="6661" b="1"/>
            </a:lvl6pPr>
            <a:lvl7pPr marL="11421039" indent="0">
              <a:buNone/>
              <a:defRPr sz="6661" b="1"/>
            </a:lvl7pPr>
            <a:lvl8pPr marL="13324545" indent="0">
              <a:buNone/>
              <a:defRPr sz="6661" b="1"/>
            </a:lvl8pPr>
            <a:lvl9pPr marL="15228052" indent="0">
              <a:buNone/>
              <a:defRPr sz="6661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6385" y="11058863"/>
            <a:ext cx="21473990" cy="1626592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97408" y="7421634"/>
            <a:ext cx="21579745" cy="3637228"/>
          </a:xfrm>
        </p:spPr>
        <p:txBody>
          <a:bodyPr anchor="b"/>
          <a:lstStyle>
            <a:lvl1pPr marL="0" indent="0">
              <a:buNone/>
              <a:defRPr sz="9992" b="1"/>
            </a:lvl1pPr>
            <a:lvl2pPr marL="1903506" indent="0">
              <a:buNone/>
              <a:defRPr sz="8327" b="1"/>
            </a:lvl2pPr>
            <a:lvl3pPr marL="3807013" indent="0">
              <a:buNone/>
              <a:defRPr sz="7494" b="1"/>
            </a:lvl3pPr>
            <a:lvl4pPr marL="5710519" indent="0">
              <a:buNone/>
              <a:defRPr sz="6661" b="1"/>
            </a:lvl4pPr>
            <a:lvl5pPr marL="7614026" indent="0">
              <a:buNone/>
              <a:defRPr sz="6661" b="1"/>
            </a:lvl5pPr>
            <a:lvl6pPr marL="9517532" indent="0">
              <a:buNone/>
              <a:defRPr sz="6661" b="1"/>
            </a:lvl6pPr>
            <a:lvl7pPr marL="11421039" indent="0">
              <a:buNone/>
              <a:defRPr sz="6661" b="1"/>
            </a:lvl7pPr>
            <a:lvl8pPr marL="13324545" indent="0">
              <a:buNone/>
              <a:defRPr sz="6661" b="1"/>
            </a:lvl8pPr>
            <a:lvl9pPr marL="15228052" indent="0">
              <a:buNone/>
              <a:defRPr sz="6661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97408" y="11058863"/>
            <a:ext cx="21579745" cy="1626592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9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67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385" y="2018348"/>
            <a:ext cx="16371521" cy="7064216"/>
          </a:xfrm>
        </p:spPr>
        <p:txBody>
          <a:bodyPr anchor="b"/>
          <a:lstStyle>
            <a:lvl1pPr>
              <a:defRPr sz="133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9745" y="4359072"/>
            <a:ext cx="25697408" cy="21515024"/>
          </a:xfrm>
        </p:spPr>
        <p:txBody>
          <a:bodyPr/>
          <a:lstStyle>
            <a:lvl1pPr>
              <a:defRPr sz="13323"/>
            </a:lvl1pPr>
            <a:lvl2pPr>
              <a:defRPr sz="11658"/>
            </a:lvl2pPr>
            <a:lvl3pPr>
              <a:defRPr sz="9992"/>
            </a:lvl3pPr>
            <a:lvl4pPr>
              <a:defRPr sz="8327"/>
            </a:lvl4pPr>
            <a:lvl5pPr>
              <a:defRPr sz="8327"/>
            </a:lvl5pPr>
            <a:lvl6pPr>
              <a:defRPr sz="8327"/>
            </a:lvl6pPr>
            <a:lvl7pPr>
              <a:defRPr sz="8327"/>
            </a:lvl7pPr>
            <a:lvl8pPr>
              <a:defRPr sz="8327"/>
            </a:lvl8pPr>
            <a:lvl9pPr>
              <a:defRPr sz="8327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6385" y="9082564"/>
            <a:ext cx="16371521" cy="16826573"/>
          </a:xfrm>
        </p:spPr>
        <p:txBody>
          <a:bodyPr/>
          <a:lstStyle>
            <a:lvl1pPr marL="0" indent="0">
              <a:buNone/>
              <a:defRPr sz="6661"/>
            </a:lvl1pPr>
            <a:lvl2pPr marL="1903506" indent="0">
              <a:buNone/>
              <a:defRPr sz="5829"/>
            </a:lvl2pPr>
            <a:lvl3pPr marL="3807013" indent="0">
              <a:buNone/>
              <a:defRPr sz="4996"/>
            </a:lvl3pPr>
            <a:lvl4pPr marL="5710519" indent="0">
              <a:buNone/>
              <a:defRPr sz="4163"/>
            </a:lvl4pPr>
            <a:lvl5pPr marL="7614026" indent="0">
              <a:buNone/>
              <a:defRPr sz="4163"/>
            </a:lvl5pPr>
            <a:lvl6pPr marL="9517532" indent="0">
              <a:buNone/>
              <a:defRPr sz="4163"/>
            </a:lvl6pPr>
            <a:lvl7pPr marL="11421039" indent="0">
              <a:buNone/>
              <a:defRPr sz="4163"/>
            </a:lvl7pPr>
            <a:lvl8pPr marL="13324545" indent="0">
              <a:buNone/>
              <a:defRPr sz="4163"/>
            </a:lvl8pPr>
            <a:lvl9pPr marL="15228052" indent="0">
              <a:buNone/>
              <a:defRPr sz="4163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1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385" y="2018348"/>
            <a:ext cx="16371521" cy="7064216"/>
          </a:xfrm>
        </p:spPr>
        <p:txBody>
          <a:bodyPr anchor="b"/>
          <a:lstStyle>
            <a:lvl1pPr>
              <a:defRPr sz="133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579745" y="4359072"/>
            <a:ext cx="25697408" cy="21515024"/>
          </a:xfrm>
        </p:spPr>
        <p:txBody>
          <a:bodyPr anchor="t"/>
          <a:lstStyle>
            <a:lvl1pPr marL="0" indent="0">
              <a:buNone/>
              <a:defRPr sz="13323"/>
            </a:lvl1pPr>
            <a:lvl2pPr marL="1903506" indent="0">
              <a:buNone/>
              <a:defRPr sz="11658"/>
            </a:lvl2pPr>
            <a:lvl3pPr marL="3807013" indent="0">
              <a:buNone/>
              <a:defRPr sz="9992"/>
            </a:lvl3pPr>
            <a:lvl4pPr marL="5710519" indent="0">
              <a:buNone/>
              <a:defRPr sz="8327"/>
            </a:lvl4pPr>
            <a:lvl5pPr marL="7614026" indent="0">
              <a:buNone/>
              <a:defRPr sz="8327"/>
            </a:lvl5pPr>
            <a:lvl6pPr marL="9517532" indent="0">
              <a:buNone/>
              <a:defRPr sz="8327"/>
            </a:lvl6pPr>
            <a:lvl7pPr marL="11421039" indent="0">
              <a:buNone/>
              <a:defRPr sz="8327"/>
            </a:lvl7pPr>
            <a:lvl8pPr marL="13324545" indent="0">
              <a:buNone/>
              <a:defRPr sz="8327"/>
            </a:lvl8pPr>
            <a:lvl9pPr marL="15228052" indent="0">
              <a:buNone/>
              <a:defRPr sz="832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6385" y="9082564"/>
            <a:ext cx="16371521" cy="16826573"/>
          </a:xfrm>
        </p:spPr>
        <p:txBody>
          <a:bodyPr/>
          <a:lstStyle>
            <a:lvl1pPr marL="0" indent="0">
              <a:buNone/>
              <a:defRPr sz="6661"/>
            </a:lvl1pPr>
            <a:lvl2pPr marL="1903506" indent="0">
              <a:buNone/>
              <a:defRPr sz="5829"/>
            </a:lvl2pPr>
            <a:lvl3pPr marL="3807013" indent="0">
              <a:buNone/>
              <a:defRPr sz="4996"/>
            </a:lvl3pPr>
            <a:lvl4pPr marL="5710519" indent="0">
              <a:buNone/>
              <a:defRPr sz="4163"/>
            </a:lvl4pPr>
            <a:lvl5pPr marL="7614026" indent="0">
              <a:buNone/>
              <a:defRPr sz="4163"/>
            </a:lvl5pPr>
            <a:lvl6pPr marL="9517532" indent="0">
              <a:buNone/>
              <a:defRPr sz="4163"/>
            </a:lvl6pPr>
            <a:lvl7pPr marL="11421039" indent="0">
              <a:buNone/>
              <a:defRPr sz="4163"/>
            </a:lvl7pPr>
            <a:lvl8pPr marL="13324545" indent="0">
              <a:buNone/>
              <a:defRPr sz="4163"/>
            </a:lvl8pPr>
            <a:lvl9pPr marL="15228052" indent="0">
              <a:buNone/>
              <a:defRPr sz="4163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48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9772" y="1611877"/>
            <a:ext cx="43780770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9772" y="8059374"/>
            <a:ext cx="43780770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89772" y="28060639"/>
            <a:ext cx="114210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B3399-2F7C-0249-BC81-4008E155B995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14354" y="28060639"/>
            <a:ext cx="1713160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849471" y="28060639"/>
            <a:ext cx="114210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25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07013" rtl="0" eaLnBrk="1" latinLnBrk="0" hangingPunct="1">
        <a:lnSpc>
          <a:spcPct val="90000"/>
        </a:lnSpc>
        <a:spcBef>
          <a:spcPct val="0"/>
        </a:spcBef>
        <a:buNone/>
        <a:defRPr sz="183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1753" indent="-951753" algn="l" defTabSz="3807013" rtl="0" eaLnBrk="1" latinLnBrk="0" hangingPunct="1">
        <a:lnSpc>
          <a:spcPct val="90000"/>
        </a:lnSpc>
        <a:spcBef>
          <a:spcPts val="4163"/>
        </a:spcBef>
        <a:buFont typeface="Arial" panose="020B0604020202020204" pitchFamily="34" charset="0"/>
        <a:buChar char="•"/>
        <a:defRPr sz="11658" kern="1200">
          <a:solidFill>
            <a:schemeClr val="tx1"/>
          </a:solidFill>
          <a:latin typeface="+mn-lt"/>
          <a:ea typeface="+mn-ea"/>
          <a:cs typeface="+mn-cs"/>
        </a:defRPr>
      </a:lvl1pPr>
      <a:lvl2pPr marL="2855260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9992" kern="1200">
          <a:solidFill>
            <a:schemeClr val="tx1"/>
          </a:solidFill>
          <a:latin typeface="+mn-lt"/>
          <a:ea typeface="+mn-ea"/>
          <a:cs typeface="+mn-cs"/>
        </a:defRPr>
      </a:lvl2pPr>
      <a:lvl3pPr marL="4758766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8327" kern="1200">
          <a:solidFill>
            <a:schemeClr val="tx1"/>
          </a:solidFill>
          <a:latin typeface="+mn-lt"/>
          <a:ea typeface="+mn-ea"/>
          <a:cs typeface="+mn-cs"/>
        </a:defRPr>
      </a:lvl3pPr>
      <a:lvl4pPr marL="6662273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7494" kern="1200">
          <a:solidFill>
            <a:schemeClr val="tx1"/>
          </a:solidFill>
          <a:latin typeface="+mn-lt"/>
          <a:ea typeface="+mn-ea"/>
          <a:cs typeface="+mn-cs"/>
        </a:defRPr>
      </a:lvl4pPr>
      <a:lvl5pPr marL="8565779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7494" kern="1200">
          <a:solidFill>
            <a:schemeClr val="tx1"/>
          </a:solidFill>
          <a:latin typeface="+mn-lt"/>
          <a:ea typeface="+mn-ea"/>
          <a:cs typeface="+mn-cs"/>
        </a:defRPr>
      </a:lvl5pPr>
      <a:lvl6pPr marL="10469286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7494" kern="1200">
          <a:solidFill>
            <a:schemeClr val="tx1"/>
          </a:solidFill>
          <a:latin typeface="+mn-lt"/>
          <a:ea typeface="+mn-ea"/>
          <a:cs typeface="+mn-cs"/>
        </a:defRPr>
      </a:lvl6pPr>
      <a:lvl7pPr marL="12372792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7494" kern="1200">
          <a:solidFill>
            <a:schemeClr val="tx1"/>
          </a:solidFill>
          <a:latin typeface="+mn-lt"/>
          <a:ea typeface="+mn-ea"/>
          <a:cs typeface="+mn-cs"/>
        </a:defRPr>
      </a:lvl7pPr>
      <a:lvl8pPr marL="14276299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7494" kern="1200">
          <a:solidFill>
            <a:schemeClr val="tx1"/>
          </a:solidFill>
          <a:latin typeface="+mn-lt"/>
          <a:ea typeface="+mn-ea"/>
          <a:cs typeface="+mn-cs"/>
        </a:defRPr>
      </a:lvl8pPr>
      <a:lvl9pPr marL="16179805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7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1pPr>
      <a:lvl2pPr marL="1903506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2pPr>
      <a:lvl3pPr marL="3807013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3pPr>
      <a:lvl4pPr marL="5710519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4pPr>
      <a:lvl5pPr marL="7614026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5pPr>
      <a:lvl6pPr marL="9517532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6pPr>
      <a:lvl7pPr marL="11421039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7pPr>
      <a:lvl8pPr marL="13324545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8pPr>
      <a:lvl9pPr marL="15228052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4A3C98F6-3883-5444-8D1E-DEBEF5E974D6}"/>
              </a:ext>
            </a:extLst>
          </p:cNvPr>
          <p:cNvSpPr/>
          <p:nvPr/>
        </p:nvSpPr>
        <p:spPr>
          <a:xfrm>
            <a:off x="10384468" y="3834258"/>
            <a:ext cx="29904308" cy="26440955"/>
          </a:xfrm>
          <a:prstGeom prst="roundRect">
            <a:avLst>
              <a:gd name="adj" fmla="val 1512"/>
            </a:avLst>
          </a:prstGeom>
          <a:solidFill>
            <a:srgbClr val="0D375E"/>
          </a:solidFill>
          <a:ln>
            <a:noFill/>
          </a:ln>
          <a:effectLst>
            <a:outerShdw blurRad="495300" dist="292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8BA19D-2AE8-D04F-81CF-55AE761B167F}"/>
                  </a:ext>
                </a:extLst>
              </p:cNvPr>
              <p:cNvSpPr txBox="1"/>
              <p:nvPr/>
            </p:nvSpPr>
            <p:spPr>
              <a:xfrm>
                <a:off x="637903" y="1097280"/>
                <a:ext cx="9332079" cy="2820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i="1" dirty="0">
                    <a:solidFill>
                      <a:srgbClr val="0D375E"/>
                    </a:solidFill>
                  </a:rPr>
                  <a:t>Lucia Cipolina-Kun</a:t>
                </a:r>
              </a:p>
              <a:p>
                <a:r>
                  <a:rPr lang="en-GB" sz="5400" i="1" dirty="0">
                    <a:solidFill>
                      <a:srgbClr val="0D375E"/>
                    </a:solidFill>
                  </a:rPr>
                  <a:t>Ignacio Carlucho</a:t>
                </a:r>
              </a:p>
              <a:p>
                <a:r>
                  <a:rPr lang="en-GB" sz="5400" i="1" dirty="0">
                    <a:solidFill>
                      <a:srgbClr val="0D375E"/>
                    </a:solidFill>
                  </a:rPr>
                  <a:t>Kalesha Bullard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sz="6600" b="1" dirty="0">
                    <a:sym typeface="Wingdings" pitchFamily="2" charset="2"/>
                  </a:rPr>
                  <a:t>How do we form coalitions in a changing environment?</a:t>
                </a: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endParaRPr lang="en-GB" sz="4800" dirty="0">
                  <a:sym typeface="Wingdings" pitchFamily="2" charset="2"/>
                </a:endParaRP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dirty="0">
                    <a:sym typeface="Wingdings" pitchFamily="2" charset="2"/>
                  </a:rPr>
                  <a:t>Brute force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en-US" sz="4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GB" sz="4800" dirty="0">
                    <a:sym typeface="Wingdings" pitchFamily="2" charset="2"/>
                  </a:rPr>
                  <a:t>calculations every time the environment changes</a:t>
                </a: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endParaRPr lang="en-GB" sz="4800" dirty="0">
                  <a:sym typeface="Wingdings" pitchFamily="2" charset="2"/>
                </a:endParaRP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dirty="0">
                    <a:sym typeface="Wingdings" pitchFamily="2" charset="2"/>
                  </a:rPr>
                  <a:t>Multi-agent solutions have the non-stationarity issue</a:t>
                </a:r>
                <a:endParaRPr lang="en-GB" sz="4800" dirty="0"/>
              </a:p>
              <a:p>
                <a:endParaRPr lang="en-GB" sz="4800" dirty="0"/>
              </a:p>
              <a:p>
                <a:r>
                  <a:rPr lang="en-GB" sz="6600" b="1" dirty="0"/>
                  <a:t>Our Approach</a:t>
                </a: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dirty="0">
                    <a:sym typeface="Wingdings" pitchFamily="2" charset="2"/>
                  </a:rPr>
                  <a:t> Method based on Deep RL for dynamic coalition games</a:t>
                </a:r>
              </a:p>
              <a:p>
                <a:endParaRPr lang="en-GB" sz="4800" dirty="0">
                  <a:sym typeface="Wingdings" pitchFamily="2" charset="2"/>
                </a:endParaRP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dirty="0">
                    <a:sym typeface="Wingdings" pitchFamily="2" charset="2"/>
                  </a:rPr>
                  <a:t>Solved it as a single-agent problem. Each agent is trained using a deal-or-no-deal game</a:t>
                </a:r>
              </a:p>
              <a:p>
                <a:endParaRPr lang="en-GB" sz="4800" dirty="0">
                  <a:sym typeface="Wingdings" pitchFamily="2" charset="2"/>
                </a:endParaRP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dirty="0">
                    <a:sym typeface="Wingdings" pitchFamily="2" charset="2"/>
                  </a:rPr>
                  <a:t>Training with contextual data achieves generalization</a:t>
                </a:r>
              </a:p>
              <a:p>
                <a:endParaRPr lang="en-GB" sz="4800" dirty="0">
                  <a:sym typeface="Wingdings" pitchFamily="2" charset="2"/>
                </a:endParaRP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dirty="0">
                    <a:sym typeface="Wingdings" pitchFamily="2" charset="2"/>
                  </a:rPr>
                  <a:t>Once trained, agents identify the right coalition faster than exponential.</a:t>
                </a: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endParaRPr lang="en-GB" sz="4800" dirty="0">
                  <a:sym typeface="Wingdings" pitchFamily="2" charset="2"/>
                </a:endParaRP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dirty="0">
                    <a:sym typeface="Wingdings" pitchFamily="2" charset="2"/>
                  </a:rPr>
                  <a:t>Reward encourages selection of good coalitions.</a:t>
                </a:r>
                <a:endParaRPr lang="en-GB" sz="4800" dirty="0"/>
              </a:p>
              <a:p>
                <a:endParaRPr lang="en-GB" sz="4800" dirty="0"/>
              </a:p>
              <a:p>
                <a:endParaRPr lang="en-GB" sz="4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8BA19D-2AE8-D04F-81CF-55AE761B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3" y="1097280"/>
                <a:ext cx="9332079" cy="28209902"/>
              </a:xfrm>
              <a:prstGeom prst="rect">
                <a:avLst/>
              </a:prstGeom>
              <a:blipFill>
                <a:blip r:embed="rId2"/>
                <a:stretch>
                  <a:fillRect l="-4490" t="-585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14BBEB-64B9-424D-9998-D45C34F7DE4E}"/>
              </a:ext>
            </a:extLst>
          </p:cNvPr>
          <p:cNvSpPr txBox="1"/>
          <p:nvPr/>
        </p:nvSpPr>
        <p:spPr>
          <a:xfrm>
            <a:off x="10517323" y="5187344"/>
            <a:ext cx="28740243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400" b="1" i="1" dirty="0">
                <a:solidFill>
                  <a:schemeClr val="bg1"/>
                </a:solidFill>
              </a:rPr>
              <a:t>The Deal-or-No-Deal Game</a:t>
            </a:r>
          </a:p>
          <a:p>
            <a:pPr algn="ctr"/>
            <a:endParaRPr lang="en-GB" sz="6000" dirty="0">
              <a:solidFill>
                <a:schemeClr val="bg1"/>
              </a:solidFill>
            </a:endParaRPr>
          </a:p>
          <a:p>
            <a:pPr algn="ctr"/>
            <a:r>
              <a:rPr lang="en-GB" sz="12000" dirty="0">
                <a:solidFill>
                  <a:schemeClr val="bg1"/>
                </a:solidFill>
              </a:rPr>
              <a:t>A Method to Obtain </a:t>
            </a:r>
            <a:r>
              <a:rPr lang="en-GB" sz="12000" b="1" dirty="0">
                <a:solidFill>
                  <a:schemeClr val="bg1"/>
                </a:solidFill>
              </a:rPr>
              <a:t>Socially Optimal</a:t>
            </a:r>
            <a:r>
              <a:rPr lang="en-GB" sz="12000" dirty="0">
                <a:solidFill>
                  <a:schemeClr val="bg1"/>
                </a:solidFill>
              </a:rPr>
              <a:t> Coalition Structures in a </a:t>
            </a:r>
            <a:r>
              <a:rPr lang="en-GB" sz="12000" b="1" dirty="0">
                <a:solidFill>
                  <a:schemeClr val="bg1"/>
                </a:solidFill>
              </a:rPr>
              <a:t>Dynamic Environment</a:t>
            </a:r>
            <a:endParaRPr lang="en-GB" sz="12000" b="1" dirty="0">
              <a:solidFill>
                <a:srgbClr val="A5CDF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E0EC6-3D4E-5544-893B-77B8C276D029}"/>
              </a:ext>
            </a:extLst>
          </p:cNvPr>
          <p:cNvSpPr txBox="1"/>
          <p:nvPr/>
        </p:nvSpPr>
        <p:spPr>
          <a:xfrm>
            <a:off x="40657283" y="14886494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/>
                <a:latin typeface="Arial" panose="020B0604020202020204" pitchFamily="34" charset="0"/>
              </a:rPr>
              <a:t>Accuracy of each agent’s policy. </a:t>
            </a:r>
          </a:p>
          <a:p>
            <a:r>
              <a:rPr lang="en-US" sz="4400" dirty="0">
                <a:effectLst/>
                <a:latin typeface="Arial" panose="020B0604020202020204" pitchFamily="34" charset="0"/>
              </a:rPr>
              <a:t>The dashed line represents the accuracy of a random policy</a:t>
            </a:r>
            <a:endParaRPr lang="en-GB" sz="4400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5B3CA01-7D30-7249-9814-F028664C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7901" y="25208931"/>
            <a:ext cx="4966738" cy="4932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F4249F-5A5B-46DB-6A4B-59C434C8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385" y="17492743"/>
            <a:ext cx="1841500" cy="229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93568D-C1FF-170F-BF74-0E4DDA0CC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6385" y="22446682"/>
            <a:ext cx="1841500" cy="2298700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0257F99D-6EBF-2538-73ED-16738182E2DF}"/>
              </a:ext>
            </a:extLst>
          </p:cNvPr>
          <p:cNvSpPr/>
          <p:nvPr/>
        </p:nvSpPr>
        <p:spPr>
          <a:xfrm>
            <a:off x="11925154" y="26936541"/>
            <a:ext cx="27245586" cy="12477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C8BBA7-2765-BD8F-1E92-CDDA2C6F1B65}"/>
              </a:ext>
            </a:extLst>
          </p:cNvPr>
          <p:cNvSpPr txBox="1"/>
          <p:nvPr/>
        </p:nvSpPr>
        <p:spPr>
          <a:xfrm>
            <a:off x="12085844" y="28376629"/>
            <a:ext cx="3657600" cy="127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3A4FC8-2D22-DA65-FE36-EF1A6F1A4A34}"/>
              </a:ext>
            </a:extLst>
          </p:cNvPr>
          <p:cNvSpPr txBox="1"/>
          <p:nvPr/>
        </p:nvSpPr>
        <p:spPr>
          <a:xfrm>
            <a:off x="18604933" y="28379245"/>
            <a:ext cx="3657600" cy="127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6D553-7ECB-009E-0AB1-5B7990D9F227}"/>
              </a:ext>
            </a:extLst>
          </p:cNvPr>
          <p:cNvSpPr txBox="1"/>
          <p:nvPr/>
        </p:nvSpPr>
        <p:spPr>
          <a:xfrm>
            <a:off x="26631220" y="28376628"/>
            <a:ext cx="3657600" cy="127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9EF652-4A06-45F1-0802-042FDCC7D239}"/>
              </a:ext>
            </a:extLst>
          </p:cNvPr>
          <p:cNvSpPr txBox="1"/>
          <p:nvPr/>
        </p:nvSpPr>
        <p:spPr>
          <a:xfrm>
            <a:off x="34966554" y="28362221"/>
            <a:ext cx="3657600" cy="127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 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FDC25D-5B70-0AF4-D327-F3BF103F7814}"/>
              </a:ext>
            </a:extLst>
          </p:cNvPr>
          <p:cNvSpPr/>
          <p:nvPr/>
        </p:nvSpPr>
        <p:spPr>
          <a:xfrm>
            <a:off x="16729652" y="17054009"/>
            <a:ext cx="6574972" cy="882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4488B81-A20B-2132-DA87-5B0EEDA79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8331" y="17545021"/>
            <a:ext cx="1841500" cy="22987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82B0CC8-DB08-A6EE-1386-C44B1B69A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783" y="22359351"/>
            <a:ext cx="1841500" cy="229870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2A2B00AD-A86F-934D-02D9-AE7BF7B289F6}"/>
              </a:ext>
            </a:extLst>
          </p:cNvPr>
          <p:cNvSpPr/>
          <p:nvPr/>
        </p:nvSpPr>
        <p:spPr>
          <a:xfrm>
            <a:off x="24925610" y="14975273"/>
            <a:ext cx="6145515" cy="550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6F4A2A-C331-6133-B07B-A116681C9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2803" y="15316699"/>
            <a:ext cx="1841500" cy="2298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8C66FA-230A-407C-CAB9-FA5B7635F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8554" y="17492743"/>
            <a:ext cx="1841500" cy="22987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C157036-D85E-B597-534C-435F69153513}"/>
              </a:ext>
            </a:extLst>
          </p:cNvPr>
          <p:cNvSpPr/>
          <p:nvPr/>
        </p:nvSpPr>
        <p:spPr>
          <a:xfrm>
            <a:off x="25068321" y="20843326"/>
            <a:ext cx="5770465" cy="550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8F5C78A-6FD7-2581-15DA-6FD515A8D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2803" y="22359351"/>
            <a:ext cx="1841500" cy="229870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17945BF6-81E9-2D02-DAE0-64856E842AA8}"/>
              </a:ext>
            </a:extLst>
          </p:cNvPr>
          <p:cNvSpPr/>
          <p:nvPr/>
        </p:nvSpPr>
        <p:spPr>
          <a:xfrm>
            <a:off x="33295784" y="14779180"/>
            <a:ext cx="6145515" cy="550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96CDE57-B576-7154-FA93-20D323F54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4318" y="15137606"/>
            <a:ext cx="1841500" cy="22987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ED57E8-A4B8-5736-1594-830042C8C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52323" y="15308557"/>
            <a:ext cx="1841500" cy="22987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D1D474BC-1C2E-15F4-8C4F-58FD181CE8B3}"/>
              </a:ext>
            </a:extLst>
          </p:cNvPr>
          <p:cNvSpPr/>
          <p:nvPr/>
        </p:nvSpPr>
        <p:spPr>
          <a:xfrm>
            <a:off x="33487101" y="20997267"/>
            <a:ext cx="5770465" cy="550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0AC113-2027-BFD4-463B-C4F6B665C5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20322" y="17273220"/>
            <a:ext cx="1841500" cy="22987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1A5D2C6-CA52-A01C-13E5-068928BEB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7061" y="22543904"/>
            <a:ext cx="1841500" cy="22987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FF6965D-0491-B346-50D0-C937DF5F75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88776" y="17436305"/>
            <a:ext cx="10374530" cy="737878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53432C3-4BD6-88D9-89FF-56964E9728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1221" y="9903726"/>
            <a:ext cx="9574732" cy="45889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F977B9-6896-D117-D589-640E535E00D1}"/>
              </a:ext>
            </a:extLst>
          </p:cNvPr>
          <p:cNvSpPr txBox="1"/>
          <p:nvPr/>
        </p:nvSpPr>
        <p:spPr>
          <a:xfrm>
            <a:off x="43257781" y="4378523"/>
            <a:ext cx="4830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effectLst/>
                <a:latin typeface="Arial" panose="020B0604020202020204" pitchFamily="34" charset="0"/>
              </a:rPr>
              <a:t>Results</a:t>
            </a:r>
            <a:endParaRPr lang="en-GB" sz="8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59D13A-6169-F90F-E4B0-9F9239D4A93D}"/>
              </a:ext>
            </a:extLst>
          </p:cNvPr>
          <p:cNvSpPr txBox="1"/>
          <p:nvPr/>
        </p:nvSpPr>
        <p:spPr>
          <a:xfrm>
            <a:off x="40649495" y="8798944"/>
            <a:ext cx="960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/>
                <a:latin typeface="Arial" panose="020B0604020202020204" pitchFamily="34" charset="0"/>
              </a:rPr>
              <a:t>Accuracy of each agent’s policy.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23B0E5-1A41-2480-FA89-9D2526E04C28}"/>
                  </a:ext>
                </a:extLst>
              </p:cNvPr>
              <p:cNvSpPr txBox="1"/>
              <p:nvPr/>
            </p:nvSpPr>
            <p:spPr>
              <a:xfrm>
                <a:off x="40288776" y="6100151"/>
                <a:ext cx="9601200" cy="146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effectLst/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sz="4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𝑎𝑐𝑡𝑖𝑜𝑛𝑠</m:t>
                          </m:r>
                        </m:num>
                        <m:den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𝑐𝑜𝑎𝑙𝑖𝑡𝑖𝑜𝑛𝑠</m:t>
                          </m:r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𝑝𝑟𝑜𝑝𝑜𝑠𝑒𝑑</m:t>
                          </m:r>
                        </m:den>
                      </m:f>
                    </m:oMath>
                  </m:oMathPara>
                </a14:m>
                <a:endParaRPr lang="en-GB" sz="44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23B0E5-1A41-2480-FA89-9D2526E04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8776" y="6100151"/>
                <a:ext cx="9601200" cy="1469377"/>
              </a:xfrm>
              <a:prstGeom prst="rect">
                <a:avLst/>
              </a:prstGeom>
              <a:blipFill>
                <a:blip r:embed="rId11"/>
                <a:stretch>
                  <a:fillRect t="-5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A83E81CF-1EE9-AEE9-FD34-0B365C30E6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9048" y="3834258"/>
            <a:ext cx="2577876" cy="106084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8696676-743A-87C8-5B1A-BAAA17DE26D1}"/>
              </a:ext>
            </a:extLst>
          </p:cNvPr>
          <p:cNvSpPr txBox="1"/>
          <p:nvPr/>
        </p:nvSpPr>
        <p:spPr>
          <a:xfrm>
            <a:off x="10142172" y="1263249"/>
            <a:ext cx="31297242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500" b="1" dirty="0">
                <a:solidFill>
                  <a:schemeClr val="accent1">
                    <a:lumMod val="50000"/>
                  </a:schemeClr>
                </a:solidFill>
              </a:rPr>
              <a:t>Adaptive Dynamic Coalition Structure Generation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EAC83C1-A04E-B39E-E9D4-A1D2CE1526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750" y="3712513"/>
            <a:ext cx="2829186" cy="106084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D9DA696-5E04-C8A5-592F-888E84DBDA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37501" y="3712513"/>
            <a:ext cx="2727850" cy="11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4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2023</TotalTime>
  <Words>138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Fabio C</dc:creator>
  <cp:lastModifiedBy>Lucia Cipolina Kun</cp:lastModifiedBy>
  <cp:revision>20</cp:revision>
  <dcterms:created xsi:type="dcterms:W3CDTF">2019-03-03T08:35:39Z</dcterms:created>
  <dcterms:modified xsi:type="dcterms:W3CDTF">2023-11-19T11:05:35Z</dcterms:modified>
</cp:coreProperties>
</file>