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8"/>
  </p:notesMasterIdLst>
  <p:sldIdLst>
    <p:sldId id="258" r:id="rId3"/>
    <p:sldId id="576" r:id="rId4"/>
    <p:sldId id="577" r:id="rId5"/>
    <p:sldId id="528" r:id="rId6"/>
    <p:sldId id="551" r:id="rId7"/>
    <p:sldId id="529" r:id="rId8"/>
    <p:sldId id="530" r:id="rId9"/>
    <p:sldId id="531" r:id="rId10"/>
    <p:sldId id="532" r:id="rId11"/>
    <p:sldId id="552" r:id="rId12"/>
    <p:sldId id="579" r:id="rId13"/>
    <p:sldId id="554" r:id="rId14"/>
    <p:sldId id="555" r:id="rId15"/>
    <p:sldId id="580" r:id="rId16"/>
    <p:sldId id="581" r:id="rId17"/>
    <p:sldId id="582" r:id="rId18"/>
    <p:sldId id="583" r:id="rId19"/>
    <p:sldId id="575" r:id="rId20"/>
    <p:sldId id="578" r:id="rId21"/>
    <p:sldId id="585" r:id="rId22"/>
    <p:sldId id="533" r:id="rId23"/>
    <p:sldId id="534" r:id="rId24"/>
    <p:sldId id="535" r:id="rId25"/>
    <p:sldId id="536" r:id="rId26"/>
    <p:sldId id="572" r:id="rId27"/>
    <p:sldId id="537" r:id="rId28"/>
    <p:sldId id="538" r:id="rId29"/>
    <p:sldId id="557" r:id="rId30"/>
    <p:sldId id="540" r:id="rId31"/>
    <p:sldId id="541" r:id="rId32"/>
    <p:sldId id="542" r:id="rId33"/>
    <p:sldId id="543" r:id="rId34"/>
    <p:sldId id="558" r:id="rId35"/>
    <p:sldId id="544" r:id="rId36"/>
    <p:sldId id="559" r:id="rId37"/>
    <p:sldId id="573" r:id="rId39"/>
    <p:sldId id="561" r:id="rId40"/>
    <p:sldId id="546" r:id="rId41"/>
    <p:sldId id="562" r:id="rId42"/>
    <p:sldId id="563" r:id="rId43"/>
    <p:sldId id="547" r:id="rId44"/>
    <p:sldId id="548" r:id="rId45"/>
    <p:sldId id="564" r:id="rId46"/>
    <p:sldId id="549" r:id="rId47"/>
    <p:sldId id="566" r:id="rId48"/>
    <p:sldId id="550" r:id="rId49"/>
    <p:sldId id="568" r:id="rId50"/>
    <p:sldId id="567" r:id="rId51"/>
    <p:sldId id="571" r:id="rId5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0066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515" autoAdjust="0"/>
    <p:restoredTop sz="94660"/>
  </p:normalViewPr>
  <p:slideViewPr>
    <p:cSldViewPr>
      <p:cViewPr varScale="1">
        <p:scale>
          <a:sx n="85" d="100"/>
          <a:sy n="85" d="100"/>
        </p:scale>
        <p:origin x="-114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5" Type="http://schemas.openxmlformats.org/officeDocument/2006/relationships/tableStyles" Target="tableStyles.xml"/><Relationship Id="rId54" Type="http://schemas.openxmlformats.org/officeDocument/2006/relationships/viewProps" Target="viewProps.xml"/><Relationship Id="rId53" Type="http://schemas.openxmlformats.org/officeDocument/2006/relationships/presProps" Target="presProps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3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notesMaster" Target="notesMasters/notesMaster1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23DD06-80E0-4FE6-81F6-66C068209E6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79F713-E591-4BAA-98DC-A77FB579BE6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1413" y="754063"/>
            <a:ext cx="4391025" cy="3294062"/>
          </a:xfrm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smtClean="0">
                <a:ea typeface="宋体" panose="02010600030101010101" pitchFamily="2" charset="-122"/>
              </a:rPr>
              <a:t>Hello World：代表学习计算机语言的第一个入门小程序。现在泛指接触新事物的第一步。</a:t>
            </a:r>
            <a:endParaRPr lang="zh-CN" altLang="en-US" smtClean="0"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 smtClean="0">
                <a:ea typeface="宋体" panose="02010600030101010101" pitchFamily="2" charset="-122"/>
              </a:rPr>
              <a:t>class ：是java中的关键字，用于定义类，java语言的程序代码都需要定义在类中。</a:t>
            </a:r>
            <a:endParaRPr lang="zh-CN" altLang="en-US" smtClean="0"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 smtClean="0">
                <a:ea typeface="宋体" panose="02010600030101010101" pitchFamily="2" charset="-122"/>
              </a:rPr>
              <a:t>关键字：被java语言赋予了特殊含义的单词。</a:t>
            </a:r>
            <a:endParaRPr lang="zh-CN" altLang="en-US" smtClean="0"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 smtClean="0">
                <a:ea typeface="宋体" panose="02010600030101010101" pitchFamily="2" charset="-122"/>
              </a:rPr>
              <a:t>Demo：为了方便使用这个类，给类自定义的类名。</a:t>
            </a:r>
            <a:endParaRPr lang="zh-CN" altLang="en-US" smtClean="0"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 smtClean="0">
                <a:ea typeface="宋体" panose="02010600030101010101" pitchFamily="2" charset="-122"/>
              </a:rPr>
              <a:t>{  }：定义该类中代码的范围。</a:t>
            </a:r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1413" y="754063"/>
            <a:ext cx="4391025" cy="3294062"/>
          </a:xfrm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smtClean="0">
                <a:ea typeface="宋体" panose="02010600030101010101" pitchFamily="2" charset="-122"/>
              </a:rPr>
              <a:t>Hello World：代表学习计算机语言的第一个入门小程序。现在泛指接触新事物的第一步。</a:t>
            </a:r>
            <a:endParaRPr lang="zh-CN" altLang="en-US" smtClean="0"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 smtClean="0">
                <a:ea typeface="宋体" panose="02010600030101010101" pitchFamily="2" charset="-122"/>
              </a:rPr>
              <a:t>class ：是java中的关键字，用于定义类，java语言的程序代码都需要定义在类中。</a:t>
            </a:r>
            <a:endParaRPr lang="zh-CN" altLang="en-US" smtClean="0"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 smtClean="0">
                <a:ea typeface="宋体" panose="02010600030101010101" pitchFamily="2" charset="-122"/>
              </a:rPr>
              <a:t>关键字：被java语言赋予了特殊含义的单词。</a:t>
            </a:r>
            <a:endParaRPr lang="zh-CN" altLang="en-US" smtClean="0"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 smtClean="0">
                <a:ea typeface="宋体" panose="02010600030101010101" pitchFamily="2" charset="-122"/>
              </a:rPr>
              <a:t>Demo：为了方便使用这个类，给类自定义的类名。</a:t>
            </a:r>
            <a:endParaRPr lang="zh-CN" altLang="en-US" smtClean="0"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 smtClean="0">
                <a:ea typeface="宋体" panose="02010600030101010101" pitchFamily="2" charset="-122"/>
              </a:rPr>
              <a:t>{  }：定义该类中代码的范围。</a:t>
            </a:r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1413" y="754063"/>
            <a:ext cx="4391025" cy="3294062"/>
          </a:xfrm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smtClean="0">
                <a:ea typeface="宋体" panose="02010600030101010101" pitchFamily="2" charset="-122"/>
              </a:rPr>
              <a:t>main方法：作用在于保证一个类可以独立运行。因为它是程序的入口。</a:t>
            </a:r>
            <a:endParaRPr lang="zh-CN" altLang="en-US" smtClean="0"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 smtClean="0">
                <a:ea typeface="宋体" panose="02010600030101010101" pitchFamily="2" charset="-122"/>
              </a:rPr>
              <a:t>System.out.println():系统输出打印数据，可以将()中的内容打印在控制台上。可以直接在控制台看到jvm运行java程序后的结果</a:t>
            </a:r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gradFill>
          <a:gsLst>
            <a:gs pos="0">
              <a:schemeClr val="bg2"/>
            </a:gs>
            <a:gs pos="46000">
              <a:schemeClr val="tx2"/>
            </a:gs>
            <a:gs pos="100000">
              <a:schemeClr val="accent3"/>
            </a:gs>
          </a:gsLst>
          <a:path path="circle">
            <a:fillToRect l="50000" t="130000" r="50000" b="-3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"/>
          <p:cNvSpPr/>
          <p:nvPr/>
        </p:nvSpPr>
        <p:spPr bwMode="auto">
          <a:xfrm flipH="1">
            <a:off x="4005327" y="1"/>
            <a:ext cx="1976467" cy="2840813"/>
          </a:xfrm>
          <a:custGeom>
            <a:avLst/>
            <a:gdLst/>
            <a:ahLst/>
            <a:cxnLst>
              <a:cxn ang="0">
                <a:pos x="0" y="1673"/>
              </a:cxn>
              <a:cxn ang="0">
                <a:pos x="2802" y="2951"/>
              </a:cxn>
              <a:cxn ang="0">
                <a:pos x="1743" y="0"/>
              </a:cxn>
              <a:cxn ang="0">
                <a:pos x="1390" y="0"/>
              </a:cxn>
              <a:cxn ang="0">
                <a:pos x="0" y="1673"/>
              </a:cxn>
            </a:cxnLst>
            <a:rect l="0" t="0" r="r" b="b"/>
            <a:pathLst>
              <a:path w="2802" h="2951">
                <a:moveTo>
                  <a:pt x="0" y="1673"/>
                </a:moveTo>
                <a:lnTo>
                  <a:pt x="2802" y="2951"/>
                </a:lnTo>
                <a:lnTo>
                  <a:pt x="1743" y="0"/>
                </a:lnTo>
                <a:lnTo>
                  <a:pt x="1390" y="0"/>
                </a:lnTo>
                <a:lnTo>
                  <a:pt x="0" y="1673"/>
                </a:lnTo>
                <a:close/>
              </a:path>
            </a:pathLst>
          </a:custGeom>
          <a:solidFill>
            <a:schemeClr val="accent3"/>
          </a:solidFill>
          <a:ln w="9525">
            <a:noFill/>
            <a:round/>
          </a:ln>
        </p:spPr>
        <p:txBody>
          <a:bodyPr vert="horz" wrap="square" lIns="68580" tIns="34290" rIns="68580" bIns="34290" numCol="1" anchor="t" anchorCtr="0" compatLnSpc="1"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endParaRPr lang="ru-RU" sz="1350"/>
          </a:p>
        </p:txBody>
      </p:sp>
      <p:sp>
        <p:nvSpPr>
          <p:cNvPr id="8" name="Freeform 6"/>
          <p:cNvSpPr/>
          <p:nvPr/>
        </p:nvSpPr>
        <p:spPr bwMode="auto">
          <a:xfrm flipH="1">
            <a:off x="4005327" y="1610532"/>
            <a:ext cx="5138673" cy="5247466"/>
          </a:xfrm>
          <a:custGeom>
            <a:avLst/>
            <a:gdLst/>
            <a:ahLst/>
            <a:cxnLst>
              <a:cxn ang="0">
                <a:pos x="4483" y="0"/>
              </a:cxn>
              <a:cxn ang="0">
                <a:pos x="219" y="5125"/>
              </a:cxn>
              <a:cxn ang="0">
                <a:pos x="0" y="5389"/>
              </a:cxn>
              <a:cxn ang="0">
                <a:pos x="0" y="5451"/>
              </a:cxn>
              <a:cxn ang="0">
                <a:pos x="5575" y="5451"/>
              </a:cxn>
              <a:cxn ang="0">
                <a:pos x="5709" y="5125"/>
              </a:cxn>
              <a:cxn ang="0">
                <a:pos x="7285" y="1278"/>
              </a:cxn>
              <a:cxn ang="0">
                <a:pos x="4483" y="0"/>
              </a:cxn>
            </a:cxnLst>
            <a:rect l="0" t="0" r="r" b="b"/>
            <a:pathLst>
              <a:path w="7285" h="5451">
                <a:moveTo>
                  <a:pt x="4483" y="0"/>
                </a:moveTo>
                <a:lnTo>
                  <a:pt x="219" y="5125"/>
                </a:lnTo>
                <a:lnTo>
                  <a:pt x="0" y="5389"/>
                </a:lnTo>
                <a:lnTo>
                  <a:pt x="0" y="5451"/>
                </a:lnTo>
                <a:lnTo>
                  <a:pt x="5575" y="5451"/>
                </a:lnTo>
                <a:lnTo>
                  <a:pt x="5709" y="5125"/>
                </a:lnTo>
                <a:lnTo>
                  <a:pt x="7285" y="1278"/>
                </a:lnTo>
                <a:lnTo>
                  <a:pt x="4483" y="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 vert="horz" wrap="square" lIns="68580" tIns="34290" rIns="68580" bIns="34290" numCol="1" anchor="t" anchorCtr="0" compatLnSpc="1"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endParaRPr lang="ru-RU" sz="1350" dirty="0">
              <a:solidFill>
                <a:schemeClr val="bg1"/>
              </a:solidFill>
            </a:endParaRPr>
          </a:p>
        </p:txBody>
      </p:sp>
      <p:sp>
        <p:nvSpPr>
          <p:cNvPr id="9" name="Freeform 7"/>
          <p:cNvSpPr/>
          <p:nvPr/>
        </p:nvSpPr>
        <p:spPr bwMode="auto">
          <a:xfrm flipH="1">
            <a:off x="5001320" y="0"/>
            <a:ext cx="3565682" cy="1610532"/>
          </a:xfrm>
          <a:custGeom>
            <a:avLst/>
            <a:gdLst/>
            <a:ahLst/>
            <a:cxnLst>
              <a:cxn ang="0">
                <a:pos x="3665" y="1673"/>
              </a:cxn>
              <a:cxn ang="0">
                <a:pos x="5055" y="0"/>
              </a:cxn>
              <a:cxn ang="0">
                <a:pos x="0" y="0"/>
              </a:cxn>
              <a:cxn ang="0">
                <a:pos x="3665" y="1673"/>
              </a:cxn>
            </a:cxnLst>
            <a:rect l="0" t="0" r="r" b="b"/>
            <a:pathLst>
              <a:path w="5055" h="1673">
                <a:moveTo>
                  <a:pt x="3665" y="1673"/>
                </a:moveTo>
                <a:lnTo>
                  <a:pt x="5055" y="0"/>
                </a:lnTo>
                <a:lnTo>
                  <a:pt x="0" y="0"/>
                </a:lnTo>
                <a:lnTo>
                  <a:pt x="3665" y="1673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 vert="horz" wrap="square" lIns="68580" tIns="34290" rIns="68580" bIns="34290" numCol="1" anchor="t" anchorCtr="0" compatLnSpc="1"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endParaRPr lang="ru-RU" sz="1350"/>
          </a:p>
        </p:txBody>
      </p:sp>
      <p:sp>
        <p:nvSpPr>
          <p:cNvPr id="10" name="Freeform 8"/>
          <p:cNvSpPr/>
          <p:nvPr/>
        </p:nvSpPr>
        <p:spPr bwMode="auto">
          <a:xfrm flipH="1">
            <a:off x="5981794" y="0"/>
            <a:ext cx="3162206" cy="6798312"/>
          </a:xfrm>
          <a:custGeom>
            <a:avLst/>
            <a:gdLst/>
            <a:ahLst/>
            <a:cxnLst>
              <a:cxn ang="0">
                <a:pos x="818" y="0"/>
              </a:cxn>
              <a:cxn ang="0">
                <a:pos x="0" y="0"/>
              </a:cxn>
              <a:cxn ang="0">
                <a:pos x="0" y="6798"/>
              </a:cxn>
              <a:cxn ang="0">
                <a:pos x="0" y="7062"/>
              </a:cxn>
              <a:cxn ang="0">
                <a:pos x="219" y="6798"/>
              </a:cxn>
              <a:cxn ang="0">
                <a:pos x="4483" y="1673"/>
              </a:cxn>
              <a:cxn ang="0">
                <a:pos x="818" y="0"/>
              </a:cxn>
            </a:cxnLst>
            <a:rect l="0" t="0" r="r" b="b"/>
            <a:pathLst>
              <a:path w="4483" h="7062">
                <a:moveTo>
                  <a:pt x="818" y="0"/>
                </a:moveTo>
                <a:lnTo>
                  <a:pt x="0" y="0"/>
                </a:lnTo>
                <a:lnTo>
                  <a:pt x="0" y="6798"/>
                </a:lnTo>
                <a:lnTo>
                  <a:pt x="0" y="7062"/>
                </a:lnTo>
                <a:lnTo>
                  <a:pt x="219" y="6798"/>
                </a:lnTo>
                <a:lnTo>
                  <a:pt x="4483" y="1673"/>
                </a:lnTo>
                <a:lnTo>
                  <a:pt x="818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</a:ln>
        </p:spPr>
        <p:txBody>
          <a:bodyPr vert="horz" wrap="square" lIns="68580" tIns="34290" rIns="68580" bIns="34290" numCol="1" anchor="t" anchorCtr="0" compatLnSpc="1"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endParaRPr lang="ru-RU" sz="135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654810" y="3283128"/>
            <a:ext cx="5332257" cy="957967"/>
          </a:xfrm>
        </p:spPr>
        <p:txBody>
          <a:bodyPr anchor="b">
            <a:normAutofit/>
          </a:bodyPr>
          <a:lstStyle>
            <a:lvl1pPr algn="l">
              <a:defRPr sz="45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54810" y="4312525"/>
            <a:ext cx="5332257" cy="813543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28650" y="551544"/>
            <a:ext cx="7886700" cy="555897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gradFill>
          <a:gsLst>
            <a:gs pos="0">
              <a:schemeClr val="bg2"/>
            </a:gs>
            <a:gs pos="46000">
              <a:schemeClr val="tx2"/>
            </a:gs>
            <a:gs pos="100000">
              <a:schemeClr val="accent3"/>
            </a:gs>
          </a:gsLst>
          <a:path path="circle">
            <a:fillToRect l="50000" t="130000" r="50000" b="-3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/>
          <p:cNvSpPr/>
          <p:nvPr/>
        </p:nvSpPr>
        <p:spPr bwMode="auto">
          <a:xfrm flipH="1">
            <a:off x="4005327" y="1"/>
            <a:ext cx="1976467" cy="2840813"/>
          </a:xfrm>
          <a:custGeom>
            <a:avLst/>
            <a:gdLst/>
            <a:ahLst/>
            <a:cxnLst>
              <a:cxn ang="0">
                <a:pos x="0" y="1673"/>
              </a:cxn>
              <a:cxn ang="0">
                <a:pos x="2802" y="2951"/>
              </a:cxn>
              <a:cxn ang="0">
                <a:pos x="1743" y="0"/>
              </a:cxn>
              <a:cxn ang="0">
                <a:pos x="1390" y="0"/>
              </a:cxn>
              <a:cxn ang="0">
                <a:pos x="0" y="1673"/>
              </a:cxn>
            </a:cxnLst>
            <a:rect l="0" t="0" r="r" b="b"/>
            <a:pathLst>
              <a:path w="2802" h="2951">
                <a:moveTo>
                  <a:pt x="0" y="1673"/>
                </a:moveTo>
                <a:lnTo>
                  <a:pt x="2802" y="2951"/>
                </a:lnTo>
                <a:lnTo>
                  <a:pt x="1743" y="0"/>
                </a:lnTo>
                <a:lnTo>
                  <a:pt x="1390" y="0"/>
                </a:lnTo>
                <a:lnTo>
                  <a:pt x="0" y="1673"/>
                </a:lnTo>
                <a:close/>
              </a:path>
            </a:pathLst>
          </a:custGeom>
          <a:solidFill>
            <a:schemeClr val="accent3"/>
          </a:solidFill>
          <a:ln w="9525">
            <a:noFill/>
            <a:round/>
          </a:ln>
        </p:spPr>
        <p:txBody>
          <a:bodyPr vert="horz" wrap="square" lIns="68580" tIns="34290" rIns="68580" bIns="34290" numCol="1" anchor="t" anchorCtr="0" compatLnSpc="1"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endParaRPr lang="ru-RU" sz="1350"/>
          </a:p>
        </p:txBody>
      </p:sp>
      <p:sp>
        <p:nvSpPr>
          <p:cNvPr id="11" name="Freeform 6"/>
          <p:cNvSpPr/>
          <p:nvPr/>
        </p:nvSpPr>
        <p:spPr bwMode="auto">
          <a:xfrm flipH="1">
            <a:off x="4005327" y="1610532"/>
            <a:ext cx="5138673" cy="5247466"/>
          </a:xfrm>
          <a:custGeom>
            <a:avLst/>
            <a:gdLst/>
            <a:ahLst/>
            <a:cxnLst>
              <a:cxn ang="0">
                <a:pos x="4483" y="0"/>
              </a:cxn>
              <a:cxn ang="0">
                <a:pos x="219" y="5125"/>
              </a:cxn>
              <a:cxn ang="0">
                <a:pos x="0" y="5389"/>
              </a:cxn>
              <a:cxn ang="0">
                <a:pos x="0" y="5451"/>
              </a:cxn>
              <a:cxn ang="0">
                <a:pos x="5575" y="5451"/>
              </a:cxn>
              <a:cxn ang="0">
                <a:pos x="5709" y="5125"/>
              </a:cxn>
              <a:cxn ang="0">
                <a:pos x="7285" y="1278"/>
              </a:cxn>
              <a:cxn ang="0">
                <a:pos x="4483" y="0"/>
              </a:cxn>
            </a:cxnLst>
            <a:rect l="0" t="0" r="r" b="b"/>
            <a:pathLst>
              <a:path w="7285" h="5451">
                <a:moveTo>
                  <a:pt x="4483" y="0"/>
                </a:moveTo>
                <a:lnTo>
                  <a:pt x="219" y="5125"/>
                </a:lnTo>
                <a:lnTo>
                  <a:pt x="0" y="5389"/>
                </a:lnTo>
                <a:lnTo>
                  <a:pt x="0" y="5451"/>
                </a:lnTo>
                <a:lnTo>
                  <a:pt x="5575" y="5451"/>
                </a:lnTo>
                <a:lnTo>
                  <a:pt x="5709" y="5125"/>
                </a:lnTo>
                <a:lnTo>
                  <a:pt x="7285" y="1278"/>
                </a:lnTo>
                <a:lnTo>
                  <a:pt x="4483" y="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 vert="horz" wrap="square" lIns="68580" tIns="34290" rIns="68580" bIns="34290" numCol="1" anchor="t" anchorCtr="0" compatLnSpc="1"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endParaRPr lang="ru-RU" sz="1350" dirty="0">
              <a:solidFill>
                <a:schemeClr val="bg1"/>
              </a:solidFill>
            </a:endParaRPr>
          </a:p>
        </p:txBody>
      </p:sp>
      <p:sp>
        <p:nvSpPr>
          <p:cNvPr id="12" name="Freeform 7"/>
          <p:cNvSpPr/>
          <p:nvPr/>
        </p:nvSpPr>
        <p:spPr bwMode="auto">
          <a:xfrm flipH="1">
            <a:off x="5001320" y="0"/>
            <a:ext cx="3565682" cy="1610532"/>
          </a:xfrm>
          <a:custGeom>
            <a:avLst/>
            <a:gdLst/>
            <a:ahLst/>
            <a:cxnLst>
              <a:cxn ang="0">
                <a:pos x="3665" y="1673"/>
              </a:cxn>
              <a:cxn ang="0">
                <a:pos x="5055" y="0"/>
              </a:cxn>
              <a:cxn ang="0">
                <a:pos x="0" y="0"/>
              </a:cxn>
              <a:cxn ang="0">
                <a:pos x="3665" y="1673"/>
              </a:cxn>
            </a:cxnLst>
            <a:rect l="0" t="0" r="r" b="b"/>
            <a:pathLst>
              <a:path w="5055" h="1673">
                <a:moveTo>
                  <a:pt x="3665" y="1673"/>
                </a:moveTo>
                <a:lnTo>
                  <a:pt x="5055" y="0"/>
                </a:lnTo>
                <a:lnTo>
                  <a:pt x="0" y="0"/>
                </a:lnTo>
                <a:lnTo>
                  <a:pt x="3665" y="1673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 vert="horz" wrap="square" lIns="68580" tIns="34290" rIns="68580" bIns="34290" numCol="1" anchor="t" anchorCtr="0" compatLnSpc="1"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endParaRPr lang="ru-RU" sz="1350"/>
          </a:p>
        </p:txBody>
      </p:sp>
      <p:sp>
        <p:nvSpPr>
          <p:cNvPr id="13" name="Freeform 8"/>
          <p:cNvSpPr/>
          <p:nvPr/>
        </p:nvSpPr>
        <p:spPr bwMode="auto">
          <a:xfrm flipH="1">
            <a:off x="5981794" y="0"/>
            <a:ext cx="3162206" cy="6798312"/>
          </a:xfrm>
          <a:custGeom>
            <a:avLst/>
            <a:gdLst/>
            <a:ahLst/>
            <a:cxnLst>
              <a:cxn ang="0">
                <a:pos x="818" y="0"/>
              </a:cxn>
              <a:cxn ang="0">
                <a:pos x="0" y="0"/>
              </a:cxn>
              <a:cxn ang="0">
                <a:pos x="0" y="6798"/>
              </a:cxn>
              <a:cxn ang="0">
                <a:pos x="0" y="7062"/>
              </a:cxn>
              <a:cxn ang="0">
                <a:pos x="219" y="6798"/>
              </a:cxn>
              <a:cxn ang="0">
                <a:pos x="4483" y="1673"/>
              </a:cxn>
              <a:cxn ang="0">
                <a:pos x="818" y="0"/>
              </a:cxn>
            </a:cxnLst>
            <a:rect l="0" t="0" r="r" b="b"/>
            <a:pathLst>
              <a:path w="4483" h="7062">
                <a:moveTo>
                  <a:pt x="818" y="0"/>
                </a:moveTo>
                <a:lnTo>
                  <a:pt x="0" y="0"/>
                </a:lnTo>
                <a:lnTo>
                  <a:pt x="0" y="6798"/>
                </a:lnTo>
                <a:lnTo>
                  <a:pt x="0" y="7062"/>
                </a:lnTo>
                <a:lnTo>
                  <a:pt x="219" y="6798"/>
                </a:lnTo>
                <a:lnTo>
                  <a:pt x="4483" y="1673"/>
                </a:lnTo>
                <a:lnTo>
                  <a:pt x="818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</a:ln>
        </p:spPr>
        <p:txBody>
          <a:bodyPr vert="horz" wrap="square" lIns="68580" tIns="34290" rIns="68580" bIns="34290" numCol="1" anchor="t" anchorCtr="0" compatLnSpc="1"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endParaRPr lang="ru-RU" sz="135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542925" y="1709739"/>
            <a:ext cx="6848475" cy="1719261"/>
          </a:xfrm>
        </p:spPr>
        <p:txBody>
          <a:bodyPr anchor="b">
            <a:normAutofit/>
          </a:bodyPr>
          <a:lstStyle>
            <a:lvl1pPr>
              <a:defRPr sz="50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42925" y="3568698"/>
            <a:ext cx="6848475" cy="1549401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744961"/>
            <a:ext cx="3868340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615609"/>
            <a:ext cx="3868340" cy="3574054"/>
          </a:xfrm>
        </p:spPr>
        <p:txBody>
          <a:bodyPr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744961"/>
            <a:ext cx="38873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615609"/>
            <a:ext cx="3887391" cy="3574054"/>
          </a:xfrm>
        </p:spPr>
        <p:txBody>
          <a:bodyPr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gradFill>
          <a:gsLst>
            <a:gs pos="0">
              <a:schemeClr val="bg2"/>
            </a:gs>
            <a:gs pos="46000">
              <a:schemeClr val="tx2"/>
            </a:gs>
            <a:gs pos="100000">
              <a:schemeClr val="accent3"/>
            </a:gs>
          </a:gsLst>
          <a:path path="circle">
            <a:fillToRect l="50000" t="130000" r="50000" b="-3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5"/>
          <p:cNvSpPr/>
          <p:nvPr/>
        </p:nvSpPr>
        <p:spPr bwMode="auto">
          <a:xfrm flipH="1">
            <a:off x="4005327" y="1"/>
            <a:ext cx="1976467" cy="2840813"/>
          </a:xfrm>
          <a:custGeom>
            <a:avLst/>
            <a:gdLst/>
            <a:ahLst/>
            <a:cxnLst>
              <a:cxn ang="0">
                <a:pos x="0" y="1673"/>
              </a:cxn>
              <a:cxn ang="0">
                <a:pos x="2802" y="2951"/>
              </a:cxn>
              <a:cxn ang="0">
                <a:pos x="1743" y="0"/>
              </a:cxn>
              <a:cxn ang="0">
                <a:pos x="1390" y="0"/>
              </a:cxn>
              <a:cxn ang="0">
                <a:pos x="0" y="1673"/>
              </a:cxn>
            </a:cxnLst>
            <a:rect l="0" t="0" r="r" b="b"/>
            <a:pathLst>
              <a:path w="2802" h="2951">
                <a:moveTo>
                  <a:pt x="0" y="1673"/>
                </a:moveTo>
                <a:lnTo>
                  <a:pt x="2802" y="2951"/>
                </a:lnTo>
                <a:lnTo>
                  <a:pt x="1743" y="0"/>
                </a:lnTo>
                <a:lnTo>
                  <a:pt x="1390" y="0"/>
                </a:lnTo>
                <a:lnTo>
                  <a:pt x="0" y="1673"/>
                </a:lnTo>
                <a:close/>
              </a:path>
            </a:pathLst>
          </a:custGeom>
          <a:solidFill>
            <a:schemeClr val="accent3"/>
          </a:solidFill>
          <a:ln w="9525">
            <a:noFill/>
            <a:round/>
          </a:ln>
        </p:spPr>
        <p:txBody>
          <a:bodyPr vert="horz" wrap="square" lIns="68580" tIns="34290" rIns="68580" bIns="34290" numCol="1" anchor="t" anchorCtr="0" compatLnSpc="1"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endParaRPr lang="ru-RU" sz="1350"/>
          </a:p>
        </p:txBody>
      </p:sp>
      <p:sp>
        <p:nvSpPr>
          <p:cNvPr id="9" name="Freeform 6"/>
          <p:cNvSpPr/>
          <p:nvPr/>
        </p:nvSpPr>
        <p:spPr bwMode="auto">
          <a:xfrm flipH="1">
            <a:off x="4005327" y="1610532"/>
            <a:ext cx="5138673" cy="5247466"/>
          </a:xfrm>
          <a:custGeom>
            <a:avLst/>
            <a:gdLst/>
            <a:ahLst/>
            <a:cxnLst>
              <a:cxn ang="0">
                <a:pos x="4483" y="0"/>
              </a:cxn>
              <a:cxn ang="0">
                <a:pos x="219" y="5125"/>
              </a:cxn>
              <a:cxn ang="0">
                <a:pos x="0" y="5389"/>
              </a:cxn>
              <a:cxn ang="0">
                <a:pos x="0" y="5451"/>
              </a:cxn>
              <a:cxn ang="0">
                <a:pos x="5575" y="5451"/>
              </a:cxn>
              <a:cxn ang="0">
                <a:pos x="5709" y="5125"/>
              </a:cxn>
              <a:cxn ang="0">
                <a:pos x="7285" y="1278"/>
              </a:cxn>
              <a:cxn ang="0">
                <a:pos x="4483" y="0"/>
              </a:cxn>
            </a:cxnLst>
            <a:rect l="0" t="0" r="r" b="b"/>
            <a:pathLst>
              <a:path w="7285" h="5451">
                <a:moveTo>
                  <a:pt x="4483" y="0"/>
                </a:moveTo>
                <a:lnTo>
                  <a:pt x="219" y="5125"/>
                </a:lnTo>
                <a:lnTo>
                  <a:pt x="0" y="5389"/>
                </a:lnTo>
                <a:lnTo>
                  <a:pt x="0" y="5451"/>
                </a:lnTo>
                <a:lnTo>
                  <a:pt x="5575" y="5451"/>
                </a:lnTo>
                <a:lnTo>
                  <a:pt x="5709" y="5125"/>
                </a:lnTo>
                <a:lnTo>
                  <a:pt x="7285" y="1278"/>
                </a:lnTo>
                <a:lnTo>
                  <a:pt x="4483" y="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 vert="horz" wrap="square" lIns="68580" tIns="34290" rIns="68580" bIns="34290" numCol="1" anchor="t" anchorCtr="0" compatLnSpc="1"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endParaRPr lang="ru-RU" sz="1350" dirty="0">
              <a:solidFill>
                <a:schemeClr val="bg1"/>
              </a:solidFill>
            </a:endParaRPr>
          </a:p>
        </p:txBody>
      </p:sp>
      <p:sp>
        <p:nvSpPr>
          <p:cNvPr id="10" name="Freeform 7"/>
          <p:cNvSpPr/>
          <p:nvPr/>
        </p:nvSpPr>
        <p:spPr bwMode="auto">
          <a:xfrm flipH="1">
            <a:off x="5001320" y="0"/>
            <a:ext cx="3565682" cy="1610532"/>
          </a:xfrm>
          <a:custGeom>
            <a:avLst/>
            <a:gdLst/>
            <a:ahLst/>
            <a:cxnLst>
              <a:cxn ang="0">
                <a:pos x="3665" y="1673"/>
              </a:cxn>
              <a:cxn ang="0">
                <a:pos x="5055" y="0"/>
              </a:cxn>
              <a:cxn ang="0">
                <a:pos x="0" y="0"/>
              </a:cxn>
              <a:cxn ang="0">
                <a:pos x="3665" y="1673"/>
              </a:cxn>
            </a:cxnLst>
            <a:rect l="0" t="0" r="r" b="b"/>
            <a:pathLst>
              <a:path w="5055" h="1673">
                <a:moveTo>
                  <a:pt x="3665" y="1673"/>
                </a:moveTo>
                <a:lnTo>
                  <a:pt x="5055" y="0"/>
                </a:lnTo>
                <a:lnTo>
                  <a:pt x="0" y="0"/>
                </a:lnTo>
                <a:lnTo>
                  <a:pt x="3665" y="1673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 vert="horz" wrap="square" lIns="68580" tIns="34290" rIns="68580" bIns="34290" numCol="1" anchor="t" anchorCtr="0" compatLnSpc="1"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endParaRPr lang="ru-RU" sz="1350"/>
          </a:p>
        </p:txBody>
      </p:sp>
      <p:sp>
        <p:nvSpPr>
          <p:cNvPr id="11" name="Freeform 8"/>
          <p:cNvSpPr/>
          <p:nvPr/>
        </p:nvSpPr>
        <p:spPr bwMode="auto">
          <a:xfrm flipH="1">
            <a:off x="5981794" y="0"/>
            <a:ext cx="3162206" cy="6798312"/>
          </a:xfrm>
          <a:custGeom>
            <a:avLst/>
            <a:gdLst/>
            <a:ahLst/>
            <a:cxnLst>
              <a:cxn ang="0">
                <a:pos x="818" y="0"/>
              </a:cxn>
              <a:cxn ang="0">
                <a:pos x="0" y="0"/>
              </a:cxn>
              <a:cxn ang="0">
                <a:pos x="0" y="6798"/>
              </a:cxn>
              <a:cxn ang="0">
                <a:pos x="0" y="7062"/>
              </a:cxn>
              <a:cxn ang="0">
                <a:pos x="219" y="6798"/>
              </a:cxn>
              <a:cxn ang="0">
                <a:pos x="4483" y="1673"/>
              </a:cxn>
              <a:cxn ang="0">
                <a:pos x="818" y="0"/>
              </a:cxn>
            </a:cxnLst>
            <a:rect l="0" t="0" r="r" b="b"/>
            <a:pathLst>
              <a:path w="4483" h="7062">
                <a:moveTo>
                  <a:pt x="818" y="0"/>
                </a:moveTo>
                <a:lnTo>
                  <a:pt x="0" y="0"/>
                </a:lnTo>
                <a:lnTo>
                  <a:pt x="0" y="6798"/>
                </a:lnTo>
                <a:lnTo>
                  <a:pt x="0" y="7062"/>
                </a:lnTo>
                <a:lnTo>
                  <a:pt x="219" y="6798"/>
                </a:lnTo>
                <a:lnTo>
                  <a:pt x="4483" y="1673"/>
                </a:lnTo>
                <a:lnTo>
                  <a:pt x="818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</a:ln>
        </p:spPr>
        <p:txBody>
          <a:bodyPr vert="horz" wrap="square" lIns="68580" tIns="34290" rIns="68580" bIns="34290" numCol="1" anchor="t" anchorCtr="0" compatLnSpc="1"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endParaRPr lang="ru-RU" sz="135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571500" y="2158998"/>
            <a:ext cx="4286250" cy="1382451"/>
          </a:xfrm>
        </p:spPr>
        <p:txBody>
          <a:bodyPr anchor="b">
            <a:noAutofit/>
          </a:bodyPr>
          <a:lstStyle>
            <a:lvl1pPr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3" hasCustomPrompt="1"/>
          </p:nvPr>
        </p:nvSpPr>
        <p:spPr>
          <a:xfrm>
            <a:off x="571500" y="3733800"/>
            <a:ext cx="4286250" cy="1185863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9841" y="711200"/>
            <a:ext cx="3196800" cy="1600200"/>
          </a:xfrm>
        </p:spPr>
        <p:txBody>
          <a:bodyPr anchor="t" anchorCtr="0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4014391" y="733425"/>
            <a:ext cx="4627800" cy="54036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图片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311400"/>
            <a:ext cx="31968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368363" y="365125"/>
            <a:ext cx="1146987" cy="5811838"/>
          </a:xfrm>
        </p:spPr>
        <p:txBody>
          <a:bodyPr vert="eaVert">
            <a:normAutofit/>
          </a:bodyPr>
          <a:lstStyle>
            <a:lvl1pPr>
              <a:defRPr sz="27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6659969" cy="5811838"/>
          </a:xfrm>
        </p:spPr>
        <p:txBody>
          <a:bodyPr vert="eaVert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3.xml"/><Relationship Id="rId12" Type="http://schemas.openxmlformats.org/officeDocument/2006/relationships/tags" Target="../tags/tag2.xml"/><Relationship Id="rId11" Type="http://schemas.openxmlformats.org/officeDocument/2006/relationships/tags" Target="../tags/tag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8.xml"/><Relationship Id="rId1" Type="http://schemas.openxmlformats.org/officeDocument/2006/relationships/image" Target="../media/image2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9.xml"/><Relationship Id="rId1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0.xml"/><Relationship Id="rId1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1.xml"/><Relationship Id="rId1" Type="http://schemas.openxmlformats.org/officeDocument/2006/relationships/image" Target="../media/image5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24.xml"/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image" Target="../media/image6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tags" Target="../tags/tag2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ags" Target="../tags/tag29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1.xml"/></Relationships>
</file>

<file path=ppt/slides/_rels/slide2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ags" Target="../tags/tag35.xml"/><Relationship Id="rId3" Type="http://schemas.openxmlformats.org/officeDocument/2006/relationships/tags" Target="../tags/tag34.xml"/><Relationship Id="rId2" Type="http://schemas.openxmlformats.org/officeDocument/2006/relationships/tags" Target="../tags/tag33.xml"/><Relationship Id="rId1" Type="http://schemas.openxmlformats.org/officeDocument/2006/relationships/tags" Target="../tags/tag32.xml"/></Relationships>
</file>

<file path=ppt/slides/_rels/slide2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8.xml"/><Relationship Id="rId5" Type="http://schemas.openxmlformats.org/officeDocument/2006/relationships/tags" Target="../tags/tag39.xml"/><Relationship Id="rId4" Type="http://schemas.openxmlformats.org/officeDocument/2006/relationships/tags" Target="../tags/tag38.xml"/><Relationship Id="rId3" Type="http://schemas.openxmlformats.org/officeDocument/2006/relationships/image" Target="../media/image14.jpeg"/><Relationship Id="rId2" Type="http://schemas.openxmlformats.org/officeDocument/2006/relationships/tags" Target="../tags/tag37.xml"/><Relationship Id="rId1" Type="http://schemas.openxmlformats.org/officeDocument/2006/relationships/tags" Target="../tags/tag3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0.xml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tags" Target="../tags/tag41.xml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46.xml"/><Relationship Id="rId2" Type="http://schemas.openxmlformats.org/officeDocument/2006/relationships/tags" Target="../tags/tag45.xml"/><Relationship Id="rId1" Type="http://schemas.openxmlformats.org/officeDocument/2006/relationships/tags" Target="../tags/tag4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7.xml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48.xml"/><Relationship Id="rId2" Type="http://schemas.openxmlformats.org/officeDocument/2006/relationships/image" Target="../media/image16.png"/><Relationship Id="rId1" Type="http://schemas.openxmlformats.org/officeDocument/2006/relationships/image" Target="../media/image15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tags" Target="../tags/tag49.xml"/></Relationships>
</file>

<file path=ppt/slides/_rels/slide3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52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3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55.xml"/><Relationship Id="rId2" Type="http://schemas.openxmlformats.org/officeDocument/2006/relationships/tags" Target="../tags/tag54.xml"/><Relationship Id="rId1" Type="http://schemas.openxmlformats.org/officeDocument/2006/relationships/tags" Target="../tags/tag5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5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7.xml"/></Relationships>
</file>

<file path=ppt/slides/_rels/slide3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58.xml"/><Relationship Id="rId1" Type="http://schemas.openxmlformats.org/officeDocument/2006/relationships/image" Target="../media/image19.png"/></Relationships>
</file>

<file path=ppt/slides/_rels/slide3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59.xml"/><Relationship Id="rId1" Type="http://schemas.openxmlformats.org/officeDocument/2006/relationships/image" Target="../media/image20.png"/></Relationships>
</file>

<file path=ppt/slides/_rels/slide3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60.xml"/><Relationship Id="rId1" Type="http://schemas.openxmlformats.org/officeDocument/2006/relationships/image" Target="../media/image21.png"/></Relationships>
</file>

<file path=ppt/slides/_rels/slide3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3.xml"/><Relationship Id="rId2" Type="http://schemas.openxmlformats.org/officeDocument/2006/relationships/tags" Target="../tags/tag62.xml"/><Relationship Id="rId1" Type="http://schemas.openxmlformats.org/officeDocument/2006/relationships/tags" Target="../tags/tag61.xml"/></Relationships>
</file>

<file path=ppt/slides/_rels/slide3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4.xml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4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5.xml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4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" Type="http://schemas.openxmlformats.org/officeDocument/2006/relationships/tags" Target="../tags/tag66.xml"/></Relationships>
</file>

<file path=ppt/slides/_rels/slide4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1.xml"/><Relationship Id="rId2" Type="http://schemas.openxmlformats.org/officeDocument/2006/relationships/tags" Target="../tags/tag70.xml"/><Relationship Id="rId1" Type="http://schemas.openxmlformats.org/officeDocument/2006/relationships/tags" Target="../tags/tag69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2.xml"/><Relationship Id="rId1" Type="http://schemas.openxmlformats.org/officeDocument/2006/relationships/image" Target="../media/image26.png"/></Relationships>
</file>

<file path=ppt/slides/_rels/slide4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5.xml"/><Relationship Id="rId2" Type="http://schemas.openxmlformats.org/officeDocument/2006/relationships/tags" Target="../tags/tag74.xml"/><Relationship Id="rId1" Type="http://schemas.openxmlformats.org/officeDocument/2006/relationships/tags" Target="../tags/tag7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76.xml"/><Relationship Id="rId1" Type="http://schemas.openxmlformats.org/officeDocument/2006/relationships/image" Target="../media/image27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7.xml"/><Relationship Id="rId1" Type="http://schemas.openxmlformats.org/officeDocument/2006/relationships/image" Target="../media/image28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78.xml"/><Relationship Id="rId1" Type="http://schemas.openxmlformats.org/officeDocument/2006/relationships/image" Target="../media/image29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79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0.xml"/><Relationship Id="rId1" Type="http://schemas.openxmlformats.org/officeDocument/2006/relationships/image" Target="../media/image30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8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" Type="http://schemas.openxmlformats.org/officeDocument/2006/relationships/tags" Target="../tags/tag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322955" y="1844824"/>
            <a:ext cx="8129614" cy="1851025"/>
          </a:xfrm>
        </p:spPr>
        <p:txBody>
          <a:bodyPr>
            <a:normAutofit fontScale="90000"/>
          </a:bodyPr>
          <a:lstStyle/>
          <a:p>
            <a:r>
              <a:rPr lang="zh-CN" altLang="en-US" sz="8000" b="1" dirty="0" smtClean="0">
                <a:solidFill>
                  <a:srgbClr val="000066"/>
                </a:solidFill>
                <a:latin typeface="+mn-lt"/>
                <a:ea typeface="楷体" panose="02010609060101010101" pitchFamily="49" charset="-122"/>
              </a:rPr>
              <a:t>第</a:t>
            </a:r>
            <a:r>
              <a:rPr lang="en-US" altLang="zh-CN" sz="8000" b="1" dirty="0" smtClean="0">
                <a:solidFill>
                  <a:srgbClr val="000066"/>
                </a:solidFill>
                <a:latin typeface="+mn-lt"/>
                <a:ea typeface="楷体" panose="02010609060101010101" pitchFamily="49" charset="-122"/>
              </a:rPr>
              <a:t>1</a:t>
            </a:r>
            <a:r>
              <a:rPr lang="zh-CN" altLang="en-US" sz="8000" b="1" dirty="0" smtClean="0">
                <a:solidFill>
                  <a:srgbClr val="000066"/>
                </a:solidFill>
                <a:latin typeface="+mn-lt"/>
                <a:ea typeface="楷体" panose="02010609060101010101" pitchFamily="49" charset="-122"/>
              </a:rPr>
              <a:t>章</a:t>
            </a:r>
            <a:br>
              <a:rPr lang="en-US" altLang="zh-CN" sz="8000" b="1" dirty="0" smtClean="0">
                <a:solidFill>
                  <a:srgbClr val="000066"/>
                </a:solidFill>
                <a:latin typeface="+mn-lt"/>
                <a:ea typeface="楷体" panose="02010609060101010101" pitchFamily="49" charset="-122"/>
              </a:rPr>
            </a:br>
            <a:r>
              <a:rPr lang="en-US" altLang="zh-CN" sz="8000" b="1" dirty="0" smtClean="0">
                <a:solidFill>
                  <a:srgbClr val="000066"/>
                </a:solidFill>
                <a:latin typeface="+mn-lt"/>
                <a:ea typeface="楷体" panose="02010609060101010101" pitchFamily="49" charset="-122"/>
              </a:rPr>
              <a:t>Java</a:t>
            </a:r>
            <a:r>
              <a:rPr lang="zh-CN" altLang="en-US" sz="8000" b="1" dirty="0" smtClean="0">
                <a:solidFill>
                  <a:srgbClr val="000066"/>
                </a:solidFill>
                <a:latin typeface="+mn-lt"/>
                <a:ea typeface="楷体" panose="02010609060101010101" pitchFamily="49" charset="-122"/>
              </a:rPr>
              <a:t>语言概述</a:t>
            </a:r>
            <a:endParaRPr lang="zh-CN" altLang="zh-CN" sz="8000" b="1" dirty="0" smtClean="0">
              <a:solidFill>
                <a:srgbClr val="000066"/>
              </a:solidFill>
              <a:latin typeface="+mn-lt"/>
              <a:ea typeface="楷体" panose="02010609060101010101" pitchFamily="49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5613047"/>
            <a:ext cx="9144000" cy="1260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rgbClr val="00006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讲师：张如伟  </a:t>
            </a:r>
            <a:endParaRPr lang="en-US" altLang="zh-CN" sz="4000" b="1" dirty="0" smtClean="0">
              <a:solidFill>
                <a:srgbClr val="000066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zh-CN" altLang="en-US" sz="3600" b="1" dirty="0">
              <a:solidFill>
                <a:srgbClr val="000066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275856" y="836712"/>
            <a:ext cx="432048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000" b="1" dirty="0">
                <a:ea typeface="宋体" panose="02010600030101010101" pitchFamily="2" charset="-122"/>
                <a:cs typeface="Times New Roman" panose="02020603050405020304" pitchFamily="18" charset="0"/>
              </a:rPr>
              <a:t>1.2 Java</a:t>
            </a:r>
            <a:r>
              <a:rPr lang="zh-CN" altLang="en-US" sz="4000" b="1" dirty="0">
                <a:ea typeface="宋体" panose="02010600030101010101" pitchFamily="2" charset="-122"/>
                <a:cs typeface="Times New Roman" panose="02020603050405020304" pitchFamily="18" charset="0"/>
              </a:rPr>
              <a:t>语言概述</a:t>
            </a:r>
            <a:endParaRPr lang="zh-CN" altLang="en-US" sz="4000" b="1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971600" y="1772816"/>
            <a:ext cx="7202488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marL="342900" indent="-342900" eaLnBrk="1" hangingPunct="1">
              <a:buFont typeface="Wingdings" panose="05000000000000000000" pitchFamily="2" charset="2"/>
              <a:buChar char="l"/>
            </a:pPr>
            <a:r>
              <a:rPr lang="zh-CN" altLang="en-US" sz="2400" b="1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第</a:t>
            </a:r>
            <a:r>
              <a:rPr lang="zh-CN" altLang="en-US" sz="2400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一代语言</a:t>
            </a:r>
            <a:endParaRPr lang="en-US" sz="2400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1085850" lvl="1" indent="-342900" eaLnBrk="1" hangingPunct="1"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打孔机</a:t>
            </a:r>
            <a:r>
              <a:rPr lang="en-US" altLang="zh-CN" sz="2400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——</a:t>
            </a:r>
            <a:r>
              <a:rPr lang="zh-CN" altLang="en-US" sz="2400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纯机器语言</a:t>
            </a:r>
            <a:endParaRPr lang="en-US" sz="2400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eaLnBrk="1" hangingPunct="1">
              <a:buFont typeface="Wingdings" panose="05000000000000000000" pitchFamily="2" charset="2"/>
              <a:buChar char="l"/>
            </a:pPr>
            <a:r>
              <a:rPr lang="zh-CN" altLang="en-US" sz="2400" b="1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第二</a:t>
            </a:r>
            <a:r>
              <a:rPr lang="zh-CN" altLang="en-US" sz="2400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代语言</a:t>
            </a:r>
            <a:endParaRPr lang="en-US" sz="2400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1085850" lvl="1" indent="-342900" eaLnBrk="1" hangingPunct="1"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汇编</a:t>
            </a:r>
            <a:endParaRPr lang="zh-CN" altLang="en-US" sz="2400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eaLnBrk="1" hangingPunct="1">
              <a:buFont typeface="Wingdings" panose="05000000000000000000" pitchFamily="2" charset="2"/>
              <a:buChar char="l"/>
            </a:pPr>
            <a:r>
              <a:rPr lang="zh-CN" altLang="en-US" sz="2400" b="1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第</a:t>
            </a:r>
            <a:r>
              <a:rPr lang="zh-CN" altLang="en-US" sz="2400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三代语言</a:t>
            </a:r>
            <a:endParaRPr lang="zh-CN" altLang="en-US" sz="2400" b="1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1085850" lvl="1" indent="-342900" eaLnBrk="1" hangingPunct="1">
              <a:buFont typeface="Wingdings" panose="05000000000000000000" pitchFamily="2" charset="2"/>
              <a:buChar char="Ø"/>
            </a:pPr>
            <a:r>
              <a:rPr lang="en-US" altLang="zh-CN" sz="2400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zh-CN" altLang="en-US" sz="2400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400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Pascal</a:t>
            </a:r>
            <a:r>
              <a:rPr lang="zh-CN" altLang="en-US" sz="2400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400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Fortran</a:t>
            </a:r>
            <a:r>
              <a:rPr lang="zh-CN" altLang="en-US" sz="2400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面向过程的语言</a:t>
            </a:r>
            <a:endParaRPr lang="en-US" sz="2400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1085850" lvl="1" indent="-342900" eaLnBrk="1" hangingPunct="1">
              <a:buFont typeface="Wingdings" panose="05000000000000000000" pitchFamily="2" charset="2"/>
              <a:buChar char="Ø"/>
            </a:pPr>
            <a:r>
              <a:rPr lang="en-US" altLang="zh-CN" sz="2400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en-US" altLang="zh-CN" sz="2400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++</a:t>
            </a:r>
            <a:r>
              <a:rPr lang="zh-CN" altLang="en-US" sz="2400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面向过程</a:t>
            </a:r>
            <a:r>
              <a:rPr lang="en-US" altLang="zh-CN" sz="2400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zh-CN" altLang="en-US" sz="2400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面向对象</a:t>
            </a:r>
            <a:endParaRPr lang="en-US" sz="2400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1085850" lvl="1" indent="-342900" eaLnBrk="1" hangingPunct="1">
              <a:buFont typeface="Wingdings" panose="05000000000000000000" pitchFamily="2" charset="2"/>
              <a:buChar char="Ø"/>
            </a:pPr>
            <a:r>
              <a:rPr lang="en-US" altLang="zh-CN" sz="2400" b="1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Java</a:t>
            </a:r>
            <a:r>
              <a:rPr lang="zh-CN" altLang="en-US" sz="2400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跨平台的纯面向对象的语言</a:t>
            </a:r>
            <a:endParaRPr lang="en-US" sz="2400" b="1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1085850" lvl="1" indent="-342900" eaLnBrk="1" hangingPunct="1">
              <a:buFont typeface="Wingdings" panose="05000000000000000000" pitchFamily="2" charset="2"/>
              <a:buChar char="Ø"/>
            </a:pPr>
            <a:r>
              <a:rPr lang="en-US" altLang="zh-CN" sz="2400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sz="2400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NET</a:t>
            </a:r>
            <a:r>
              <a:rPr lang="zh-CN" altLang="en-US" sz="2400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跨语言的平台</a:t>
            </a:r>
            <a:endParaRPr lang="zh-CN" altLang="en-US" sz="2400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shkstart\Desktop\1898853977.jpg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94" t="4431" r="8694" b="4814"/>
          <a:stretch>
            <a:fillRect/>
          </a:stretch>
        </p:blipFill>
        <p:spPr bwMode="auto">
          <a:xfrm>
            <a:off x="1972380" y="1601870"/>
            <a:ext cx="5271247" cy="3065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77924" y="1628800"/>
            <a:ext cx="784887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8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8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Why is </a:t>
            </a:r>
            <a:r>
              <a:rPr lang="en-US" altLang="zh-CN" sz="80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8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endParaRPr lang="zh-CN" altLang="en-US" sz="8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>
            <a:spLocks noChangeArrowheads="1"/>
          </p:cNvSpPr>
          <p:nvPr/>
        </p:nvSpPr>
        <p:spPr bwMode="auto">
          <a:xfrm>
            <a:off x="601713" y="5013176"/>
            <a:ext cx="2017713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/>
            <a:r>
              <a:rPr lang="en-US" altLang="zh-CN" b="1" dirty="0">
                <a:solidFill>
                  <a:srgbClr val="C00000"/>
                </a:solidFill>
                <a:ea typeface="宋体" panose="02010600030101010101" pitchFamily="2" charset="-122"/>
              </a:rPr>
              <a:t>TIOBE Programming Community Index for </a:t>
            </a:r>
            <a:endParaRPr lang="en-US" altLang="zh-CN" b="1" dirty="0" smtClean="0"/>
          </a:p>
          <a:p>
            <a:pPr eaLnBrk="1" hangingPunct="1"/>
            <a:r>
              <a:rPr lang="en-US" altLang="zh-CN" b="1" dirty="0" smtClean="0">
                <a:solidFill>
                  <a:srgbClr val="C00000"/>
                </a:solidFill>
                <a:ea typeface="宋体" panose="02010600030101010101" pitchFamily="2" charset="-122"/>
              </a:rPr>
              <a:t>Feb 2014</a:t>
            </a:r>
            <a:endParaRPr lang="en-US" altLang="zh-CN" b="1" dirty="0">
              <a:solidFill>
                <a:srgbClr val="C00000"/>
              </a:solidFill>
              <a:ea typeface="宋体" panose="02010600030101010101" pitchFamily="2" charset="-122"/>
            </a:endParaRPr>
          </a:p>
        </p:txBody>
      </p:sp>
      <p:pic>
        <p:nvPicPr>
          <p:cNvPr id="2051" name="Picture 3" descr="C:\Users\shkstart\Desktop\12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0"/>
            <a:ext cx="624548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67172" y="937274"/>
            <a:ext cx="223224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1.</a:t>
            </a:r>
            <a:r>
              <a:rPr lang="zh-CN" altLang="en-US" sz="2800" b="1" dirty="0" smtClean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从</a:t>
            </a:r>
            <a:r>
              <a:rPr lang="en-US" altLang="zh-CN" sz="2800" b="1" dirty="0" smtClean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java</a:t>
            </a:r>
            <a:r>
              <a:rPr lang="zh-CN" altLang="en-US" sz="2800" b="1" dirty="0" smtClean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语言的市场需求来看</a:t>
            </a:r>
            <a:endParaRPr lang="zh-CN" altLang="en-US" sz="2800" b="1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shkstart\Desktop\122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194108"/>
            <a:ext cx="8197079" cy="5077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3"/>
          <p:cNvSpPr txBox="1">
            <a:spLocks noChangeArrowheads="1"/>
          </p:cNvSpPr>
          <p:nvPr/>
        </p:nvSpPr>
        <p:spPr bwMode="auto">
          <a:xfrm>
            <a:off x="3275856" y="6086628"/>
            <a:ext cx="219573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rgbClr val="C00000"/>
                </a:solidFill>
                <a:ea typeface="宋体" panose="02010600030101010101" pitchFamily="2" charset="-122"/>
              </a:rPr>
              <a:t>数据来源：</a:t>
            </a:r>
            <a:r>
              <a:rPr lang="en-US" altLang="zh-CN" b="1" dirty="0">
                <a:solidFill>
                  <a:srgbClr val="C00000"/>
                </a:solidFill>
                <a:ea typeface="宋体" panose="02010600030101010101" pitchFamily="2" charset="-122"/>
              </a:rPr>
              <a:t>TIOBE</a:t>
            </a:r>
            <a:endParaRPr lang="zh-CN" altLang="en-US" b="1" dirty="0">
              <a:solidFill>
                <a:srgbClr val="C00000"/>
              </a:solidFill>
              <a:ea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6112" y="937275"/>
            <a:ext cx="75999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2.</a:t>
            </a:r>
            <a:r>
              <a:rPr lang="zh-CN" altLang="en-US" sz="2800" b="1" dirty="0" smtClean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从</a:t>
            </a:r>
            <a:r>
              <a:rPr lang="en-US" altLang="zh-CN" sz="2800" b="1" dirty="0" smtClean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java</a:t>
            </a:r>
            <a:r>
              <a:rPr lang="zh-CN" altLang="en-US" sz="2800" b="1" dirty="0" smtClean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语言的诞生、特点说起</a:t>
            </a:r>
            <a:endParaRPr lang="zh-CN" altLang="en-US" sz="2800" b="1" dirty="0">
              <a:latin typeface="Courier New" panose="02070309020205020404" pitchFamily="49" charset="0"/>
              <a:ea typeface="新宋体" panose="02010609030101010101" pitchFamily="49" charset="-122"/>
              <a:cs typeface="Courier New" panose="020703090202050204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47531" y="1628800"/>
            <a:ext cx="854494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java</a:t>
            </a:r>
            <a:r>
              <a:rPr lang="zh-CN" altLang="en-US" sz="2000" dirty="0" smtClean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之父</a:t>
            </a:r>
            <a:r>
              <a:rPr lang="en-US" altLang="zh-CN" sz="2000" dirty="0" err="1" smtClean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Jgosling</a:t>
            </a:r>
            <a:r>
              <a:rPr lang="zh-CN" altLang="en-US" sz="2000" dirty="0" smtClean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团队在开发</a:t>
            </a:r>
            <a:r>
              <a:rPr lang="en-US" altLang="zh-CN" sz="2000" dirty="0" smtClean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”Green”</a:t>
            </a:r>
            <a:r>
              <a:rPr lang="zh-CN" altLang="en-US" sz="2000" dirty="0" smtClean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项目时，发现</a:t>
            </a:r>
            <a:r>
              <a:rPr lang="en-US" altLang="zh-CN" sz="2000" dirty="0" smtClean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C</a:t>
            </a:r>
            <a:r>
              <a:rPr lang="zh-CN" altLang="en-US" sz="2000" dirty="0" smtClean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缺少</a:t>
            </a:r>
            <a:r>
              <a:rPr lang="zh-CN" altLang="en-US" sz="2000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垃圾回收系统，还有可移植的安全性、分布程序设计、和多线程功能。最后，他们想要一种易于移植到各种设备上的平台。</a:t>
            </a:r>
            <a:endParaRPr lang="zh-CN" altLang="en-US" sz="2000" dirty="0">
              <a:latin typeface="Courier New" panose="02070309020205020404" pitchFamily="49" charset="0"/>
              <a:ea typeface="新宋体" panose="02010609030101010101" pitchFamily="49" charset="-122"/>
              <a:cs typeface="Courier New" panose="02070309020205020404" pitchFamily="49" charset="0"/>
            </a:endParaRPr>
          </a:p>
        </p:txBody>
      </p:sp>
      <p:pic>
        <p:nvPicPr>
          <p:cNvPr id="1027" name="Picture 3" descr="C:\Users\shkstart\Desktop\1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6194" y="2883091"/>
            <a:ext cx="2322454" cy="3408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/>
          <p:cNvSpPr/>
          <p:nvPr/>
        </p:nvSpPr>
        <p:spPr>
          <a:xfrm>
            <a:off x="347531" y="2873963"/>
            <a:ext cx="6168685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Java</a:t>
            </a:r>
            <a:r>
              <a:rPr lang="zh-CN" altLang="en-US" sz="2000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确实是从</a:t>
            </a:r>
            <a:r>
              <a:rPr lang="en-US" altLang="zh-CN" sz="2000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C</a:t>
            </a:r>
            <a:r>
              <a:rPr lang="zh-CN" altLang="en-US" sz="2000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语言和</a:t>
            </a:r>
            <a:r>
              <a:rPr lang="en-US" altLang="zh-CN" sz="2000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C++</a:t>
            </a:r>
            <a:r>
              <a:rPr lang="zh-CN" altLang="en-US" sz="2000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语言继承了许多成份，甚至可以将</a:t>
            </a:r>
            <a:r>
              <a:rPr lang="en-US" altLang="zh-CN" sz="2000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Java</a:t>
            </a:r>
            <a:r>
              <a:rPr lang="zh-CN" altLang="en-US" sz="2000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看成是</a:t>
            </a:r>
            <a:r>
              <a:rPr lang="zh-CN" altLang="en-US" sz="2000" b="1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类</a:t>
            </a:r>
            <a:r>
              <a:rPr lang="en-US" altLang="zh-CN" sz="2000" b="1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C</a:t>
            </a:r>
            <a:r>
              <a:rPr lang="zh-CN" altLang="en-US" sz="2000" b="1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语言</a:t>
            </a:r>
            <a:r>
              <a:rPr lang="zh-CN" altLang="en-US" sz="2000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发展和衍生的产物。比如</a:t>
            </a:r>
            <a:r>
              <a:rPr lang="en-US" altLang="zh-CN" sz="2000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Java</a:t>
            </a:r>
            <a:r>
              <a:rPr lang="zh-CN" altLang="en-US" sz="2000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语言的变量声明，操作符形式，参数传递，流程控制等方面和</a:t>
            </a:r>
            <a:r>
              <a:rPr lang="en-US" altLang="zh-CN" sz="2000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C</a:t>
            </a:r>
            <a:r>
              <a:rPr lang="zh-CN" altLang="en-US" sz="2000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语言、</a:t>
            </a:r>
            <a:r>
              <a:rPr lang="en-US" altLang="zh-CN" sz="2000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C++</a:t>
            </a:r>
            <a:r>
              <a:rPr lang="zh-CN" altLang="en-US" sz="2000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语言完全相同</a:t>
            </a:r>
            <a:r>
              <a:rPr lang="zh-CN" altLang="en-US" sz="2000" dirty="0" smtClean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。但同时，</a:t>
            </a:r>
            <a:r>
              <a:rPr lang="en-US" altLang="zh-CN" sz="2000" dirty="0" smtClean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Java</a:t>
            </a:r>
            <a:r>
              <a:rPr lang="zh-CN" altLang="en-US" sz="2000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是一个</a:t>
            </a:r>
            <a:r>
              <a:rPr lang="zh-CN" altLang="en-US" sz="2000" b="1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纯粹的面向对象</a:t>
            </a:r>
            <a:r>
              <a:rPr lang="zh-CN" altLang="en-US" sz="2000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的程序设计语言，它继承了 </a:t>
            </a:r>
            <a:r>
              <a:rPr lang="en-US" altLang="zh-CN" sz="2000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C++</a:t>
            </a:r>
            <a:r>
              <a:rPr lang="zh-CN" altLang="en-US" sz="2000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语言面向对象技术的核心。</a:t>
            </a:r>
            <a:r>
              <a:rPr lang="en-US" altLang="zh-CN" sz="2000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Java</a:t>
            </a:r>
            <a:r>
              <a:rPr lang="zh-CN" altLang="en-US" sz="2000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舍弃了</a:t>
            </a:r>
            <a:r>
              <a:rPr lang="en-US" altLang="zh-CN" sz="2000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C</a:t>
            </a:r>
            <a:r>
              <a:rPr lang="zh-CN" altLang="en-US" sz="2000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语言中容易引起错误的指针（以引用取代）、运算符重载（</a:t>
            </a:r>
            <a:r>
              <a:rPr lang="en-US" altLang="zh-CN" sz="2000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operator overloading</a:t>
            </a:r>
            <a:r>
              <a:rPr lang="zh-CN" altLang="en-US" sz="2000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）、多重继承（以接口取代）等特性，增加了垃圾回收器功能用于回收不再被引用的对象所占据的内存</a:t>
            </a:r>
            <a:r>
              <a:rPr lang="zh-CN" altLang="en-US" sz="2000" dirty="0" smtClean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空间。</a:t>
            </a:r>
            <a:r>
              <a:rPr lang="en-US" altLang="zh-CN" sz="2000" dirty="0" smtClean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JDK1.5</a:t>
            </a:r>
            <a:r>
              <a:rPr lang="zh-CN" altLang="en-US" sz="2000" dirty="0" smtClean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又</a:t>
            </a:r>
            <a:r>
              <a:rPr lang="zh-CN" altLang="en-US" sz="2000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引入了泛型编程（</a:t>
            </a:r>
            <a:r>
              <a:rPr lang="en-US" altLang="zh-CN" sz="2000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Generic Programming</a:t>
            </a:r>
            <a:r>
              <a:rPr lang="zh-CN" altLang="en-US" sz="2000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）、类型安全的枚举、不定长参数和自动装</a:t>
            </a:r>
            <a:r>
              <a:rPr lang="en-US" altLang="zh-CN" sz="2000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/</a:t>
            </a:r>
            <a:r>
              <a:rPr lang="zh-CN" altLang="en-US" sz="2000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拆箱</a:t>
            </a:r>
            <a:endParaRPr lang="zh-CN" altLang="en-US" sz="2000" dirty="0">
              <a:latin typeface="Courier New" panose="02070309020205020404" pitchFamily="49" charset="0"/>
              <a:ea typeface="新宋体" panose="02010609030101010101" pitchFamily="49" charset="-122"/>
              <a:cs typeface="Courier New" panose="02070309020205020404" pitchFamily="49" charset="0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31043" y="744268"/>
            <a:ext cx="40324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java</a:t>
            </a:r>
            <a:r>
              <a:rPr lang="zh-CN" altLang="en-US" sz="3200" b="1" dirty="0" smtClean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语言的主要特性</a:t>
            </a:r>
            <a:endParaRPr lang="zh-CN" altLang="en-US" sz="3200" b="1" dirty="0">
              <a:latin typeface="Courier New" panose="02070309020205020404" pitchFamily="49" charset="0"/>
              <a:ea typeface="新宋体" panose="02010609030101010101" pitchFamily="49" charset="-122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3528" y="1362888"/>
            <a:ext cx="8712968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b="1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Java</a:t>
            </a:r>
            <a:r>
              <a:rPr lang="zh-CN" altLang="en-US" sz="2200" b="1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语言是易学的</a:t>
            </a:r>
            <a:r>
              <a:rPr lang="zh-CN" altLang="en-US" sz="2200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。</a:t>
            </a:r>
            <a:r>
              <a:rPr lang="en-US" altLang="zh-CN" sz="2200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Java</a:t>
            </a:r>
            <a:r>
              <a:rPr lang="zh-CN" altLang="en-US" sz="2200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语言的语法与</a:t>
            </a:r>
            <a:r>
              <a:rPr lang="en-US" altLang="zh-CN" sz="2200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C</a:t>
            </a:r>
            <a:r>
              <a:rPr lang="zh-CN" altLang="en-US" sz="2200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语言和</a:t>
            </a:r>
            <a:r>
              <a:rPr lang="en-US" altLang="zh-CN" sz="2200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C++</a:t>
            </a:r>
            <a:r>
              <a:rPr lang="zh-CN" altLang="en-US" sz="2200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语言很接近，使得大多数程序员很容易学习和使用</a:t>
            </a:r>
            <a:r>
              <a:rPr lang="en-US" altLang="zh-CN" sz="2200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Java</a:t>
            </a:r>
            <a:r>
              <a:rPr lang="zh-CN" altLang="en-US" sz="2200" dirty="0" smtClean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。</a:t>
            </a:r>
            <a:endParaRPr lang="en-US" altLang="zh-CN" sz="2200" dirty="0" smtClean="0">
              <a:latin typeface="Courier New" panose="02070309020205020404" pitchFamily="49" charset="0"/>
              <a:ea typeface="新宋体" panose="02010609030101010101" pitchFamily="49" charset="-122"/>
              <a:cs typeface="Courier New" panose="02070309020205020404" pitchFamily="49" charset="0"/>
            </a:endParaRPr>
          </a:p>
          <a:p>
            <a:pPr>
              <a:spcBef>
                <a:spcPts val="1200"/>
              </a:spcBef>
            </a:pPr>
            <a:r>
              <a:rPr lang="en-US" altLang="zh-CN" sz="2200" b="1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Java</a:t>
            </a:r>
            <a:r>
              <a:rPr lang="zh-CN" altLang="en-US" sz="2200" b="1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语言是强制面向对象的</a:t>
            </a:r>
            <a:r>
              <a:rPr lang="zh-CN" altLang="en-US" sz="2200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。</a:t>
            </a:r>
            <a:r>
              <a:rPr lang="en-US" altLang="zh-CN" sz="2200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Java</a:t>
            </a:r>
            <a:r>
              <a:rPr lang="zh-CN" altLang="en-US" sz="2200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语言提供类、接口和继承等原语，为了简单起见，只支持类之间的单继承，但支持接口之间的多继承，并支持类与接口之间的实现机制（关键字为</a:t>
            </a:r>
            <a:r>
              <a:rPr lang="en-US" altLang="zh-CN" sz="2200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implements</a:t>
            </a:r>
            <a:r>
              <a:rPr lang="zh-CN" altLang="en-US" sz="2200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）</a:t>
            </a:r>
            <a:r>
              <a:rPr lang="zh-CN" altLang="en-US" sz="2200" dirty="0" smtClean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。</a:t>
            </a:r>
            <a:endParaRPr lang="en-US" altLang="zh-CN" sz="2200" dirty="0" smtClean="0">
              <a:latin typeface="Courier New" panose="02070309020205020404" pitchFamily="49" charset="0"/>
              <a:ea typeface="新宋体" panose="02010609030101010101" pitchFamily="49" charset="-122"/>
              <a:cs typeface="Courier New" panose="02070309020205020404" pitchFamily="49" charset="0"/>
            </a:endParaRPr>
          </a:p>
          <a:p>
            <a:pPr>
              <a:spcBef>
                <a:spcPts val="1200"/>
              </a:spcBef>
            </a:pPr>
            <a:r>
              <a:rPr lang="en-US" altLang="zh-CN" sz="2200" b="1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Java</a:t>
            </a:r>
            <a:r>
              <a:rPr lang="zh-CN" altLang="en-US" sz="2200" b="1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语言是分布式的</a:t>
            </a:r>
            <a:r>
              <a:rPr lang="zh-CN" altLang="en-US" sz="2200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。</a:t>
            </a:r>
            <a:r>
              <a:rPr lang="en-US" altLang="zh-CN" sz="2200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Java</a:t>
            </a:r>
            <a:r>
              <a:rPr lang="zh-CN" altLang="en-US" sz="2200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语言支持</a:t>
            </a:r>
            <a:r>
              <a:rPr lang="en-US" altLang="zh-CN" sz="2200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Internet</a:t>
            </a:r>
            <a:r>
              <a:rPr lang="zh-CN" altLang="en-US" sz="2200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应用的开发，在基本的</a:t>
            </a:r>
            <a:r>
              <a:rPr lang="en-US" altLang="zh-CN" sz="2200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Java</a:t>
            </a:r>
            <a:r>
              <a:rPr lang="zh-CN" altLang="en-US" sz="2200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应用编程接口中有一个网络应用编程接口（</a:t>
            </a:r>
            <a:r>
              <a:rPr lang="en-US" altLang="zh-CN" sz="2200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java net</a:t>
            </a:r>
            <a:r>
              <a:rPr lang="zh-CN" altLang="en-US" sz="2200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），它提供了用于网络应用编程的类库，包括</a:t>
            </a:r>
            <a:r>
              <a:rPr lang="en-US" altLang="zh-CN" sz="2200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URL</a:t>
            </a:r>
            <a:r>
              <a:rPr lang="zh-CN" altLang="en-US" sz="2200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、</a:t>
            </a:r>
            <a:r>
              <a:rPr lang="en-US" altLang="zh-CN" sz="2200" dirty="0" err="1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URLConnection</a:t>
            </a:r>
            <a:r>
              <a:rPr lang="zh-CN" altLang="en-US" sz="2200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、</a:t>
            </a:r>
            <a:r>
              <a:rPr lang="en-US" altLang="zh-CN" sz="2200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Socket</a:t>
            </a:r>
            <a:r>
              <a:rPr lang="zh-CN" altLang="en-US" sz="2200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、</a:t>
            </a:r>
            <a:r>
              <a:rPr lang="en-US" altLang="zh-CN" sz="2200" dirty="0" err="1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ServerSocket</a:t>
            </a:r>
            <a:r>
              <a:rPr lang="zh-CN" altLang="en-US" sz="2200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等。</a:t>
            </a:r>
            <a:r>
              <a:rPr lang="en-US" altLang="zh-CN" sz="2200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Java</a:t>
            </a:r>
            <a:r>
              <a:rPr lang="zh-CN" altLang="en-US" sz="2200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的</a:t>
            </a:r>
            <a:r>
              <a:rPr lang="en-US" altLang="zh-CN" sz="2200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RMI</a:t>
            </a:r>
            <a:r>
              <a:rPr lang="zh-CN" altLang="en-US" sz="2200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（远程方法激活）机制也是开发分布式应用的重要手段</a:t>
            </a:r>
            <a:r>
              <a:rPr lang="zh-CN" altLang="en-US" sz="2200" dirty="0" smtClean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。</a:t>
            </a:r>
            <a:endParaRPr lang="en-US" altLang="zh-CN" sz="2200" dirty="0" smtClean="0">
              <a:latin typeface="Courier New" panose="02070309020205020404" pitchFamily="49" charset="0"/>
              <a:ea typeface="新宋体" panose="02010609030101010101" pitchFamily="49" charset="-122"/>
              <a:cs typeface="Courier New" panose="02070309020205020404" pitchFamily="49" charset="0"/>
            </a:endParaRPr>
          </a:p>
          <a:p>
            <a:pPr>
              <a:spcBef>
                <a:spcPts val="1200"/>
              </a:spcBef>
            </a:pPr>
            <a:r>
              <a:rPr lang="en-US" altLang="zh-CN" sz="2200" b="1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Java</a:t>
            </a:r>
            <a:r>
              <a:rPr lang="zh-CN" altLang="en-US" sz="2200" b="1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语言是健壮的。</a:t>
            </a:r>
            <a:r>
              <a:rPr lang="en-US" altLang="zh-CN" sz="2200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Java</a:t>
            </a:r>
            <a:r>
              <a:rPr lang="zh-CN" altLang="en-US" sz="2200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的强类型机制、异常处理、垃圾的自动收集等是</a:t>
            </a:r>
            <a:r>
              <a:rPr lang="en-US" altLang="zh-CN" sz="2200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Java</a:t>
            </a:r>
            <a:r>
              <a:rPr lang="zh-CN" altLang="en-US" sz="2200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程序健壮性的重要保证。对指针的丢弃是</a:t>
            </a:r>
            <a:r>
              <a:rPr lang="en-US" altLang="zh-CN" sz="2200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Java</a:t>
            </a:r>
            <a:r>
              <a:rPr lang="zh-CN" altLang="en-US" sz="2200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的明智选择</a:t>
            </a:r>
            <a:r>
              <a:rPr lang="zh-CN" altLang="en-US" sz="2200" dirty="0" smtClean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。</a:t>
            </a:r>
            <a:endParaRPr lang="en-US" altLang="zh-CN" sz="2200" dirty="0" smtClean="0">
              <a:latin typeface="Courier New" panose="02070309020205020404" pitchFamily="49" charset="0"/>
              <a:ea typeface="新宋体" panose="02010609030101010101" pitchFamily="49" charset="-122"/>
              <a:cs typeface="Courier New" panose="02070309020205020404" pitchFamily="49" charset="0"/>
            </a:endParaRPr>
          </a:p>
          <a:p>
            <a:endParaRPr lang="zh-CN" altLang="en-US" sz="2200" dirty="0">
              <a:latin typeface="Courier New" panose="02070309020205020404" pitchFamily="49" charset="0"/>
              <a:ea typeface="新宋体" panose="02010609030101010101" pitchFamily="49" charset="-122"/>
              <a:cs typeface="Courier New" panose="02070309020205020404" pitchFamily="49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31043" y="744268"/>
            <a:ext cx="40324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java</a:t>
            </a:r>
            <a:r>
              <a:rPr lang="zh-CN" altLang="en-US" sz="3200" b="1" dirty="0" smtClean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语言的主要特性</a:t>
            </a:r>
            <a:endParaRPr lang="zh-CN" altLang="en-US" sz="3200" b="1" dirty="0">
              <a:latin typeface="Courier New" panose="02070309020205020404" pitchFamily="49" charset="0"/>
              <a:ea typeface="新宋体" panose="02010609030101010101" pitchFamily="49" charset="-122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3528" y="1362888"/>
            <a:ext cx="8712968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b="1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Java</a:t>
            </a:r>
            <a:r>
              <a:rPr lang="zh-CN" altLang="en-US" sz="2200" b="1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语言是安全的。</a:t>
            </a:r>
            <a:r>
              <a:rPr lang="en-US" altLang="zh-CN" sz="2200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Java</a:t>
            </a:r>
            <a:r>
              <a:rPr lang="zh-CN" altLang="en-US" sz="2200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通常被用在网络环境中，为此，</a:t>
            </a:r>
            <a:r>
              <a:rPr lang="en-US" altLang="zh-CN" sz="2200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Java</a:t>
            </a:r>
            <a:r>
              <a:rPr lang="zh-CN" altLang="en-US" sz="2200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提供了一个安全机制以防恶意代码的攻击。如：安全防范机制（类</a:t>
            </a:r>
            <a:r>
              <a:rPr lang="en-US" altLang="zh-CN" sz="2200" dirty="0" err="1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ClassLoader</a:t>
            </a:r>
            <a:r>
              <a:rPr lang="zh-CN" altLang="en-US" sz="2200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），如分配不同的名字空间以防替代本地的同名类、字节代码检查</a:t>
            </a:r>
            <a:r>
              <a:rPr lang="zh-CN" altLang="en-US" sz="2200" dirty="0" smtClean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。</a:t>
            </a:r>
            <a:endParaRPr lang="en-US" altLang="zh-CN" sz="2200" b="1" dirty="0" smtClean="0">
              <a:latin typeface="Courier New" panose="02070309020205020404" pitchFamily="49" charset="0"/>
              <a:ea typeface="新宋体" panose="02010609030101010101" pitchFamily="49" charset="-122"/>
              <a:cs typeface="Courier New" panose="02070309020205020404" pitchFamily="49" charset="0"/>
            </a:endParaRPr>
          </a:p>
          <a:p>
            <a:pPr>
              <a:spcBef>
                <a:spcPts val="1200"/>
              </a:spcBef>
            </a:pPr>
            <a:r>
              <a:rPr lang="en-US" altLang="zh-CN" sz="2200" b="1" dirty="0" smtClean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Java</a:t>
            </a:r>
            <a:r>
              <a:rPr lang="zh-CN" altLang="en-US" sz="2200" b="1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语言是体系结构中立的。</a:t>
            </a:r>
            <a:r>
              <a:rPr lang="en-US" altLang="zh-CN" sz="2200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Java</a:t>
            </a:r>
            <a:r>
              <a:rPr lang="zh-CN" altLang="en-US" sz="2200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程序（后缀为</a:t>
            </a:r>
            <a:r>
              <a:rPr lang="en-US" altLang="zh-CN" sz="2200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java</a:t>
            </a:r>
            <a:r>
              <a:rPr lang="zh-CN" altLang="en-US" sz="2200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的文件）在</a:t>
            </a:r>
            <a:r>
              <a:rPr lang="en-US" altLang="zh-CN" sz="2200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Java</a:t>
            </a:r>
            <a:r>
              <a:rPr lang="zh-CN" altLang="en-US" sz="2200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平台上被编译为体系结构中立的字节码格式（后缀为</a:t>
            </a:r>
            <a:r>
              <a:rPr lang="en-US" altLang="zh-CN" sz="2200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class</a:t>
            </a:r>
            <a:r>
              <a:rPr lang="zh-CN" altLang="en-US" sz="2200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的文件），然后可以在实现这个</a:t>
            </a:r>
            <a:r>
              <a:rPr lang="en-US" altLang="zh-CN" sz="2200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Java</a:t>
            </a:r>
            <a:r>
              <a:rPr lang="zh-CN" altLang="en-US" sz="2200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平台的任何系统中运行</a:t>
            </a:r>
            <a:r>
              <a:rPr lang="zh-CN" altLang="en-US" sz="2200" dirty="0" smtClean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。</a:t>
            </a:r>
            <a:endParaRPr lang="en-US" altLang="zh-CN" sz="2200" dirty="0" smtClean="0">
              <a:latin typeface="Courier New" panose="02070309020205020404" pitchFamily="49" charset="0"/>
              <a:ea typeface="新宋体" panose="02010609030101010101" pitchFamily="49" charset="-122"/>
              <a:cs typeface="Courier New" panose="02070309020205020404" pitchFamily="49" charset="0"/>
            </a:endParaRPr>
          </a:p>
          <a:p>
            <a:pPr>
              <a:spcBef>
                <a:spcPts val="1200"/>
              </a:spcBef>
            </a:pPr>
            <a:r>
              <a:rPr lang="en-US" altLang="zh-CN" sz="2200" b="1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Java</a:t>
            </a:r>
            <a:r>
              <a:rPr lang="zh-CN" altLang="en-US" sz="2200" b="1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语言是解释型的。</a:t>
            </a:r>
            <a:r>
              <a:rPr lang="zh-CN" altLang="en-US" sz="2200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如前所述，</a:t>
            </a:r>
            <a:r>
              <a:rPr lang="en-US" altLang="zh-CN" sz="2200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Java</a:t>
            </a:r>
            <a:r>
              <a:rPr lang="zh-CN" altLang="en-US" sz="2200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程序在</a:t>
            </a:r>
            <a:r>
              <a:rPr lang="en-US" altLang="zh-CN" sz="2200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Java</a:t>
            </a:r>
            <a:r>
              <a:rPr lang="zh-CN" altLang="en-US" sz="2200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平台上被编译为字节码格式，然后可以在实现这个</a:t>
            </a:r>
            <a:r>
              <a:rPr lang="en-US" altLang="zh-CN" sz="2200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Java</a:t>
            </a:r>
            <a:r>
              <a:rPr lang="zh-CN" altLang="en-US" sz="2200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平台的任何</a:t>
            </a:r>
            <a:r>
              <a:rPr lang="zh-CN" altLang="en-US" sz="2200" dirty="0" smtClean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系统的解释器中</a:t>
            </a:r>
            <a:r>
              <a:rPr lang="zh-CN" altLang="en-US" sz="2200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运行</a:t>
            </a:r>
            <a:r>
              <a:rPr lang="zh-CN" altLang="en-US" sz="2200" dirty="0" smtClean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。</a:t>
            </a:r>
            <a:endParaRPr lang="en-US" altLang="zh-CN" sz="2200" dirty="0" smtClean="0">
              <a:latin typeface="Courier New" panose="02070309020205020404" pitchFamily="49" charset="0"/>
              <a:ea typeface="新宋体" panose="02010609030101010101" pitchFamily="49" charset="-122"/>
              <a:cs typeface="Courier New" panose="02070309020205020404" pitchFamily="49" charset="0"/>
            </a:endParaRPr>
          </a:p>
          <a:p>
            <a:r>
              <a:rPr lang="en-US" altLang="zh-CN" sz="2200" b="1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Java</a:t>
            </a:r>
            <a:r>
              <a:rPr lang="zh-CN" altLang="en-US" sz="2200" b="1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是性能略高的。</a:t>
            </a:r>
            <a:r>
              <a:rPr lang="zh-CN" altLang="en-US" sz="2200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与那些解释型的高级脚本语言相比，</a:t>
            </a:r>
            <a:r>
              <a:rPr lang="en-US" altLang="zh-CN" sz="2200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Java</a:t>
            </a:r>
            <a:r>
              <a:rPr lang="zh-CN" altLang="en-US" sz="2200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的性能还是较优的</a:t>
            </a:r>
            <a:r>
              <a:rPr lang="zh-CN" altLang="en-US" sz="2200" dirty="0" smtClean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。</a:t>
            </a:r>
            <a:endParaRPr lang="en-US" altLang="zh-CN" sz="2200" dirty="0" smtClean="0">
              <a:latin typeface="Courier New" panose="02070309020205020404" pitchFamily="49" charset="0"/>
              <a:ea typeface="新宋体" panose="02010609030101010101" pitchFamily="49" charset="-122"/>
              <a:cs typeface="Courier New" panose="02070309020205020404" pitchFamily="49" charset="0"/>
            </a:endParaRPr>
          </a:p>
          <a:p>
            <a:pPr>
              <a:spcBef>
                <a:spcPts val="1200"/>
              </a:spcBef>
            </a:pPr>
            <a:r>
              <a:rPr lang="en-US" altLang="zh-CN" sz="2200" b="1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Java</a:t>
            </a:r>
            <a:r>
              <a:rPr lang="zh-CN" altLang="en-US" sz="2200" b="1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语言是原生支持多线程的。</a:t>
            </a:r>
            <a:r>
              <a:rPr lang="zh-CN" altLang="en-US" sz="2200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在</a:t>
            </a:r>
            <a:r>
              <a:rPr lang="en-US" altLang="zh-CN" sz="2200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Java</a:t>
            </a:r>
            <a:r>
              <a:rPr lang="zh-CN" altLang="en-US" sz="2200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语言中，线程是一种特殊的对象，它必须由</a:t>
            </a:r>
            <a:r>
              <a:rPr lang="en-US" altLang="zh-CN" sz="2200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Thread</a:t>
            </a:r>
            <a:r>
              <a:rPr lang="zh-CN" altLang="en-US" sz="2200" dirty="0"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类或其子（孙）类来创建。</a:t>
            </a:r>
            <a:endParaRPr lang="zh-CN" altLang="en-US" sz="2200" dirty="0">
              <a:latin typeface="Courier New" panose="02070309020205020404" pitchFamily="49" charset="0"/>
              <a:ea typeface="新宋体" panose="02010609030101010101" pitchFamily="49" charset="-122"/>
              <a:cs typeface="Courier New" panose="02070309020205020404" pitchFamily="49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615232" y="836712"/>
            <a:ext cx="407679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000" b="1" dirty="0">
                <a:ea typeface="宋体" panose="02010600030101010101" pitchFamily="2" charset="-122"/>
                <a:cs typeface="Times New Roman" panose="02020603050405020304" pitchFamily="18" charset="0"/>
              </a:rPr>
              <a:t>1.2 Java</a:t>
            </a:r>
            <a:r>
              <a:rPr lang="zh-CN" altLang="en-US" sz="4000" b="1" dirty="0">
                <a:ea typeface="宋体" panose="02010600030101010101" pitchFamily="2" charset="-122"/>
                <a:cs typeface="Times New Roman" panose="02020603050405020304" pitchFamily="18" charset="0"/>
              </a:rPr>
              <a:t>语言概述</a:t>
            </a:r>
            <a:endParaRPr lang="zh-CN" altLang="en-US" sz="4000" b="1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TextBox 6"/>
          <p:cNvSpPr txBox="1">
            <a:spLocks noChangeArrowheads="1"/>
          </p:cNvSpPr>
          <p:nvPr/>
        </p:nvSpPr>
        <p:spPr bwMode="auto">
          <a:xfrm>
            <a:off x="323528" y="1864946"/>
            <a:ext cx="4846708" cy="3970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marL="342900" indent="-342900" eaLnBrk="1" hangingPunct="1"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是</a:t>
            </a:r>
            <a:r>
              <a:rPr lang="en-US" altLang="zh-CN" sz="2400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SUN(</a:t>
            </a:r>
            <a:r>
              <a:rPr lang="en-US" altLang="zh-CN" sz="2400" dirty="0">
                <a:solidFill>
                  <a:srgbClr val="CC3300"/>
                </a:solidFill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 sz="2400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tanford </a:t>
            </a:r>
            <a:r>
              <a:rPr lang="en-US" altLang="zh-CN" sz="2400" dirty="0">
                <a:solidFill>
                  <a:srgbClr val="CC3300"/>
                </a:solidFill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U</a:t>
            </a:r>
            <a:r>
              <a:rPr lang="en-US" altLang="zh-CN" sz="2400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niversity </a:t>
            </a:r>
            <a:r>
              <a:rPr lang="en-US" altLang="zh-CN" sz="2400" dirty="0">
                <a:solidFill>
                  <a:srgbClr val="CC3300"/>
                </a:solidFill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etwork</a:t>
            </a:r>
            <a:r>
              <a:rPr lang="zh-CN" altLang="en-US" sz="2400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，斯坦福大学网络公司</a:t>
            </a:r>
            <a:r>
              <a:rPr lang="en-US" altLang="zh-CN" sz="2400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)1995</a:t>
            </a:r>
            <a:r>
              <a:rPr lang="zh-CN" altLang="en-US" sz="2400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年推出的一门高级编程语言。</a:t>
            </a:r>
            <a:endParaRPr lang="zh-CN" altLang="en-US" sz="2400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1028700" lvl="1" eaLnBrk="1" hangingPunct="1"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95年</a:t>
            </a:r>
            <a:r>
              <a:rPr lang="zh-CN" altLang="en-US" sz="2000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，SUN发布JDK 1.0，98年，JDK1.2，后续JDK1.3， 1.4，1.5（更名为Java5.0）最新为JDK1</a:t>
            </a:r>
            <a:r>
              <a:rPr lang="zh-CN" altLang="en-US" sz="2000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sz="2000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8</a:t>
            </a:r>
            <a:r>
              <a:rPr lang="zh-CN" altLang="en-US" sz="2000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en-US" sz="2400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eaLnBrk="1" hangingPunct="1"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是</a:t>
            </a:r>
            <a:r>
              <a:rPr lang="zh-CN" altLang="en-US" sz="2400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一种面向</a:t>
            </a:r>
            <a:r>
              <a:rPr lang="en-US" altLang="zh-CN" sz="2400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Internet</a:t>
            </a:r>
            <a:r>
              <a:rPr lang="zh-CN" altLang="en-US" sz="2400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的编程语言。</a:t>
            </a:r>
            <a:endParaRPr lang="zh-CN" altLang="en-US" sz="2400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eaLnBrk="1" hangingPunct="1"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随着</a:t>
            </a:r>
            <a:r>
              <a:rPr lang="en-US" altLang="zh-CN" sz="2400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Java</a:t>
            </a:r>
            <a:r>
              <a:rPr lang="zh-CN" altLang="en-US" sz="2400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技术在</a:t>
            </a:r>
            <a:r>
              <a:rPr lang="en-US" altLang="zh-CN" sz="2400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web</a:t>
            </a:r>
            <a:r>
              <a:rPr lang="zh-CN" altLang="en-US" sz="2400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方面的不断成熟，已经成为</a:t>
            </a:r>
            <a:r>
              <a:rPr lang="en-US" altLang="zh-CN" sz="2400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Web</a:t>
            </a:r>
            <a:r>
              <a:rPr lang="zh-CN" altLang="en-US" sz="2400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应用程序的首选开发语言。</a:t>
            </a:r>
            <a:endParaRPr lang="zh-CN" altLang="en-US" sz="2400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6" name="图片 1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65"/>
          <a:stretch>
            <a:fillRect/>
          </a:stretch>
        </p:blipFill>
        <p:spPr bwMode="auto">
          <a:xfrm>
            <a:off x="6693304" y="582150"/>
            <a:ext cx="2432050" cy="2338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750" b="27435"/>
          <a:stretch>
            <a:fillRect/>
          </a:stretch>
        </p:blipFill>
        <p:spPr bwMode="auto">
          <a:xfrm>
            <a:off x="5487988" y="2900363"/>
            <a:ext cx="3486150" cy="170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7988" y="5013176"/>
            <a:ext cx="348615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4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289507" y="694437"/>
            <a:ext cx="39327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dirty="0">
                <a:ea typeface="宋体" panose="02010600030101010101" pitchFamily="2" charset="-122"/>
                <a:cs typeface="Times New Roman" panose="02020603050405020304" pitchFamily="18" charset="0"/>
              </a:rPr>
              <a:t>1.2 Java</a:t>
            </a:r>
            <a:r>
              <a:rPr lang="zh-CN" altLang="en-US" sz="3600" b="1" dirty="0">
                <a:ea typeface="宋体" panose="02010600030101010101" pitchFamily="2" charset="-122"/>
                <a:cs typeface="Times New Roman" panose="02020603050405020304" pitchFamily="18" charset="0"/>
              </a:rPr>
              <a:t>语言概述</a:t>
            </a:r>
            <a:endParaRPr lang="zh-CN" altLang="en-US" sz="3600" b="1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TextBox 5"/>
          <p:cNvSpPr txBox="1">
            <a:spLocks noChangeArrowheads="1"/>
          </p:cNvSpPr>
          <p:nvPr/>
        </p:nvSpPr>
        <p:spPr bwMode="auto">
          <a:xfrm>
            <a:off x="322263" y="1315616"/>
            <a:ext cx="44672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marL="342900" indent="-342900" eaLnBrk="1" hangingPunct="1">
              <a:buFont typeface="Wingdings" panose="05000000000000000000" pitchFamily="2" charset="2"/>
              <a:buChar char="u"/>
            </a:pPr>
            <a:r>
              <a:rPr lang="en-US" altLang="zh-CN" sz="2400" b="1" dirty="0" smtClean="0">
                <a:solidFill>
                  <a:srgbClr val="C00000"/>
                </a:solidFill>
                <a:latin typeface="+mn-lt"/>
                <a:ea typeface="宋体" panose="02010600030101010101" pitchFamily="2" charset="-122"/>
              </a:rPr>
              <a:t>Java</a:t>
            </a:r>
            <a:r>
              <a:rPr lang="zh-CN" altLang="en-US" sz="2400" b="1" dirty="0" smtClean="0">
                <a:solidFill>
                  <a:srgbClr val="C00000"/>
                </a:solidFill>
                <a:latin typeface="+mn-lt"/>
                <a:ea typeface="宋体" panose="02010600030101010101" pitchFamily="2" charset="-122"/>
              </a:rPr>
              <a:t>技术体系平台</a:t>
            </a:r>
            <a:endParaRPr lang="zh-CN" altLang="en-US" sz="2400" b="1" dirty="0">
              <a:solidFill>
                <a:srgbClr val="C00000"/>
              </a:solidFill>
              <a:latin typeface="+mn-lt"/>
              <a:ea typeface="宋体" panose="02010600030101010101" pitchFamily="2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311883" y="1916624"/>
          <a:ext cx="8570217" cy="4302882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8570217"/>
              </a:tblGrid>
              <a:tr h="43204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Arial Unicode MS" pitchFamily="34" charset="-122"/>
                          <a:sym typeface="Calibri" panose="020F0502020204030204" charset="0"/>
                        </a:rPr>
                        <a:t>J</a:t>
                      </a: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Arial Unicode MS" pitchFamily="34" charset="-122"/>
                          <a:sym typeface="Calibri" panose="020F0502020204030204" charset="0"/>
                        </a:rPr>
                        <a:t>ava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Arial Unicode MS" pitchFamily="34" charset="-122"/>
                          <a:sym typeface="Calibri" panose="020F0502020204030204" charset="0"/>
                        </a:rPr>
                        <a:t> 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Arial Unicode MS" pitchFamily="34" charset="-122"/>
                          <a:sym typeface="Calibri" panose="020F0502020204030204" charset="0"/>
                        </a:rPr>
                        <a:t>SE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Arial Unicode MS" pitchFamily="34" charset="-122"/>
                          <a:sym typeface="Calibri" panose="020F0502020204030204" charset="0"/>
                        </a:rPr>
                        <a:t>(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Arial Unicode MS" pitchFamily="34" charset="-122"/>
                          <a:sym typeface="Calibri" panose="020F0502020204030204" charset="0"/>
                        </a:rPr>
                        <a:t>Java Standard Edition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Arial Unicode MS" pitchFamily="34" charset="-122"/>
                          <a:sym typeface="Calibri" panose="020F0502020204030204" charset="0"/>
                        </a:rPr>
                        <a:t>)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Arial Unicode MS" pitchFamily="34" charset="-122"/>
                          <a:sym typeface="Calibri" panose="020F0502020204030204" charset="0"/>
                        </a:rPr>
                        <a:t>标准版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Arial Unicode MS" pitchFamily="34" charset="-122"/>
                        <a:sym typeface="Calibri" panose="020F0502020204030204" charset="0"/>
                      </a:endParaRPr>
                    </a:p>
                  </a:txBody>
                  <a:tcPr marL="91442" marR="91442" marT="45726" marB="45726" horzOverflow="overflow"/>
                </a:tc>
              </a:tr>
              <a:tr h="55806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Arial Unicode MS" pitchFamily="34" charset="-122"/>
                          <a:sym typeface="Calibri" panose="020F0502020204030204" charset="0"/>
                        </a:rPr>
                        <a:t>支持面向桌面级应用（如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Arial Unicode MS" pitchFamily="34" charset="-122"/>
                          <a:sym typeface="Calibri" panose="020F0502020204030204" charset="0"/>
                        </a:rPr>
                        <a:t>Windows</a:t>
                      </a: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Arial Unicode MS" pitchFamily="34" charset="-122"/>
                          <a:sym typeface="Calibri" panose="020F0502020204030204" charset="0"/>
                        </a:rPr>
                        <a:t>下的应用程序）的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Arial Unicode MS" pitchFamily="34" charset="-122"/>
                          <a:sym typeface="Calibri" panose="020F0502020204030204" charset="0"/>
                        </a:rPr>
                        <a:t>Java</a:t>
                      </a: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Arial Unicode MS" pitchFamily="34" charset="-122"/>
                          <a:sym typeface="Calibri" panose="020F0502020204030204" charset="0"/>
                        </a:rPr>
                        <a:t>平台，提供了完整的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Arial Unicode MS" pitchFamily="34" charset="-122"/>
                          <a:sym typeface="Calibri" panose="020F0502020204030204" charset="0"/>
                        </a:rPr>
                        <a:t>Java</a:t>
                      </a: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Arial Unicode MS" pitchFamily="34" charset="-122"/>
                          <a:sym typeface="Calibri" panose="020F0502020204030204" charset="0"/>
                        </a:rPr>
                        <a:t>核心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Arial Unicode MS" pitchFamily="34" charset="-122"/>
                          <a:sym typeface="Calibri" panose="020F0502020204030204" charset="0"/>
                        </a:rPr>
                        <a:t>API</a:t>
                      </a: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Arial Unicode MS" pitchFamily="34" charset="-122"/>
                          <a:sym typeface="Calibri" panose="020F0502020204030204" charset="0"/>
                        </a:rPr>
                        <a:t>，此版本以前称为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Arial Unicode MS" pitchFamily="34" charset="-122"/>
                          <a:sym typeface="Calibri" panose="020F0502020204030204" charset="0"/>
                        </a:rPr>
                        <a:t>J2SE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Arial Unicode MS" pitchFamily="34" charset="-122"/>
                        <a:sym typeface="Calibri" panose="020F0502020204030204" charset="0"/>
                      </a:endParaRPr>
                    </a:p>
                  </a:txBody>
                  <a:tcPr marL="91442" marR="91442" marT="45726" marB="45726" horzOverflow="overflow"/>
                </a:tc>
              </a:tr>
              <a:tr h="37906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r>
                        <a:rPr kumimoji="0" lang="zh-CN" alt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Arial Unicode MS" pitchFamily="34" charset="-122"/>
                          <a:sym typeface="Calibri" panose="020F0502020204030204" charset="0"/>
                        </a:rPr>
                        <a:t>J</a:t>
                      </a:r>
                      <a:r>
                        <a:rPr kumimoji="0" lang="en-US" altLang="zh-CN" sz="20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Arial Unicode MS" pitchFamily="34" charset="-122"/>
                          <a:sym typeface="Calibri" panose="020F0502020204030204" charset="0"/>
                        </a:rPr>
                        <a:t>ava</a:t>
                      </a: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Arial Unicode MS" pitchFamily="34" charset="-122"/>
                          <a:sym typeface="Calibri" panose="020F0502020204030204" charset="0"/>
                        </a:rPr>
                        <a:t> </a:t>
                      </a:r>
                      <a:r>
                        <a:rPr kumimoji="0" lang="zh-CN" alt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Arial Unicode MS" pitchFamily="34" charset="-122"/>
                          <a:sym typeface="Calibri" panose="020F0502020204030204" charset="0"/>
                        </a:rPr>
                        <a:t>EE(Java Enterprise Edition)企业版</a:t>
                      </a:r>
                      <a:endParaRPr kumimoji="0" lang="zh-CN" altLang="en-US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Arial Unicode MS" pitchFamily="34" charset="-122"/>
                        <a:sym typeface="Calibri" panose="020F0502020204030204" charset="0"/>
                      </a:endParaRPr>
                    </a:p>
                  </a:txBody>
                  <a:tcPr marL="91442" marR="91442" marT="45726" marB="45726" horzOverflow="overflow"/>
                </a:tc>
              </a:tr>
              <a:tr h="55806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Arial Unicode MS" pitchFamily="34" charset="-122"/>
                          <a:sym typeface="Calibri" panose="020F0502020204030204" charset="0"/>
                        </a:rPr>
                        <a:t>是为开发企业环境下的应用程序提供的一套解决方案。该技术体系中包含的技术如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Arial Unicode MS" pitchFamily="34" charset="-122"/>
                          <a:sym typeface="Calibri" panose="020F0502020204030204" charset="0"/>
                        </a:rPr>
                        <a:t>:</a:t>
                      </a: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Arial Unicode MS" pitchFamily="34" charset="-122"/>
                          <a:sym typeface="Calibri" panose="020F0502020204030204" charset="0"/>
                        </a:rPr>
                        <a:t>Servlet 、Jsp等，主要针对于Web应用程序开发。版本以前称为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Arial Unicode MS" pitchFamily="34" charset="-122"/>
                          <a:sym typeface="Calibri" panose="020F0502020204030204" charset="0"/>
                        </a:rPr>
                        <a:t>J2EE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Arial Unicode MS" pitchFamily="34" charset="-122"/>
                        <a:sym typeface="Calibri" panose="020F0502020204030204" charset="0"/>
                      </a:endParaRPr>
                    </a:p>
                  </a:txBody>
                  <a:tcPr marL="91442" marR="91442" marT="45726" marB="45726" horzOverflow="overflow"/>
                </a:tc>
              </a:tr>
              <a:tr h="41712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Arial Unicode MS" pitchFamily="34" charset="-122"/>
                          <a:sym typeface="Calibri" panose="020F0502020204030204" charset="0"/>
                        </a:rPr>
                        <a:t>Java </a:t>
                      </a:r>
                      <a:r>
                        <a:rPr kumimoji="0" lang="zh-CN" alt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Arial Unicode MS" pitchFamily="34" charset="-122"/>
                          <a:sym typeface="Calibri" panose="020F0502020204030204" charset="0"/>
                        </a:rPr>
                        <a:t>ME(Java Micro Edition)小型版</a:t>
                      </a:r>
                      <a:endParaRPr kumimoji="0" lang="zh-CN" altLang="en-US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Arial Unicode MS" pitchFamily="34" charset="-122"/>
                        <a:sym typeface="Calibri" panose="020F0502020204030204" charset="0"/>
                      </a:endParaRPr>
                    </a:p>
                  </a:txBody>
                  <a:tcPr marL="91442" marR="91442" marT="45726" marB="45726" horzOverflow="overflow"/>
                </a:tc>
              </a:tr>
              <a:tr h="55806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Arial Unicode MS" pitchFamily="34" charset="-122"/>
                          <a:sym typeface="Calibri" panose="020F0502020204030204" charset="0"/>
                        </a:rPr>
                        <a:t>支持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Arial Unicode MS" pitchFamily="34" charset="-122"/>
                          <a:sym typeface="Calibri" panose="020F0502020204030204" charset="0"/>
                        </a:rPr>
                        <a:t>Java</a:t>
                      </a: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Arial Unicode MS" pitchFamily="34" charset="-122"/>
                          <a:sym typeface="Calibri" panose="020F0502020204030204" charset="0"/>
                        </a:rPr>
                        <a:t>程序运行在移动终端（手机、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Arial Unicode MS" pitchFamily="34" charset="-122"/>
                          <a:sym typeface="Calibri" panose="020F0502020204030204" charset="0"/>
                        </a:rPr>
                        <a:t>PDA</a:t>
                      </a: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Arial Unicode MS" pitchFamily="34" charset="-122"/>
                          <a:sym typeface="Calibri" panose="020F0502020204030204" charset="0"/>
                        </a:rPr>
                        <a:t>）上的平台，对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Arial Unicode MS" pitchFamily="34" charset="-122"/>
                          <a:sym typeface="Calibri" panose="020F0502020204030204" charset="0"/>
                        </a:rPr>
                        <a:t>Java API</a:t>
                      </a: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Arial Unicode MS" pitchFamily="34" charset="-122"/>
                          <a:sym typeface="Calibri" panose="020F0502020204030204" charset="0"/>
                        </a:rPr>
                        <a:t>有所精简，并加入了针对移动终端的支持，此版本以前称为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Arial Unicode MS" pitchFamily="34" charset="-122"/>
                          <a:sym typeface="Calibri" panose="020F0502020204030204" charset="0"/>
                        </a:rPr>
                        <a:t>J2ME</a:t>
                      </a:r>
                      <a:endParaRPr kumimoji="0" 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Arial Unicode MS" pitchFamily="34" charset="-122"/>
                        <a:sym typeface="Calibri" panose="020F0502020204030204" charset="0"/>
                      </a:endParaRPr>
                    </a:p>
                  </a:txBody>
                  <a:tcPr marL="91442" marR="91442" marT="45726" marB="45726" horzOverflow="overflow"/>
                </a:tc>
              </a:tr>
              <a:tr h="39604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Arial Unicode MS" pitchFamily="34" charset="-122"/>
                        </a:rPr>
                        <a:t>Java Card</a:t>
                      </a:r>
                      <a:endParaRPr kumimoji="0" lang="zh-CN" altLang="en-US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Arial Unicode MS" pitchFamily="34" charset="-122"/>
                      </a:endParaRPr>
                    </a:p>
                  </a:txBody>
                  <a:tcPr/>
                </a:tc>
              </a:tr>
              <a:tr h="558062"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latin typeface="+mn-lt"/>
                          <a:ea typeface="宋体" panose="02010600030101010101" pitchFamily="2" charset="-122"/>
                        </a:rPr>
                        <a:t>支持一些</a:t>
                      </a:r>
                      <a:r>
                        <a:rPr lang="en-US" altLang="zh-CN" sz="2000" dirty="0" smtClean="0">
                          <a:latin typeface="+mn-lt"/>
                          <a:ea typeface="宋体" panose="02010600030101010101" pitchFamily="2" charset="-122"/>
                        </a:rPr>
                        <a:t>Java</a:t>
                      </a:r>
                      <a:r>
                        <a:rPr lang="zh-CN" altLang="en-US" sz="2000" dirty="0" smtClean="0">
                          <a:latin typeface="+mn-lt"/>
                          <a:ea typeface="宋体" panose="02010600030101010101" pitchFamily="2" charset="-122"/>
                        </a:rPr>
                        <a:t>小程序（</a:t>
                      </a:r>
                      <a:r>
                        <a:rPr lang="en-US" altLang="zh-CN" sz="2000" dirty="0" smtClean="0">
                          <a:latin typeface="+mn-lt"/>
                          <a:ea typeface="宋体" panose="02010600030101010101" pitchFamily="2" charset="-122"/>
                        </a:rPr>
                        <a:t>Applets</a:t>
                      </a:r>
                      <a:r>
                        <a:rPr lang="zh-CN" altLang="en-US" sz="2000" dirty="0" smtClean="0">
                          <a:latin typeface="+mn-lt"/>
                          <a:ea typeface="宋体" panose="02010600030101010101" pitchFamily="2" charset="-122"/>
                        </a:rPr>
                        <a:t>）运行在小内存设备（如智能卡）上的平台</a:t>
                      </a:r>
                      <a:endParaRPr lang="zh-CN" altLang="en-US" sz="2000" dirty="0"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wrap="square" lIns="68580" tIns="34290" rIns="68580" bIns="34290" rtlCol="0" anchor="ctr" anchorCtr="0">
            <a:normAutofit/>
          </a:bodyPr>
          <a:p>
            <a:pPr>
              <a:lnSpc>
                <a:spcPct val="120000"/>
              </a:lnSpc>
            </a:pPr>
            <a:r>
              <a:rPr lang="en-US" altLang="zh-CN" sz="3200" dirty="0"/>
              <a:t>Java</a:t>
            </a:r>
            <a:r>
              <a:rPr lang="zh-CN" altLang="en-US" sz="3200" dirty="0"/>
              <a:t>在各领域中的应用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p>
            <a:pPr marL="342900" indent="-342900" algn="just">
              <a:lnSpc>
                <a:spcPct val="120000"/>
              </a:lnSpc>
              <a:spcBef>
                <a:spcPts val="0"/>
              </a:spcBef>
              <a:buSzTx/>
              <a:buFont typeface="Arial" panose="020B0604020202020204" pitchFamily="34" charset="0"/>
              <a:buChar char="•"/>
            </a:pPr>
            <a:r>
              <a:rPr lang="zh-CN" altLang="en-US" sz="1600" dirty="0"/>
              <a:t>从</a:t>
            </a:r>
            <a:r>
              <a:rPr lang="en-US" altLang="zh-CN" sz="1600" dirty="0"/>
              <a:t>Java</a:t>
            </a:r>
            <a:r>
              <a:rPr lang="zh-CN" altLang="en-US" sz="1600" dirty="0"/>
              <a:t>的应用领域来分，</a:t>
            </a:r>
            <a:r>
              <a:rPr lang="en-US" altLang="zh-CN" sz="1600" dirty="0"/>
              <a:t>Java</a:t>
            </a:r>
            <a:r>
              <a:rPr lang="zh-CN" altLang="en-US" sz="1600" dirty="0"/>
              <a:t>语言的应用方向主要表现在以下几个方面：</a:t>
            </a:r>
            <a:endParaRPr lang="zh-CN" altLang="en-US" sz="1600" dirty="0"/>
          </a:p>
          <a:p>
            <a:pPr marL="742950" lvl="1" indent="-285750" algn="just">
              <a:lnSpc>
                <a:spcPct val="120000"/>
              </a:lnSpc>
              <a:spcBef>
                <a:spcPts val="0"/>
              </a:spcBef>
              <a:buSzTx/>
              <a:buFont typeface="Arial" panose="020B0604020202020204" pitchFamily="34" charset="0"/>
              <a:buChar char="–"/>
            </a:pPr>
            <a:r>
              <a:rPr lang="zh-CN" altLang="en-US" sz="1600" dirty="0"/>
              <a:t>企业级应用：主要指复杂的大企业的软件系统、各种类型的网站。</a:t>
            </a:r>
            <a:r>
              <a:rPr lang="en-US" altLang="zh-CN" sz="1600" dirty="0"/>
              <a:t>Java</a:t>
            </a:r>
            <a:r>
              <a:rPr lang="zh-CN" altLang="en-US" sz="1600" dirty="0"/>
              <a:t>的安全机制以及它的跨平台的优势，使它在分布式系统领域开发中有广泛应用。应用领域包括金融、电信、交通、电子商务等。</a:t>
            </a:r>
            <a:endParaRPr lang="zh-CN" altLang="en-US" sz="1600" dirty="0"/>
          </a:p>
          <a:p>
            <a:pPr marL="742950" lvl="1" indent="-285750" algn="just">
              <a:lnSpc>
                <a:spcPct val="120000"/>
              </a:lnSpc>
              <a:spcBef>
                <a:spcPts val="0"/>
              </a:spcBef>
              <a:buSzTx/>
              <a:buFont typeface="Arial" panose="020B0604020202020204" pitchFamily="34" charset="0"/>
              <a:buChar char="–"/>
            </a:pPr>
            <a:r>
              <a:rPr lang="en-US" altLang="zh-CN" sz="1600" dirty="0"/>
              <a:t>Android</a:t>
            </a:r>
            <a:r>
              <a:rPr lang="zh-CN" altLang="en-US" sz="1600" dirty="0"/>
              <a:t>平台应用：</a:t>
            </a:r>
            <a:r>
              <a:rPr lang="en-US" altLang="zh-CN" sz="1600" dirty="0"/>
              <a:t>Android</a:t>
            </a:r>
            <a:r>
              <a:rPr lang="zh-CN" altLang="en-US" sz="1600" dirty="0"/>
              <a:t>应用程序使用</a:t>
            </a:r>
            <a:r>
              <a:rPr lang="en-US" altLang="zh-CN" sz="1600" dirty="0"/>
              <a:t>Java</a:t>
            </a:r>
            <a:r>
              <a:rPr lang="zh-CN" altLang="en-US" sz="1600" dirty="0"/>
              <a:t>语言编写。</a:t>
            </a:r>
            <a:r>
              <a:rPr lang="en-US" altLang="zh-CN" sz="1600" dirty="0"/>
              <a:t>Android</a:t>
            </a:r>
            <a:r>
              <a:rPr lang="zh-CN" altLang="en-US" sz="1600" dirty="0"/>
              <a:t>开发水平的高低很大程度上取决于</a:t>
            </a:r>
            <a:r>
              <a:rPr lang="en-US" altLang="zh-CN" sz="1600" dirty="0"/>
              <a:t>Java</a:t>
            </a:r>
            <a:r>
              <a:rPr lang="zh-CN" altLang="en-US" sz="1600" dirty="0"/>
              <a:t>语言核心能力是否扎实。</a:t>
            </a:r>
            <a:endParaRPr lang="zh-CN" altLang="en-US" sz="1600" dirty="0"/>
          </a:p>
          <a:p>
            <a:pPr marL="742950" lvl="1" indent="-285750" algn="just">
              <a:lnSpc>
                <a:spcPct val="120000"/>
              </a:lnSpc>
              <a:spcBef>
                <a:spcPts val="0"/>
              </a:spcBef>
              <a:buSzTx/>
              <a:buFont typeface="Arial" panose="020B0604020202020204" pitchFamily="34" charset="0"/>
              <a:buChar char="–"/>
            </a:pPr>
            <a:r>
              <a:rPr lang="zh-CN" altLang="en-US" sz="1600" dirty="0"/>
              <a:t>移动领域应用，主要表现在消费和嵌入式领域，是指在各种小型设备上的应用，包括手机、</a:t>
            </a:r>
            <a:r>
              <a:rPr lang="en-US" altLang="zh-CN" sz="1600" dirty="0"/>
              <a:t>PDA</a:t>
            </a:r>
            <a:r>
              <a:rPr lang="zh-CN" altLang="en-US" sz="1600" dirty="0"/>
              <a:t>、机顶盒、汽车通信设备等。</a:t>
            </a:r>
            <a:endParaRPr lang="zh-CN" altLang="en-US" sz="1600" dirty="0"/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21035"/>
            <a:ext cx="9163050" cy="564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2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560" y="664060"/>
            <a:ext cx="8229600" cy="1143000"/>
          </a:xfrm>
        </p:spPr>
        <p:txBody>
          <a:bodyPr/>
          <a:lstStyle/>
          <a:p>
            <a:r>
              <a:rPr lang="zh-CN" altLang="en-US" sz="4000" b="1" dirty="0" smtClean="0"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移动开发 </a:t>
            </a:r>
            <a:r>
              <a:rPr lang="en-US" altLang="zh-CN" sz="4000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VS</a:t>
            </a:r>
            <a:r>
              <a:rPr lang="zh-CN" altLang="en-US" sz="4000" b="1" dirty="0" smtClean="0"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 企业级开发</a:t>
            </a:r>
            <a:endParaRPr lang="zh-CN" altLang="en-US" sz="4000" b="1" dirty="0"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338" y="2001031"/>
            <a:ext cx="3611574" cy="26109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6974" y="1916832"/>
            <a:ext cx="2221290" cy="747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7844" y="2852936"/>
            <a:ext cx="1778372" cy="696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6846" y="3919289"/>
            <a:ext cx="4819650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6974" y="5104264"/>
            <a:ext cx="2400392" cy="70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直接连接符 3"/>
          <p:cNvCxnSpPr/>
          <p:nvPr/>
        </p:nvCxnSpPr>
        <p:spPr>
          <a:xfrm flipH="1">
            <a:off x="4067944" y="1772816"/>
            <a:ext cx="72008" cy="4536504"/>
          </a:xfrm>
          <a:prstGeom prst="line">
            <a:avLst/>
          </a:prstGeom>
          <a:ln w="25400" cmpd="sng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6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35696" y="724197"/>
            <a:ext cx="6264696" cy="792088"/>
          </a:xfrm>
        </p:spPr>
        <p:txBody>
          <a:bodyPr>
            <a:normAutofit fontScale="90000"/>
          </a:bodyPr>
          <a:lstStyle/>
          <a:p>
            <a:r>
              <a:rPr lang="en-US" altLang="zh-CN" b="1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1.3  Java</a:t>
            </a:r>
            <a:r>
              <a:rPr lang="zh-CN" altLang="en-US" b="1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语言运行机制及运行过程</a:t>
            </a:r>
            <a:endParaRPr lang="zh-CN" altLang="en-US" b="1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2880" y="1909892"/>
            <a:ext cx="8229600" cy="4543444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特点一：</a:t>
            </a:r>
            <a:r>
              <a:rPr lang="zh-CN" altLang="en-US" sz="2400" b="1" dirty="0" smtClean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面向对象</a:t>
            </a:r>
            <a:endParaRPr lang="en-US" altLang="zh-CN" sz="2400" b="1" dirty="0" smtClean="0">
              <a:solidFill>
                <a:srgbClr val="FF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两个基本概念：类、对象</a:t>
            </a:r>
            <a:endParaRPr lang="en-US" altLang="zh-CN" sz="20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三大特性：封装、继承、多态</a:t>
            </a:r>
            <a:endParaRPr lang="zh-CN" altLang="en-US" sz="20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特点二：</a:t>
            </a:r>
            <a:r>
              <a:rPr lang="zh-CN" altLang="en-US" sz="2400" b="1" dirty="0" smtClean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健壮性</a:t>
            </a:r>
            <a:endParaRPr lang="en-US" altLang="zh-CN" sz="2400" b="1" dirty="0" smtClean="0">
              <a:solidFill>
                <a:srgbClr val="FF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吸收了</a:t>
            </a:r>
            <a:r>
              <a:rPr lang="en-US" altLang="zh-CN" sz="20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C/C++</a:t>
            </a:r>
            <a:r>
              <a:rPr lang="zh-CN" altLang="en-US" sz="20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语言的优点，但去掉了其影响程序健壮性的部分（如指针、内存的申请与释放等），提供了一个相对安全的内存管理和访问机制</a:t>
            </a:r>
            <a:endParaRPr lang="en-US" altLang="zh-CN" sz="20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特点三：</a:t>
            </a:r>
            <a:r>
              <a:rPr lang="zh-CN" altLang="en-US" sz="2400" b="1" dirty="0" smtClean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跨平台性</a:t>
            </a:r>
            <a:endParaRPr lang="en-US" altLang="zh-CN" sz="2400" b="1" dirty="0" smtClean="0">
              <a:solidFill>
                <a:srgbClr val="FF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跨平台性：通过</a:t>
            </a:r>
            <a:r>
              <a:rPr lang="en-US" altLang="zh-CN" sz="20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Java</a:t>
            </a:r>
            <a:r>
              <a:rPr lang="zh-CN" altLang="en-US" sz="20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语言编写的应用程序在不同的系统平台上都可以运行。</a:t>
            </a:r>
            <a:r>
              <a:rPr lang="zh-CN" altLang="en-US" sz="2000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“</a:t>
            </a:r>
            <a:r>
              <a:rPr lang="en-US" altLang="zh-CN" sz="2000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Write once , Run Anywhere</a:t>
            </a:r>
            <a:r>
              <a:rPr lang="zh-CN" altLang="en-US" sz="2000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”</a:t>
            </a:r>
            <a:endParaRPr lang="en-US" altLang="zh-CN" sz="2000" b="1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原理：只要在需要运行 </a:t>
            </a:r>
            <a:r>
              <a:rPr lang="en-US" altLang="zh-CN" sz="20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java </a:t>
            </a:r>
            <a:r>
              <a:rPr lang="zh-CN" altLang="en-US" sz="20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应用程序的操作系统上，先安装一个</a:t>
            </a:r>
            <a:r>
              <a:rPr lang="en-US" altLang="zh-CN" sz="20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Java</a:t>
            </a:r>
            <a:r>
              <a:rPr lang="zh-CN" altLang="en-US" sz="20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虚拟机 </a:t>
            </a:r>
            <a:r>
              <a:rPr lang="en-US" altLang="zh-CN" sz="20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(JVM </a:t>
            </a:r>
            <a:r>
              <a:rPr lang="en-US" altLang="zh-CN" sz="2000" dirty="0" smtClean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J</a:t>
            </a:r>
            <a:r>
              <a:rPr lang="en-US" altLang="zh-CN" sz="20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ava </a:t>
            </a:r>
            <a:r>
              <a:rPr lang="en-US" altLang="zh-CN" sz="2000" dirty="0" smtClean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20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irtual </a:t>
            </a:r>
            <a:r>
              <a:rPr lang="en-US" altLang="zh-CN" sz="2000" dirty="0" smtClean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M</a:t>
            </a:r>
            <a:r>
              <a:rPr lang="en-US" altLang="zh-CN" sz="20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achine) </a:t>
            </a:r>
            <a:r>
              <a:rPr lang="zh-CN" altLang="en-US" sz="20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即可。由</a:t>
            </a:r>
            <a:r>
              <a:rPr lang="en-US" altLang="zh-CN" sz="20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JVM</a:t>
            </a:r>
            <a:r>
              <a:rPr lang="zh-CN" altLang="en-US" sz="20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来负责</a:t>
            </a:r>
            <a:r>
              <a:rPr lang="en-US" altLang="zh-CN" sz="20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Java</a:t>
            </a:r>
            <a:r>
              <a:rPr lang="zh-CN" altLang="en-US" sz="20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程序在该系统中的运行。</a:t>
            </a:r>
            <a:endParaRPr lang="zh-CN" altLang="en-US" sz="20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0149" y="1321604"/>
            <a:ext cx="45365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sz="2800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Java</a:t>
            </a:r>
            <a:r>
              <a:rPr lang="zh-CN" altLang="en-US" sz="2800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语言的特点</a:t>
            </a:r>
            <a:endParaRPr lang="zh-CN" altLang="en-US" sz="2800" b="1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4026" y="1309936"/>
            <a:ext cx="5814656" cy="572278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u"/>
            </a:pPr>
            <a:r>
              <a:rPr lang="en-US" altLang="zh-CN" sz="2800" b="1" dirty="0" smtClean="0">
                <a:solidFill>
                  <a:srgbClr val="C00000"/>
                </a:solidFill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Java</a:t>
            </a:r>
            <a:r>
              <a:rPr lang="zh-CN" altLang="en-US" sz="2800" b="1" dirty="0" smtClean="0">
                <a:solidFill>
                  <a:srgbClr val="C00000"/>
                </a:solidFill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语言的特点：跨平台性</a:t>
            </a:r>
            <a:endParaRPr lang="zh-CN" altLang="en-US" sz="2800" b="1" dirty="0">
              <a:solidFill>
                <a:srgbClr val="C00000"/>
              </a:solidFill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5804" y="5401527"/>
            <a:ext cx="8229600" cy="90779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因为有了</a:t>
            </a:r>
            <a:r>
              <a:rPr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JVM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，同一个</a:t>
            </a:r>
            <a:r>
              <a:rPr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Java 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程序在三个不同的操作系统中都可以执行。这样就实现了</a:t>
            </a:r>
            <a:r>
              <a:rPr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Java 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程序的跨平台性。</a:t>
            </a:r>
            <a:endParaRPr lang="zh-CN" altLang="en-US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矩形 5"/>
          <p:cNvSpPr>
            <a:spLocks noChangeArrowheads="1"/>
          </p:cNvSpPr>
          <p:nvPr/>
        </p:nvSpPr>
        <p:spPr bwMode="auto">
          <a:xfrm>
            <a:off x="3563938" y="2091587"/>
            <a:ext cx="1944687" cy="576262"/>
          </a:xfrm>
          <a:prstGeom prst="rect">
            <a:avLst/>
          </a:prstGeom>
          <a:solidFill>
            <a:srgbClr val="B9CDE5"/>
          </a:solidFill>
          <a:ln w="25400">
            <a:solidFill>
              <a:srgbClr val="385D8A"/>
            </a:solidFill>
            <a:miter lim="800000"/>
          </a:ln>
        </p:spPr>
        <p:txBody>
          <a:bodyPr anchor="ctr"/>
          <a:lstStyle/>
          <a:p>
            <a:pPr algn="ctr"/>
            <a:endParaRPr lang="zh-CN" altLang="en-US" sz="2400">
              <a:solidFill>
                <a:srgbClr val="FFFFFF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矩形 6"/>
          <p:cNvSpPr>
            <a:spLocks noChangeArrowheads="1"/>
          </p:cNvSpPr>
          <p:nvPr/>
        </p:nvSpPr>
        <p:spPr bwMode="auto">
          <a:xfrm>
            <a:off x="682625" y="3604474"/>
            <a:ext cx="2447925" cy="1439863"/>
          </a:xfrm>
          <a:prstGeom prst="rect">
            <a:avLst/>
          </a:prstGeom>
          <a:solidFill>
            <a:srgbClr val="B9CDE5"/>
          </a:solidFill>
          <a:ln w="25400">
            <a:solidFill>
              <a:srgbClr val="385D8A"/>
            </a:solidFill>
            <a:miter lim="800000"/>
          </a:ln>
        </p:spPr>
        <p:txBody>
          <a:bodyPr anchor="ctr"/>
          <a:lstStyle/>
          <a:p>
            <a:pPr algn="ctr"/>
            <a:endParaRPr lang="zh-CN" altLang="en-US" sz="2400">
              <a:solidFill>
                <a:srgbClr val="FFFFFF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矩形 7"/>
          <p:cNvSpPr>
            <a:spLocks noChangeArrowheads="1"/>
          </p:cNvSpPr>
          <p:nvPr/>
        </p:nvSpPr>
        <p:spPr bwMode="auto">
          <a:xfrm>
            <a:off x="3419475" y="3604474"/>
            <a:ext cx="2449513" cy="1439863"/>
          </a:xfrm>
          <a:prstGeom prst="rect">
            <a:avLst/>
          </a:prstGeom>
          <a:solidFill>
            <a:srgbClr val="B9CDE5"/>
          </a:solidFill>
          <a:ln w="25400">
            <a:solidFill>
              <a:srgbClr val="385D8A"/>
            </a:solidFill>
            <a:miter lim="800000"/>
          </a:ln>
        </p:spPr>
        <p:txBody>
          <a:bodyPr anchor="ctr"/>
          <a:lstStyle/>
          <a:p>
            <a:pPr algn="ctr"/>
            <a:endParaRPr lang="zh-CN" altLang="en-US" sz="2400">
              <a:solidFill>
                <a:srgbClr val="FFFFFF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矩形 8"/>
          <p:cNvSpPr>
            <a:spLocks noChangeArrowheads="1"/>
          </p:cNvSpPr>
          <p:nvPr/>
        </p:nvSpPr>
        <p:spPr bwMode="auto">
          <a:xfrm>
            <a:off x="6156325" y="3604474"/>
            <a:ext cx="2449513" cy="1439863"/>
          </a:xfrm>
          <a:prstGeom prst="rect">
            <a:avLst/>
          </a:prstGeom>
          <a:solidFill>
            <a:srgbClr val="B9CDE5"/>
          </a:solidFill>
          <a:ln w="25400">
            <a:solidFill>
              <a:srgbClr val="385D8A"/>
            </a:solidFill>
            <a:miter lim="800000"/>
          </a:ln>
        </p:spPr>
        <p:txBody>
          <a:bodyPr anchor="ctr"/>
          <a:lstStyle/>
          <a:p>
            <a:pPr algn="ctr"/>
            <a:endParaRPr lang="zh-CN" altLang="en-US" sz="2400">
              <a:solidFill>
                <a:srgbClr val="FFFFFF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椭圆 9"/>
          <p:cNvSpPr>
            <a:spLocks noChangeArrowheads="1"/>
          </p:cNvSpPr>
          <p:nvPr/>
        </p:nvSpPr>
        <p:spPr bwMode="auto">
          <a:xfrm>
            <a:off x="1042988" y="3699541"/>
            <a:ext cx="1728787" cy="719137"/>
          </a:xfrm>
          <a:prstGeom prst="ellipse">
            <a:avLst/>
          </a:prstGeom>
          <a:solidFill>
            <a:srgbClr val="B9CDE5"/>
          </a:solidFill>
          <a:ln w="25400">
            <a:solidFill>
              <a:srgbClr val="385D8A"/>
            </a:solidFill>
            <a:round/>
          </a:ln>
        </p:spPr>
        <p:txBody>
          <a:bodyPr anchor="ctr"/>
          <a:lstStyle/>
          <a:p>
            <a:pPr algn="ctr"/>
            <a:endParaRPr lang="zh-CN" altLang="en-US" sz="2400">
              <a:solidFill>
                <a:srgbClr val="FFFFFF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椭圆 10"/>
          <p:cNvSpPr>
            <a:spLocks noChangeArrowheads="1"/>
          </p:cNvSpPr>
          <p:nvPr/>
        </p:nvSpPr>
        <p:spPr bwMode="auto">
          <a:xfrm>
            <a:off x="3779838" y="3699541"/>
            <a:ext cx="1728787" cy="719137"/>
          </a:xfrm>
          <a:prstGeom prst="ellipse">
            <a:avLst/>
          </a:prstGeom>
          <a:solidFill>
            <a:srgbClr val="B9CDE5"/>
          </a:solidFill>
          <a:ln w="25400">
            <a:solidFill>
              <a:srgbClr val="385D8A"/>
            </a:solidFill>
            <a:round/>
          </a:ln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椭圆 11"/>
          <p:cNvSpPr>
            <a:spLocks noChangeArrowheads="1"/>
          </p:cNvSpPr>
          <p:nvPr/>
        </p:nvSpPr>
        <p:spPr bwMode="auto">
          <a:xfrm>
            <a:off x="6516688" y="3699541"/>
            <a:ext cx="1728787" cy="720725"/>
          </a:xfrm>
          <a:prstGeom prst="ellipse">
            <a:avLst/>
          </a:prstGeom>
          <a:solidFill>
            <a:srgbClr val="B9CDE5"/>
          </a:solidFill>
          <a:ln w="25400">
            <a:solidFill>
              <a:srgbClr val="385D8A"/>
            </a:solidFill>
            <a:round/>
          </a:ln>
        </p:spPr>
        <p:txBody>
          <a:bodyPr anchor="ctr"/>
          <a:lstStyle/>
          <a:p>
            <a:pPr algn="ctr"/>
            <a:endParaRPr lang="zh-CN" altLang="en-US" sz="2400">
              <a:solidFill>
                <a:srgbClr val="FFFFFF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TextBox 12"/>
          <p:cNvSpPr txBox="1">
            <a:spLocks noChangeArrowheads="1"/>
          </p:cNvSpPr>
          <p:nvPr/>
        </p:nvSpPr>
        <p:spPr bwMode="auto">
          <a:xfrm>
            <a:off x="3804890" y="2154217"/>
            <a:ext cx="1800225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JAVA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程序</a:t>
            </a:r>
            <a:endParaRPr lang="zh-CN" altLang="en-US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" name="TextBox 13"/>
          <p:cNvSpPr txBox="1">
            <a:spLocks noChangeArrowheads="1"/>
          </p:cNvSpPr>
          <p:nvPr/>
        </p:nvSpPr>
        <p:spPr bwMode="auto">
          <a:xfrm>
            <a:off x="923740" y="4587485"/>
            <a:ext cx="2089150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Windows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操作系统</a:t>
            </a:r>
            <a:endParaRPr lang="zh-CN" altLang="en-US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" name="TextBox 14"/>
          <p:cNvSpPr txBox="1">
            <a:spLocks noChangeArrowheads="1"/>
          </p:cNvSpPr>
          <p:nvPr/>
        </p:nvSpPr>
        <p:spPr bwMode="auto">
          <a:xfrm>
            <a:off x="3983048" y="4581849"/>
            <a:ext cx="1731960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Linux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操作系统</a:t>
            </a:r>
            <a:endParaRPr lang="zh-CN" altLang="en-US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" name="TextBox 15"/>
          <p:cNvSpPr txBox="1">
            <a:spLocks noChangeArrowheads="1"/>
          </p:cNvSpPr>
          <p:nvPr/>
        </p:nvSpPr>
        <p:spPr bwMode="auto">
          <a:xfrm>
            <a:off x="6718476" y="4587485"/>
            <a:ext cx="1627212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Mac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操作系统</a:t>
            </a:r>
            <a:endParaRPr lang="zh-CN" altLang="en-US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" name="TextBox 16"/>
          <p:cNvSpPr txBox="1">
            <a:spLocks noChangeArrowheads="1"/>
          </p:cNvSpPr>
          <p:nvPr/>
        </p:nvSpPr>
        <p:spPr bwMode="auto">
          <a:xfrm>
            <a:off x="1142812" y="3879994"/>
            <a:ext cx="1512888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Win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版的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JVM</a:t>
            </a:r>
            <a:endParaRPr lang="zh-CN" altLang="en-US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" name="TextBox 17"/>
          <p:cNvSpPr txBox="1">
            <a:spLocks noChangeArrowheads="1"/>
          </p:cNvSpPr>
          <p:nvPr/>
        </p:nvSpPr>
        <p:spPr bwMode="auto">
          <a:xfrm>
            <a:off x="3914782" y="3885622"/>
            <a:ext cx="1728788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dirty="0" err="1">
                <a:ea typeface="宋体" panose="02010600030101010101" pitchFamily="2" charset="-122"/>
                <a:cs typeface="Times New Roman" panose="02020603050405020304" pitchFamily="18" charset="0"/>
              </a:rPr>
              <a:t>linux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版的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JVM</a:t>
            </a:r>
            <a:endParaRPr lang="zh-CN" altLang="en-US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7" name="TextBox 18"/>
          <p:cNvSpPr txBox="1">
            <a:spLocks noChangeArrowheads="1"/>
          </p:cNvSpPr>
          <p:nvPr/>
        </p:nvSpPr>
        <p:spPr bwMode="auto">
          <a:xfrm>
            <a:off x="6673676" y="3865337"/>
            <a:ext cx="1657350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Mac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版的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JVM</a:t>
            </a:r>
            <a:endParaRPr lang="zh-CN" altLang="en-US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22" name="直接箭头连接符 21"/>
          <p:cNvCxnSpPr>
            <a:stCxn id="4" idx="2"/>
            <a:endCxn id="8" idx="0"/>
          </p:cNvCxnSpPr>
          <p:nvPr/>
        </p:nvCxnSpPr>
        <p:spPr>
          <a:xfrm rot="5400000">
            <a:off x="2705986" y="1869245"/>
            <a:ext cx="1031692" cy="2628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4" idx="2"/>
            <a:endCxn id="9" idx="0"/>
          </p:cNvCxnSpPr>
          <p:nvPr/>
        </p:nvCxnSpPr>
        <p:spPr>
          <a:xfrm rot="16200000" flipH="1">
            <a:off x="4074411" y="3129720"/>
            <a:ext cx="1031692" cy="1079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4" idx="2"/>
            <a:endCxn id="10" idx="0"/>
          </p:cNvCxnSpPr>
          <p:nvPr/>
        </p:nvCxnSpPr>
        <p:spPr>
          <a:xfrm rot="16200000" flipH="1">
            <a:off x="5442836" y="1761295"/>
            <a:ext cx="1031692" cy="284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标题 1"/>
          <p:cNvSpPr txBox="1"/>
          <p:nvPr/>
        </p:nvSpPr>
        <p:spPr>
          <a:xfrm>
            <a:off x="2028406" y="548680"/>
            <a:ext cx="6264696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1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1.3  Java</a:t>
            </a:r>
            <a:r>
              <a:rPr lang="zh-CN" altLang="en-US" b="1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语言运行机制及运行过程</a:t>
            </a:r>
            <a:endParaRPr lang="zh-CN" altLang="en-US" b="1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>
            <p:custDataLst>
              <p:tags r:id="rId1"/>
            </p:custDataLst>
          </p:nvPr>
        </p:nvCxnSpPr>
        <p:spPr>
          <a:xfrm>
            <a:off x="370047" y="3327082"/>
            <a:ext cx="8491060" cy="4763"/>
          </a:xfrm>
          <a:prstGeom prst="line">
            <a:avLst/>
          </a:prstGeom>
          <a:ln>
            <a:gradFill>
              <a:gsLst>
                <a:gs pos="0">
                  <a:schemeClr val="bg2"/>
                </a:gs>
                <a:gs pos="50000">
                  <a:schemeClr val="tx2"/>
                </a:gs>
                <a:gs pos="100000">
                  <a:schemeClr val="accent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370046" y="1962150"/>
            <a:ext cx="8491061" cy="1277434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defPPr>
              <a:defRPr lang="zh-CN"/>
            </a:defPPr>
            <a:lvl1pPr lvl="0">
              <a:lnSpc>
                <a:spcPct val="90000"/>
              </a:lnSpc>
              <a:spcBef>
                <a:spcPct val="0"/>
              </a:spcBef>
              <a:buNone/>
              <a:defRPr sz="4800">
                <a:solidFill>
                  <a:srgbClr val="00B0F0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en-US" altLang="zh-CN" sz="3600" dirty="0">
                <a:solidFill>
                  <a:schemeClr val="tx1"/>
                </a:solidFill>
              </a:rPr>
              <a:t>1.3  Java</a:t>
            </a:r>
            <a:r>
              <a:rPr lang="zh-CN" altLang="en-US" sz="3600" dirty="0">
                <a:solidFill>
                  <a:schemeClr val="tx1"/>
                </a:solidFill>
              </a:rPr>
              <a:t>语言运行机制及运行过程</a:t>
            </a:r>
            <a:endParaRPr lang="zh-CN" altLang="en-US" sz="3600" dirty="0">
              <a:solidFill>
                <a:schemeClr val="tx1"/>
              </a:solidFill>
            </a:endParaRPr>
          </a:p>
        </p:txBody>
      </p:sp>
      <p:sp>
        <p:nvSpPr>
          <p:cNvPr id="6" name="文本框 5"/>
          <p:cNvSpPr txBox="1"/>
          <p:nvPr>
            <p:custDataLst>
              <p:tags r:id="rId3"/>
            </p:custDataLst>
          </p:nvPr>
        </p:nvSpPr>
        <p:spPr>
          <a:xfrm>
            <a:off x="370045" y="3426750"/>
            <a:ext cx="8491061" cy="802350"/>
          </a:xfrm>
          <a:prstGeom prst="rect">
            <a:avLst/>
          </a:prstGeom>
        </p:spPr>
        <p:txBody>
          <a:bodyPr vert="horz" lIns="68580" tIns="34290" rIns="68580" bIns="34290" rtlCol="0">
            <a:normAutofit fontScale="30000"/>
          </a:bodyPr>
          <a:lstStyle>
            <a:defPPr>
              <a:defRPr lang="zh-CN"/>
            </a:defPPr>
            <a:lvl1pPr marR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kumimoji="0" sz="3600" b="0" i="0" u="none" strike="noStrike" cap="none" spc="0" normalizeH="0" baseline="0">
                <a:ln>
                  <a:noFill/>
                </a:ln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bg1">
                    <a:lumMod val="85000"/>
                  </a:schemeClr>
                </a:solidFill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85000"/>
                  </a:schemeClr>
                </a:solidFill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85000"/>
                  </a:schemeClr>
                </a:solidFill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bg1">
                    <a:lumMod val="85000"/>
                  </a:schemeClr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en-US" altLang="zh-CN" sz="1600" dirty="0">
                <a:latin typeface="+mn-lt"/>
                <a:ea typeface="+mn-ea"/>
              </a:rPr>
              <a:t>Java</a:t>
            </a:r>
            <a:r>
              <a:rPr lang="zh-CN" altLang="en-US" sz="1600" dirty="0">
                <a:latin typeface="+mn-lt"/>
                <a:ea typeface="+mn-ea"/>
              </a:rPr>
              <a:t>两种核心机制</a:t>
            </a:r>
            <a:endParaRPr lang="zh-CN" altLang="en-US" sz="1600" dirty="0">
              <a:latin typeface="+mn-lt"/>
              <a:ea typeface="+mn-ea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l"/>
            </a:pPr>
            <a:endParaRPr lang="zh-CN" altLang="en-US" sz="1600" dirty="0">
              <a:latin typeface="+mn-lt"/>
              <a:ea typeface="+mn-ea"/>
            </a:endParaRP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altLang="zh-CN" sz="1600" dirty="0">
                <a:latin typeface="+mn-lt"/>
                <a:ea typeface="+mn-ea"/>
              </a:rPr>
              <a:t>Java</a:t>
            </a:r>
            <a:r>
              <a:rPr lang="zh-CN" altLang="en-US" sz="1600" dirty="0">
                <a:latin typeface="+mn-lt"/>
                <a:ea typeface="+mn-ea"/>
              </a:rPr>
              <a:t>虚拟机（</a:t>
            </a:r>
            <a:r>
              <a:rPr lang="en-US" altLang="zh-CN" sz="1600" dirty="0">
                <a:latin typeface="+mn-lt"/>
                <a:ea typeface="+mn-ea"/>
              </a:rPr>
              <a:t>Java </a:t>
            </a:r>
            <a:r>
              <a:rPr lang="en-US" altLang="zh-CN" sz="1600" dirty="0" err="1">
                <a:latin typeface="+mn-lt"/>
                <a:ea typeface="+mn-ea"/>
              </a:rPr>
              <a:t>Virtal</a:t>
            </a:r>
            <a:r>
              <a:rPr lang="en-US" altLang="zh-CN" sz="1600" dirty="0">
                <a:latin typeface="+mn-lt"/>
                <a:ea typeface="+mn-ea"/>
              </a:rPr>
              <a:t> Machine</a:t>
            </a:r>
            <a:r>
              <a:rPr lang="zh-CN" altLang="en-US" sz="1600" dirty="0">
                <a:latin typeface="+mn-lt"/>
                <a:ea typeface="+mn-ea"/>
              </a:rPr>
              <a:t>）</a:t>
            </a:r>
            <a:endParaRPr lang="zh-CN" altLang="en-US" sz="1600" dirty="0">
              <a:latin typeface="+mn-lt"/>
              <a:ea typeface="+mn-ea"/>
            </a:endParaRP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Ø"/>
            </a:pPr>
            <a:endParaRPr lang="zh-CN" altLang="en-US" sz="1600" dirty="0">
              <a:latin typeface="+mn-lt"/>
              <a:ea typeface="+mn-ea"/>
            </a:endParaRP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+mn-lt"/>
                <a:ea typeface="+mn-ea"/>
              </a:rPr>
              <a:t>垃圾收集机制（</a:t>
            </a:r>
            <a:r>
              <a:rPr lang="en-US" altLang="zh-CN" sz="1600" dirty="0">
                <a:latin typeface="+mn-lt"/>
                <a:ea typeface="+mn-ea"/>
              </a:rPr>
              <a:t>Garbage Collection</a:t>
            </a:r>
            <a:r>
              <a:rPr lang="zh-CN" altLang="en-US" sz="1600" dirty="0">
                <a:latin typeface="+mn-lt"/>
                <a:ea typeface="+mn-ea"/>
              </a:rPr>
              <a:t>）</a:t>
            </a:r>
            <a:endParaRPr lang="zh-CN" altLang="en-US" sz="1600" dirty="0">
              <a:latin typeface="+mn-lt"/>
              <a:ea typeface="+mn-ea"/>
            </a:endParaRPr>
          </a:p>
        </p:txBody>
      </p:sp>
    </p:spTree>
    <p:custDataLst>
      <p:tags r:id="rId4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p>
            <a:pPr marL="457200" indent="-457200">
              <a:lnSpc>
                <a:spcPct val="120000"/>
              </a:lnSpc>
              <a:buFont typeface="Wingdings" panose="05000000000000000000" pitchFamily="2" charset="2"/>
              <a:buChar char="u"/>
            </a:pPr>
            <a:r>
              <a:rPr lang="zh-CN" altLang="en-US" dirty="0"/>
              <a:t>核心机制</a:t>
            </a:r>
            <a:r>
              <a:rPr lang="en-US" altLang="zh-CN" dirty="0"/>
              <a:t>—Java</a:t>
            </a:r>
            <a:r>
              <a:rPr lang="zh-CN" altLang="en-US" dirty="0"/>
              <a:t>虚拟机</a:t>
            </a:r>
            <a:endParaRPr lang="zh-CN" altLang="en-US" dirty="0"/>
          </a:p>
        </p:txBody>
      </p:sp>
      <p:pic>
        <p:nvPicPr>
          <p:cNvPr id="6" name="图片占位符 5"/>
          <p:cNvPicPr>
            <a:picLocks noGrp="1" noChangeAspect="1"/>
          </p:cNvPicPr>
          <p:nvPr>
            <p:ph type="pic" idx="1"/>
            <p:custDataLst>
              <p:tags r:id="rId2"/>
            </p:custDataLst>
          </p:nvPr>
        </p:nvPicPr>
        <p:blipFill>
          <a:blip r:embed="rId3"/>
          <a:srcRect l="9474" r="9474"/>
          <a:stretch>
            <a:fillRect/>
          </a:stretch>
        </p:blipFill>
        <p:spPr>
          <a:xfrm>
            <a:off x="4014391" y="2640523"/>
            <a:ext cx="4627800" cy="1589405"/>
          </a:xfrm>
        </p:spPr>
      </p:pic>
      <p:sp>
        <p:nvSpPr>
          <p:cNvPr id="7" name="文本占位符 6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/>
        <p:txBody>
          <a:bodyPr>
            <a:normAutofit/>
          </a:bodyPr>
          <a:p>
            <a:pPr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en-US" altLang="zh-CN" sz="1800" dirty="0"/>
              <a:t>JVM</a:t>
            </a:r>
            <a:r>
              <a:rPr lang="zh-CN" altLang="en-US" sz="1800" dirty="0"/>
              <a:t>是一个虚拟的计算机，具有指令集并使用不同的存储区域。负责执行指令，管理数据、内存、寄存器。</a:t>
            </a:r>
            <a:endParaRPr lang="zh-CN" altLang="en-US" sz="1800" dirty="0"/>
          </a:p>
          <a:p>
            <a:pPr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zh-CN" altLang="en-US" sz="1800" dirty="0"/>
              <a:t>对于不同的平台，有不同的虚拟机。</a:t>
            </a:r>
            <a:endParaRPr lang="zh-CN" altLang="en-US" sz="1800" dirty="0"/>
          </a:p>
          <a:p>
            <a:pPr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en-US" altLang="zh-CN" sz="1800" dirty="0"/>
              <a:t>Java</a:t>
            </a:r>
            <a:r>
              <a:rPr lang="zh-CN" altLang="en-US" sz="1800" dirty="0"/>
              <a:t>虚拟机机制屏蔽了底层运行平台的差别，实现了“一次编译，到处运行”。</a:t>
            </a:r>
            <a:endParaRPr lang="zh-CN" altLang="en-US" sz="1800" dirty="0"/>
          </a:p>
        </p:txBody>
      </p:sp>
    </p:spTree>
    <p:custDataLst>
      <p:tags r:id="rId5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971600" y="980728"/>
            <a:ext cx="7560840" cy="51845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691680" y="1556792"/>
            <a:ext cx="6192688" cy="41044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195736" y="2204864"/>
            <a:ext cx="5040560" cy="2808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771800" y="2708920"/>
            <a:ext cx="3744416" cy="1800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419872" y="3284984"/>
            <a:ext cx="252028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ea typeface="宋体" panose="02010600030101010101" pitchFamily="2" charset="-122"/>
              </a:rPr>
              <a:t>硬件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03848" y="2708920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ea typeface="宋体" panose="02010600030101010101" pitchFamily="2" charset="-122"/>
              </a:rPr>
              <a:t>操作系统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03848" y="2204864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ea typeface="宋体" panose="02010600030101010101" pitchFamily="2" charset="-122"/>
              </a:rPr>
              <a:t>JVM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59832" y="1628800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ea typeface="宋体" panose="02010600030101010101" pitchFamily="2" charset="-122"/>
              </a:rPr>
              <a:t>字节</a:t>
            </a:r>
            <a:r>
              <a:rPr lang="zh-CN" altLang="en-US" dirty="0" smtClean="0">
                <a:ea typeface="宋体" panose="02010600030101010101" pitchFamily="2" charset="-122"/>
              </a:rPr>
              <a:t>码文件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627784" y="980728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ea typeface="宋体" panose="02010600030101010101" pitchFamily="2" charset="-122"/>
              </a:rPr>
              <a:t>用户 </a:t>
            </a:r>
            <a:r>
              <a:rPr lang="en-US" altLang="zh-CN" dirty="0" smtClean="0">
                <a:ea typeface="宋体" panose="02010600030101010101" pitchFamily="2" charset="-122"/>
              </a:rPr>
              <a:t>user</a:t>
            </a:r>
            <a:endParaRPr lang="zh-CN" altLang="en-US" dirty="0">
              <a:ea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wrap="square" lIns="68580" tIns="34290" rIns="68580" bIns="34290" rtlCol="0" anchor="ctr" anchorCtr="0">
            <a:normAutofit/>
          </a:bodyPr>
          <a:p>
            <a:pPr marL="457200" indent="-457200">
              <a:lnSpc>
                <a:spcPct val="120000"/>
              </a:lnSpc>
              <a:buFont typeface="Wingdings" panose="05000000000000000000" pitchFamily="2" charset="2"/>
              <a:buChar char="u"/>
            </a:pPr>
            <a:r>
              <a:rPr lang="zh-CN" altLang="en-US" sz="3200" dirty="0"/>
              <a:t>核心机制</a:t>
            </a:r>
            <a:r>
              <a:rPr lang="en-US" altLang="zh-CN" sz="3200" dirty="0"/>
              <a:t>—</a:t>
            </a:r>
            <a:r>
              <a:rPr lang="zh-CN" altLang="en-US" sz="3200" dirty="0"/>
              <a:t>垃圾回收</a:t>
            </a:r>
            <a:endParaRPr lang="zh-CN" altLang="en-US" sz="3200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p>
            <a:pPr algn="just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zh-CN" altLang="en-US" sz="1600" dirty="0"/>
              <a:t>不再使用的内存空间应回收—— 垃圾回收。 </a:t>
            </a:r>
            <a:endParaRPr lang="zh-CN" altLang="en-US" sz="1600" dirty="0"/>
          </a:p>
          <a:p>
            <a:pPr algn="just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sz="1600" dirty="0"/>
              <a:t>在C/C++等语言中，由程序员负责回收无用内存。</a:t>
            </a:r>
            <a:endParaRPr lang="zh-CN" altLang="en-US" sz="1600" dirty="0"/>
          </a:p>
          <a:p>
            <a:pPr algn="just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sz="1600" dirty="0"/>
              <a:t>Java 语言消除了程序员回收无用内存空间的责任：它提供一种系统级线程跟踪存储空间的分配情况。并在JVM空闲时，检查并释放那些可被释放的存储空间。</a:t>
            </a:r>
            <a:endParaRPr lang="zh-CN" altLang="en-US" sz="1600" dirty="0"/>
          </a:p>
          <a:p>
            <a:pPr algn="just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zh-CN" altLang="en-US" sz="1600" dirty="0"/>
              <a:t>垃圾回收在Java程序运行过程中自动进行，程序员无法精确控制和干预。</a:t>
            </a:r>
            <a:endParaRPr lang="zh-CN" altLang="en-US" sz="1600" dirty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wrap="square" lIns="68580" tIns="34290" rIns="68580" bIns="34290" rtlCol="0" anchor="ctr" anchorCtr="0">
            <a:normAutofit/>
          </a:bodyPr>
          <a:p>
            <a:pPr>
              <a:lnSpc>
                <a:spcPct val="120000"/>
              </a:lnSpc>
            </a:pPr>
            <a:r>
              <a:rPr lang="en-US" altLang="zh-CN" sz="3200" dirty="0"/>
              <a:t>1.4 Java</a:t>
            </a:r>
            <a:r>
              <a:rPr lang="zh-CN" altLang="en-US" sz="3200" dirty="0"/>
              <a:t>语言的环境搭建</a:t>
            </a:r>
            <a:endParaRPr lang="zh-CN" altLang="en-US" sz="3200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p>
            <a:pPr algn="just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zh-CN" altLang="en-US" sz="1600" dirty="0"/>
              <a:t>明确什么是</a:t>
            </a:r>
            <a:r>
              <a:rPr lang="en-US" altLang="zh-CN" sz="1600" dirty="0"/>
              <a:t>JDK, JRE</a:t>
            </a:r>
            <a:endParaRPr lang="en-US" altLang="zh-CN" sz="1600" dirty="0"/>
          </a:p>
          <a:p>
            <a:pPr algn="just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zh-CN" altLang="en-US" sz="1600" dirty="0"/>
              <a:t>下载 </a:t>
            </a:r>
            <a:r>
              <a:rPr lang="en-US" altLang="zh-CN" sz="1600" dirty="0"/>
              <a:t>JDK</a:t>
            </a:r>
            <a:endParaRPr lang="en-US" altLang="zh-CN" sz="1600" dirty="0"/>
          </a:p>
          <a:p>
            <a:pPr algn="just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zh-CN" altLang="en-US" sz="1600" dirty="0"/>
              <a:t>安装 </a:t>
            </a:r>
            <a:r>
              <a:rPr lang="en-US" altLang="zh-CN" sz="1600" dirty="0"/>
              <a:t>JDK</a:t>
            </a:r>
            <a:endParaRPr lang="en-US" altLang="zh-CN" sz="1600" dirty="0"/>
          </a:p>
          <a:p>
            <a:pPr algn="just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zh-CN" altLang="en-US" sz="1600" dirty="0"/>
              <a:t>配置环境变量</a:t>
            </a:r>
            <a:endParaRPr lang="zh-CN" altLang="en-US" sz="1600" dirty="0"/>
          </a:p>
          <a:p>
            <a:pPr lvl="1" algn="just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sz="1600" dirty="0"/>
              <a:t>path</a:t>
            </a:r>
            <a:r>
              <a:rPr lang="zh-CN" altLang="en-US" sz="1600" dirty="0"/>
              <a:t>：</a:t>
            </a:r>
            <a:r>
              <a:rPr lang="en-US" altLang="zh-CN" sz="1600" dirty="0"/>
              <a:t>windows</a:t>
            </a:r>
            <a:r>
              <a:rPr lang="zh-CN" altLang="en-US" sz="1600" dirty="0"/>
              <a:t>系统执行命令时要搜寻的路径。</a:t>
            </a:r>
            <a:endParaRPr lang="zh-CN" altLang="en-US" sz="1600" dirty="0"/>
          </a:p>
          <a:p>
            <a:pPr lvl="1" algn="just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sz="1600" dirty="0" err="1"/>
              <a:t>classpath</a:t>
            </a:r>
            <a:r>
              <a:rPr lang="zh-CN" altLang="en-US" sz="1600" dirty="0"/>
              <a:t>：</a:t>
            </a:r>
            <a:r>
              <a:rPr lang="en-US" altLang="zh-CN" sz="1600" dirty="0"/>
              <a:t>java </a:t>
            </a:r>
            <a:r>
              <a:rPr lang="zh-CN" altLang="en-US" sz="1600" dirty="0"/>
              <a:t>在编译和运行时要找的 </a:t>
            </a:r>
            <a:r>
              <a:rPr lang="en-US" altLang="zh-CN" sz="1600" dirty="0"/>
              <a:t>class </a:t>
            </a:r>
            <a:r>
              <a:rPr lang="zh-CN" altLang="en-US" sz="1600" dirty="0"/>
              <a:t>所在的路径。</a:t>
            </a:r>
            <a:endParaRPr lang="zh-CN" altLang="en-US" sz="1600" dirty="0"/>
          </a:p>
          <a:p>
            <a:pPr algn="just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zh-CN" altLang="en-US" sz="1600" dirty="0"/>
              <a:t>验证是否成功：</a:t>
            </a:r>
            <a:r>
              <a:rPr lang="en-US" altLang="zh-CN" sz="1600" dirty="0" err="1"/>
              <a:t>javac</a:t>
            </a:r>
            <a:r>
              <a:rPr lang="en-US" altLang="zh-CN" sz="1600" dirty="0"/>
              <a:t>   java</a:t>
            </a:r>
            <a:endParaRPr lang="en-US" altLang="zh-CN" sz="1600" dirty="0"/>
          </a:p>
          <a:p>
            <a:pPr algn="just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zh-CN" altLang="en-US" sz="1600" dirty="0"/>
              <a:t>选择合适的文本编辑器或 </a:t>
            </a:r>
            <a:r>
              <a:rPr lang="en-US" altLang="zh-CN" sz="1600" dirty="0"/>
              <a:t>IDE </a:t>
            </a:r>
            <a:r>
              <a:rPr lang="zh-CN" altLang="en-US" sz="1600" dirty="0"/>
              <a:t>开发</a:t>
            </a:r>
            <a:endParaRPr lang="zh-CN" altLang="en-US" sz="1600" dirty="0"/>
          </a:p>
          <a:p>
            <a:pPr marL="342900" indent="-342900" algn="just">
              <a:lnSpc>
                <a:spcPct val="120000"/>
              </a:lnSpc>
              <a:spcBef>
                <a:spcPts val="0"/>
              </a:spcBef>
              <a:buSzTx/>
              <a:buFont typeface="Arial" panose="020B0604020202020204" pitchFamily="34" charset="0"/>
              <a:buChar char="•"/>
            </a:pPr>
            <a:endParaRPr lang="zh-CN" altLang="en-US" sz="1600" dirty="0"/>
          </a:p>
        </p:txBody>
      </p:sp>
    </p:spTree>
    <p:custDataLst>
      <p:tags r:id="rId3"/>
    </p:custData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386" y="908720"/>
            <a:ext cx="3340486" cy="709806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u"/>
            </a:pPr>
            <a:r>
              <a:rPr lang="zh-CN" altLang="en-US" sz="2800" b="1" dirty="0" smtClean="0">
                <a:solidFill>
                  <a:srgbClr val="C00000"/>
                </a:solidFill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什么是</a:t>
            </a:r>
            <a:r>
              <a:rPr lang="en-US" altLang="zh-CN" sz="2800" b="1" dirty="0" smtClean="0">
                <a:solidFill>
                  <a:srgbClr val="C00000"/>
                </a:solidFill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JDK</a:t>
            </a:r>
            <a:r>
              <a:rPr lang="zh-CN" altLang="en-US" sz="2800" b="1" dirty="0" smtClean="0">
                <a:solidFill>
                  <a:srgbClr val="C00000"/>
                </a:solidFill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800" b="1" dirty="0" smtClean="0">
                <a:solidFill>
                  <a:srgbClr val="C00000"/>
                </a:solidFill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JRE</a:t>
            </a:r>
            <a:endParaRPr lang="zh-CN" altLang="en-US" sz="2800" b="1" dirty="0">
              <a:solidFill>
                <a:srgbClr val="C00000"/>
              </a:solidFill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5" name="Group 5"/>
          <p:cNvGraphicFramePr>
            <a:graphicFrameLocks noGrp="1"/>
          </p:cNvGraphicFramePr>
          <p:nvPr/>
        </p:nvGraphicFramePr>
        <p:xfrm>
          <a:off x="466725" y="1847850"/>
          <a:ext cx="8425755" cy="3885406"/>
        </p:xfrm>
        <a:graphic>
          <a:graphicData uri="http://schemas.openxmlformats.org/drawingml/2006/table">
            <a:tbl>
              <a:tblPr/>
              <a:tblGrid>
                <a:gridCol w="8425755"/>
              </a:tblGrid>
              <a:tr h="48696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  <a:cs typeface="Arial Unicode MS" pitchFamily="34" charset="-122"/>
                          <a:sym typeface="Calibri" panose="020F0502020204030204" charset="0"/>
                        </a:rPr>
                        <a:t>JDK(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  <a:cs typeface="Arial Unicode MS" pitchFamily="34" charset="-122"/>
                          <a:sym typeface="Calibri" panose="020F0502020204030204" charset="0"/>
                        </a:rPr>
                        <a:t>J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  <a:cs typeface="Arial Unicode MS" pitchFamily="34" charset="-122"/>
                          <a:sym typeface="Calibri" panose="020F0502020204030204" charset="0"/>
                        </a:rPr>
                        <a:t>ava 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  <a:cs typeface="Arial Unicode MS" pitchFamily="34" charset="-122"/>
                          <a:sym typeface="Calibri" panose="020F0502020204030204" charset="0"/>
                        </a:rPr>
                        <a:t>D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  <a:cs typeface="Arial Unicode MS" pitchFamily="34" charset="-122"/>
                          <a:sym typeface="Calibri" panose="020F0502020204030204" charset="0"/>
                        </a:rPr>
                        <a:t>evelopment 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  <a:cs typeface="Arial Unicode MS" pitchFamily="34" charset="-122"/>
                          <a:sym typeface="Calibri" panose="020F0502020204030204" charset="0"/>
                        </a:rPr>
                        <a:t>K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  <a:cs typeface="Arial Unicode MS" pitchFamily="34" charset="-122"/>
                          <a:sym typeface="Calibri" panose="020F0502020204030204" charset="0"/>
                        </a:rPr>
                        <a:t>it    Java开发工具包)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Arial Unicode MS" pitchFamily="34" charset="-122"/>
                        <a:cs typeface="Arial Unicode MS" pitchFamily="34" charset="-122"/>
                        <a:sym typeface="Calibri" panose="020F0502020204030204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134403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  <a:cs typeface="Arial Unicode MS" pitchFamily="34" charset="-122"/>
                          <a:sym typeface="Calibri" panose="020F0502020204030204" charset="0"/>
                        </a:rPr>
                        <a:t>JDK是提供给Java开发人员使用的，其中包含了java的开发工具，也包括了JRE。所以安装了JDK，就不用在单独安装JRE了。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Arial Unicode MS" pitchFamily="34" charset="-122"/>
                        <a:sym typeface="Calibri" panose="020F0502020204030204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  <a:cs typeface="Arial Unicode MS" pitchFamily="34" charset="-122"/>
                          <a:sym typeface="Calibri" panose="020F0502020204030204" charset="0"/>
                        </a:rPr>
                        <a:t>其中的开发工具：编译工具(javac.exe)  打包工具(jar.exe)等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Arial Unicode MS" pitchFamily="34" charset="-122"/>
                        <a:cs typeface="Arial Unicode MS" pitchFamily="34" charset="-122"/>
                        <a:sym typeface="Calibri" panose="020F0502020204030204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48696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  <a:cs typeface="Arial Unicode MS" pitchFamily="34" charset="-122"/>
                          <a:sym typeface="Calibri" panose="020F0502020204030204" charset="0"/>
                        </a:rPr>
                        <a:t>JRE(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  <a:cs typeface="Arial Unicode MS" pitchFamily="34" charset="-122"/>
                          <a:sym typeface="Calibri" panose="020F0502020204030204" charset="0"/>
                        </a:rPr>
                        <a:t>J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  <a:cs typeface="Arial Unicode MS" pitchFamily="34" charset="-122"/>
                          <a:sym typeface="Calibri" panose="020F0502020204030204" charset="0"/>
                        </a:rPr>
                        <a:t>ava 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  <a:cs typeface="Arial Unicode MS" pitchFamily="34" charset="-122"/>
                          <a:sym typeface="Calibri" panose="020F0502020204030204" charset="0"/>
                        </a:rPr>
                        <a:t>R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  <a:cs typeface="Arial Unicode MS" pitchFamily="34" charset="-122"/>
                          <a:sym typeface="Calibri" panose="020F0502020204030204" charset="0"/>
                        </a:rPr>
                        <a:t>untime 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  <a:cs typeface="Arial Unicode MS" pitchFamily="34" charset="-122"/>
                          <a:sym typeface="Calibri" panose="020F0502020204030204" charset="0"/>
                        </a:rPr>
                        <a:t>E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  <a:cs typeface="Arial Unicode MS" pitchFamily="34" charset="-122"/>
                          <a:sym typeface="Calibri" panose="020F0502020204030204" charset="0"/>
                        </a:rPr>
                        <a:t>nvironment    Java运行环境) 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Arial Unicode MS" pitchFamily="34" charset="-122"/>
                        <a:cs typeface="Arial Unicode MS" pitchFamily="34" charset="-122"/>
                        <a:sym typeface="Calibri" panose="020F0502020204030204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156743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  <a:cs typeface="Arial Unicode MS" pitchFamily="34" charset="-122"/>
                          <a:sym typeface="Calibri" panose="020F0502020204030204" charset="0"/>
                        </a:rPr>
                        <a:t>包括Java虚拟机(JVM </a:t>
                      </a: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  <a:cs typeface="Arial Unicode MS" pitchFamily="34" charset="-122"/>
                          <a:sym typeface="Calibri" panose="020F0502020204030204" charset="0"/>
                        </a:rPr>
                        <a:t>J</a:t>
                      </a: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  <a:cs typeface="Arial Unicode MS" pitchFamily="34" charset="-122"/>
                          <a:sym typeface="Calibri" panose="020F0502020204030204" charset="0"/>
                        </a:rPr>
                        <a:t>ava </a:t>
                      </a: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  <a:cs typeface="Arial Unicode MS" pitchFamily="34" charset="-122"/>
                          <a:sym typeface="Calibri" panose="020F0502020204030204" charset="0"/>
                        </a:rPr>
                        <a:t>V</a:t>
                      </a: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  <a:cs typeface="Arial Unicode MS" pitchFamily="34" charset="-122"/>
                          <a:sym typeface="Calibri" panose="020F0502020204030204" charset="0"/>
                        </a:rPr>
                        <a:t>irtual </a:t>
                      </a: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  <a:cs typeface="Arial Unicode MS" pitchFamily="34" charset="-122"/>
                          <a:sym typeface="Calibri" panose="020F0502020204030204" charset="0"/>
                        </a:rPr>
                        <a:t>M</a:t>
                      </a: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  <a:cs typeface="Arial Unicode MS" pitchFamily="34" charset="-122"/>
                          <a:sym typeface="Calibri" panose="020F0502020204030204" charset="0"/>
                        </a:rPr>
                        <a:t>achine)和Java程序所需的核心类库等，如果想要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  <a:cs typeface="Arial Unicode MS" pitchFamily="34" charset="-122"/>
                          <a:sym typeface="Calibri" panose="020F0502020204030204" charset="0"/>
                        </a:rPr>
                        <a:t>运行</a:t>
                      </a: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  <a:cs typeface="Arial Unicode MS" pitchFamily="34" charset="-122"/>
                          <a:sym typeface="Calibri" panose="020F0502020204030204" charset="0"/>
                        </a:rPr>
                        <a:t>一个开发好的Java程序，计算机中只需要安装JRE即可。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Arial Unicode MS" pitchFamily="34" charset="-122"/>
                        <a:cs typeface="Arial Unicode MS" pitchFamily="34" charset="-122"/>
                        <a:sym typeface="Calibri" panose="020F0502020204030204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</a:tbl>
          </a:graphicData>
        </a:graphic>
      </p:graphicFrame>
      <p:sp>
        <p:nvSpPr>
          <p:cNvPr id="6" name="Text Box 23"/>
          <p:cNvSpPr txBox="1">
            <a:spLocks noChangeArrowheads="1"/>
          </p:cNvSpPr>
          <p:nvPr/>
        </p:nvSpPr>
        <p:spPr bwMode="auto">
          <a:xfrm>
            <a:off x="393700" y="5920050"/>
            <a:ext cx="7850708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/>
            <a:r>
              <a:rPr lang="zh-CN" altLang="en-US" sz="2000" b="1" dirty="0">
                <a:solidFill>
                  <a:srgbClr val="0000FF"/>
                </a:solidFill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简单而言，使用JDK的开发工具完成的java程序，交给JRE去运行。</a:t>
            </a:r>
            <a:endParaRPr lang="zh-CN" altLang="en-US" sz="2000" b="1" dirty="0">
              <a:solidFill>
                <a:srgbClr val="0000FF"/>
              </a:solidFill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27784" y="836712"/>
            <a:ext cx="5112568" cy="781814"/>
          </a:xfrm>
        </p:spPr>
        <p:txBody>
          <a:bodyPr>
            <a:noAutofit/>
          </a:bodyPr>
          <a:lstStyle/>
          <a:p>
            <a:r>
              <a:rPr lang="en-US" altLang="zh-CN" b="1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JVM</a:t>
            </a:r>
            <a:r>
              <a:rPr lang="zh-CN" altLang="en-US" b="1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b="1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JRE</a:t>
            </a:r>
            <a:r>
              <a:rPr lang="zh-CN" altLang="en-US" b="1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b="1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JDK </a:t>
            </a:r>
            <a:r>
              <a:rPr lang="zh-CN" altLang="en-US" b="1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关系</a:t>
            </a:r>
            <a:endParaRPr lang="zh-CN" altLang="en-US" b="1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4" name="图片 1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-12526" y="1773400"/>
            <a:ext cx="9144000" cy="3814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/>
        </p:nvSpPr>
        <p:spPr>
          <a:xfrm>
            <a:off x="-12526" y="3427575"/>
            <a:ext cx="393700" cy="254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76399" y="3865725"/>
            <a:ext cx="393700" cy="254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924099" y="4975388"/>
            <a:ext cx="609600" cy="254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8" name="TextBox 7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347436" y="5802958"/>
            <a:ext cx="2665221" cy="461665"/>
          </a:xfrm>
          <a:prstGeom prst="rect">
            <a:avLst/>
          </a:prstGeom>
          <a:blipFill rotWithShape="1">
            <a:blip r:embed="rId2"/>
            <a:stretch>
              <a:fillRect l="-3432" t="-10526" b="-28947"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  <a:endParaRPr lang="zh-CN" altLang="en-US">
              <a:noFill/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圆角矩形 150"/>
          <p:cNvSpPr/>
          <p:nvPr/>
        </p:nvSpPr>
        <p:spPr>
          <a:xfrm>
            <a:off x="2098124" y="4149661"/>
            <a:ext cx="621799" cy="95017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52008" y="89909"/>
            <a:ext cx="4316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Java</a:t>
            </a:r>
            <a:r>
              <a:rPr lang="zh-CN" altLang="en-US" sz="3600" b="1" dirty="0" smtClean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基础知识图解</a:t>
            </a:r>
            <a:endParaRPr lang="zh-CN" altLang="en-US" sz="3600" b="1" dirty="0">
              <a:solidFill>
                <a:srgbClr val="FFFF00"/>
              </a:solidFill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101" name="圆角矩形 100"/>
          <p:cNvSpPr/>
          <p:nvPr/>
        </p:nvSpPr>
        <p:spPr>
          <a:xfrm>
            <a:off x="183802" y="1412776"/>
            <a:ext cx="1440160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2" name="圆角矩形 101"/>
          <p:cNvSpPr/>
          <p:nvPr/>
        </p:nvSpPr>
        <p:spPr>
          <a:xfrm>
            <a:off x="2056010" y="1424608"/>
            <a:ext cx="1455364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3" name="圆角矩形 102"/>
          <p:cNvSpPr/>
          <p:nvPr/>
        </p:nvSpPr>
        <p:spPr>
          <a:xfrm>
            <a:off x="5584402" y="1412776"/>
            <a:ext cx="1440160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4" name="圆角矩形 103"/>
          <p:cNvSpPr/>
          <p:nvPr/>
        </p:nvSpPr>
        <p:spPr>
          <a:xfrm>
            <a:off x="4704257" y="2420888"/>
            <a:ext cx="899829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5" name="圆角矩形 104"/>
          <p:cNvSpPr/>
          <p:nvPr/>
        </p:nvSpPr>
        <p:spPr>
          <a:xfrm>
            <a:off x="6723289" y="2420888"/>
            <a:ext cx="936104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6" name="圆角矩形 105"/>
          <p:cNvSpPr/>
          <p:nvPr/>
        </p:nvSpPr>
        <p:spPr>
          <a:xfrm>
            <a:off x="5755193" y="2420888"/>
            <a:ext cx="852903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7" name="圆角矩形 106"/>
          <p:cNvSpPr/>
          <p:nvPr/>
        </p:nvSpPr>
        <p:spPr>
          <a:xfrm>
            <a:off x="7837449" y="2420888"/>
            <a:ext cx="735014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8" name="圆角矩形 107"/>
          <p:cNvSpPr/>
          <p:nvPr/>
        </p:nvSpPr>
        <p:spPr>
          <a:xfrm>
            <a:off x="5548670" y="3212976"/>
            <a:ext cx="1800562" cy="43204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9" name="圆角矩形 108"/>
          <p:cNvSpPr/>
          <p:nvPr/>
        </p:nvSpPr>
        <p:spPr>
          <a:xfrm>
            <a:off x="7954801" y="4027903"/>
            <a:ext cx="917966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0" name="圆角矩形 109"/>
          <p:cNvSpPr/>
          <p:nvPr/>
        </p:nvSpPr>
        <p:spPr>
          <a:xfrm>
            <a:off x="4009150" y="3990539"/>
            <a:ext cx="705802" cy="57462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1" name="圆角矩形 110"/>
          <p:cNvSpPr/>
          <p:nvPr/>
        </p:nvSpPr>
        <p:spPr>
          <a:xfrm>
            <a:off x="7143489" y="4012941"/>
            <a:ext cx="524855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2" name="圆角矩形 111"/>
          <p:cNvSpPr/>
          <p:nvPr/>
        </p:nvSpPr>
        <p:spPr>
          <a:xfrm>
            <a:off x="6278876" y="3990539"/>
            <a:ext cx="669388" cy="55221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3" name="圆角矩形 112"/>
          <p:cNvSpPr/>
          <p:nvPr/>
        </p:nvSpPr>
        <p:spPr>
          <a:xfrm>
            <a:off x="4891710" y="4020432"/>
            <a:ext cx="544386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4" name="圆角矩形 113"/>
          <p:cNvSpPr/>
          <p:nvPr/>
        </p:nvSpPr>
        <p:spPr>
          <a:xfrm>
            <a:off x="5553867" y="4037286"/>
            <a:ext cx="533705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5" name="圆角矩形 114"/>
          <p:cNvSpPr/>
          <p:nvPr/>
        </p:nvSpPr>
        <p:spPr>
          <a:xfrm>
            <a:off x="5240809" y="4862046"/>
            <a:ext cx="1440160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6" name="圆角矩形 115"/>
          <p:cNvSpPr/>
          <p:nvPr/>
        </p:nvSpPr>
        <p:spPr>
          <a:xfrm>
            <a:off x="7982531" y="5877272"/>
            <a:ext cx="646804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7" name="圆角矩形 116"/>
          <p:cNvSpPr/>
          <p:nvPr/>
        </p:nvSpPr>
        <p:spPr>
          <a:xfrm>
            <a:off x="7258452" y="5877272"/>
            <a:ext cx="646804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8" name="圆角矩形 117"/>
          <p:cNvSpPr/>
          <p:nvPr/>
        </p:nvSpPr>
        <p:spPr>
          <a:xfrm>
            <a:off x="6759743" y="5877272"/>
            <a:ext cx="391239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9" name="圆角矩形 118"/>
          <p:cNvSpPr/>
          <p:nvPr/>
        </p:nvSpPr>
        <p:spPr>
          <a:xfrm>
            <a:off x="5842785" y="5877272"/>
            <a:ext cx="810544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0" name="圆角矩形 119"/>
          <p:cNvSpPr/>
          <p:nvPr/>
        </p:nvSpPr>
        <p:spPr>
          <a:xfrm>
            <a:off x="5080346" y="5877272"/>
            <a:ext cx="646804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2" name="圆角矩形 121"/>
          <p:cNvSpPr/>
          <p:nvPr/>
        </p:nvSpPr>
        <p:spPr>
          <a:xfrm>
            <a:off x="3910353" y="5863217"/>
            <a:ext cx="1028513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3" name="圆角矩形 122"/>
          <p:cNvSpPr/>
          <p:nvPr/>
        </p:nvSpPr>
        <p:spPr>
          <a:xfrm>
            <a:off x="3110738" y="5877272"/>
            <a:ext cx="646804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4" name="圆角矩形 123"/>
          <p:cNvSpPr/>
          <p:nvPr/>
        </p:nvSpPr>
        <p:spPr>
          <a:xfrm>
            <a:off x="2273302" y="5877272"/>
            <a:ext cx="646804" cy="43204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5" name="圆角矩形 124"/>
          <p:cNvSpPr/>
          <p:nvPr/>
        </p:nvSpPr>
        <p:spPr>
          <a:xfrm>
            <a:off x="35496" y="5877272"/>
            <a:ext cx="1354123" cy="43204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6" name="圆角矩形 125"/>
          <p:cNvSpPr/>
          <p:nvPr/>
        </p:nvSpPr>
        <p:spPr>
          <a:xfrm>
            <a:off x="2098124" y="2222160"/>
            <a:ext cx="1190599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183802" y="1459523"/>
            <a:ext cx="1584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JAVA</a:t>
            </a:r>
            <a:r>
              <a:rPr lang="zh-CN" altLang="en-US" sz="16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发展历程</a:t>
            </a:r>
            <a:endParaRPr lang="zh-CN" altLang="en-US" sz="16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2072520" y="1477000"/>
            <a:ext cx="14913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JAVA</a:t>
            </a:r>
            <a:r>
              <a:rPr lang="zh-CN" altLang="en-US" sz="16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环境搭建</a:t>
            </a:r>
            <a:endParaRPr lang="zh-CN" altLang="en-US" sz="16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5638543" y="1445421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基础程序设计</a:t>
            </a:r>
            <a:endParaRPr lang="zh-CN" altLang="en-US" sz="16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4629519" y="2492896"/>
            <a:ext cx="10988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数据类型</a:t>
            </a:r>
            <a:endParaRPr lang="zh-CN" altLang="en-US" sz="16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6706881" y="2442374"/>
            <a:ext cx="11097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anose="02010600030101010101" pitchFamily="2" charset="-122"/>
                <a:cs typeface="Times New Roman" panose="02020603050405020304" pitchFamily="18" charset="0"/>
              </a:rPr>
              <a:t>流程</a:t>
            </a:r>
            <a:r>
              <a:rPr lang="zh-CN" altLang="en-US" sz="16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控制</a:t>
            </a:r>
            <a:endParaRPr lang="zh-CN" altLang="en-US" sz="16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5766372" y="2438184"/>
            <a:ext cx="9130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anose="02010600030101010101" pitchFamily="2" charset="-122"/>
                <a:cs typeface="Times New Roman" panose="02020603050405020304" pitchFamily="18" charset="0"/>
              </a:rPr>
              <a:t>运算符</a:t>
            </a:r>
            <a:endParaRPr lang="zh-CN" altLang="en-US" sz="16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7873723" y="2442374"/>
            <a:ext cx="6987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anose="02010600030101010101" pitchFamily="2" charset="-122"/>
                <a:cs typeface="Times New Roman" panose="02020603050405020304" pitchFamily="18" charset="0"/>
              </a:rPr>
              <a:t>数组</a:t>
            </a:r>
            <a:endParaRPr lang="zh-CN" altLang="en-US" sz="16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5652120" y="3288443"/>
            <a:ext cx="1711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面向对象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编程</a:t>
            </a:r>
            <a:endParaRPr lang="zh-CN" altLang="en-US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4075855" y="3980384"/>
            <a:ext cx="6176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类和对象</a:t>
            </a:r>
            <a:endParaRPr lang="zh-CN" altLang="en-US" sz="16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4870137" y="4074650"/>
            <a:ext cx="6176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属性</a:t>
            </a:r>
            <a:endParaRPr lang="zh-CN" altLang="en-US" sz="16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5553867" y="4098558"/>
            <a:ext cx="6176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anose="02010600030101010101" pitchFamily="2" charset="-122"/>
                <a:cs typeface="Times New Roman" panose="02020603050405020304" pitchFamily="18" charset="0"/>
              </a:rPr>
              <a:t>方法</a:t>
            </a:r>
            <a:endParaRPr lang="zh-CN" altLang="en-US" sz="16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7943309" y="4106435"/>
            <a:ext cx="10087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设计模式</a:t>
            </a:r>
            <a:endParaRPr lang="zh-CN" altLang="en-US" sz="16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7122690" y="4077072"/>
            <a:ext cx="6176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anose="02010600030101010101" pitchFamily="2" charset="-122"/>
                <a:cs typeface="Times New Roman" panose="02020603050405020304" pitchFamily="18" charset="0"/>
              </a:rPr>
              <a:t>接口</a:t>
            </a:r>
            <a:endParaRPr lang="zh-CN" altLang="en-US" sz="16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6366877" y="3996353"/>
            <a:ext cx="6533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anose="02010600030101010101" pitchFamily="2" charset="-122"/>
                <a:cs typeface="Times New Roman" panose="02020603050405020304" pitchFamily="18" charset="0"/>
              </a:rPr>
              <a:t>三</a:t>
            </a:r>
            <a:r>
              <a:rPr lang="zh-CN" altLang="en-US" sz="16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大特性</a:t>
            </a:r>
            <a:endParaRPr lang="zh-CN" altLang="en-US" sz="16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5267263" y="4908793"/>
            <a:ext cx="14137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应用程序开发</a:t>
            </a:r>
            <a:endParaRPr lang="zh-CN" altLang="en-US" sz="16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2273302" y="5926560"/>
            <a:ext cx="8122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JDBC</a:t>
            </a:r>
            <a:endParaRPr lang="zh-CN" altLang="en-US" sz="16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3166540" y="5924019"/>
            <a:ext cx="6176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集合</a:t>
            </a:r>
            <a:endParaRPr lang="zh-CN" altLang="en-US" sz="16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3982360" y="5901292"/>
            <a:ext cx="10259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异常处理</a:t>
            </a:r>
            <a:endParaRPr lang="zh-CN" altLang="en-US" sz="16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5110756" y="5949280"/>
            <a:ext cx="6176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anose="02010600030101010101" pitchFamily="2" charset="-122"/>
                <a:cs typeface="Times New Roman" panose="02020603050405020304" pitchFamily="18" charset="0"/>
              </a:rPr>
              <a:t>类库</a:t>
            </a:r>
            <a:endParaRPr lang="zh-CN" altLang="en-US" sz="16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3" name="TextBox 152"/>
          <p:cNvSpPr txBox="1"/>
          <p:nvPr/>
        </p:nvSpPr>
        <p:spPr>
          <a:xfrm>
            <a:off x="5905505" y="5901292"/>
            <a:ext cx="8102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anose="02010600030101010101" pitchFamily="2" charset="-122"/>
                <a:cs typeface="Times New Roman" panose="02020603050405020304" pitchFamily="18" charset="0"/>
              </a:rPr>
              <a:t>多线程</a:t>
            </a:r>
            <a:endParaRPr lang="zh-CN" altLang="en-US" sz="16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4" name="TextBox 153"/>
          <p:cNvSpPr txBox="1"/>
          <p:nvPr/>
        </p:nvSpPr>
        <p:spPr>
          <a:xfrm>
            <a:off x="6715731" y="5909963"/>
            <a:ext cx="452847" cy="346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IO</a:t>
            </a:r>
            <a:endParaRPr lang="zh-CN" altLang="en-US" sz="16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5" name="TextBox 154"/>
          <p:cNvSpPr txBox="1"/>
          <p:nvPr/>
        </p:nvSpPr>
        <p:spPr>
          <a:xfrm>
            <a:off x="7270996" y="5918181"/>
            <a:ext cx="6176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anose="02010600030101010101" pitchFamily="2" charset="-122"/>
                <a:cs typeface="Times New Roman" panose="02020603050405020304" pitchFamily="18" charset="0"/>
              </a:rPr>
              <a:t>反射</a:t>
            </a:r>
            <a:endParaRPr lang="zh-CN" altLang="en-US" sz="16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7954801" y="5924019"/>
            <a:ext cx="6176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anose="02010600030101010101" pitchFamily="2" charset="-122"/>
                <a:cs typeface="Times New Roman" panose="02020603050405020304" pitchFamily="18" charset="0"/>
              </a:rPr>
              <a:t>网络</a:t>
            </a:r>
            <a:endParaRPr lang="zh-CN" altLang="en-US" sz="16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7" name="TextBox 156"/>
          <p:cNvSpPr txBox="1"/>
          <p:nvPr/>
        </p:nvSpPr>
        <p:spPr>
          <a:xfrm>
            <a:off x="-36512" y="5949280"/>
            <a:ext cx="13954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Oracle/MySQL</a:t>
            </a:r>
            <a:endParaRPr lang="zh-CN" altLang="en-US" sz="16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2123729" y="4221088"/>
            <a:ext cx="6480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JAVA</a:t>
            </a:r>
            <a:r>
              <a:rPr lang="zh-CN" altLang="en-US" sz="16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新特性</a:t>
            </a:r>
            <a:endParaRPr lang="zh-CN" altLang="en-US" sz="16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65" name="直接箭头连接符 164"/>
          <p:cNvCxnSpPr>
            <a:stCxn id="101" idx="3"/>
            <a:endCxn id="102" idx="1"/>
          </p:cNvCxnSpPr>
          <p:nvPr/>
        </p:nvCxnSpPr>
        <p:spPr>
          <a:xfrm>
            <a:off x="1623962" y="1628800"/>
            <a:ext cx="432048" cy="11832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接箭头连接符 165"/>
          <p:cNvCxnSpPr>
            <a:stCxn id="134" idx="3"/>
            <a:endCxn id="103" idx="1"/>
          </p:cNvCxnSpPr>
          <p:nvPr/>
        </p:nvCxnSpPr>
        <p:spPr>
          <a:xfrm flipV="1">
            <a:off x="3563888" y="1628800"/>
            <a:ext cx="2020514" cy="17477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接箭头连接符 166"/>
          <p:cNvCxnSpPr>
            <a:stCxn id="103" idx="2"/>
          </p:cNvCxnSpPr>
          <p:nvPr/>
        </p:nvCxnSpPr>
        <p:spPr>
          <a:xfrm>
            <a:off x="6304482" y="1844824"/>
            <a:ext cx="0" cy="576064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肘形连接符 167"/>
          <p:cNvCxnSpPr>
            <a:endCxn id="104" idx="0"/>
          </p:cNvCxnSpPr>
          <p:nvPr/>
        </p:nvCxnSpPr>
        <p:spPr>
          <a:xfrm rot="10800000" flipV="1">
            <a:off x="5154173" y="2132854"/>
            <a:ext cx="1422293" cy="288033"/>
          </a:xfrm>
          <a:prstGeom prst="bentConnector2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肘形连接符 169"/>
          <p:cNvCxnSpPr>
            <a:endCxn id="107" idx="0"/>
          </p:cNvCxnSpPr>
          <p:nvPr/>
        </p:nvCxnSpPr>
        <p:spPr>
          <a:xfrm>
            <a:off x="6340486" y="2132855"/>
            <a:ext cx="1864470" cy="288033"/>
          </a:xfrm>
          <a:prstGeom prst="bentConnector2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肘形连接符 170"/>
          <p:cNvCxnSpPr/>
          <p:nvPr/>
        </p:nvCxnSpPr>
        <p:spPr>
          <a:xfrm rot="16200000" flipH="1">
            <a:off x="2827273" y="2686303"/>
            <a:ext cx="3462300" cy="1364771"/>
          </a:xfrm>
          <a:prstGeom prst="bentConnector2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接箭头连接符 171"/>
          <p:cNvCxnSpPr/>
          <p:nvPr/>
        </p:nvCxnSpPr>
        <p:spPr>
          <a:xfrm>
            <a:off x="3876037" y="3413760"/>
            <a:ext cx="1677830" cy="0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肘形连接符 172"/>
          <p:cNvCxnSpPr>
            <a:stCxn id="108" idx="2"/>
            <a:endCxn id="114" idx="0"/>
          </p:cNvCxnSpPr>
          <p:nvPr/>
        </p:nvCxnSpPr>
        <p:spPr>
          <a:xfrm rot="5400000">
            <a:off x="5938705" y="3527040"/>
            <a:ext cx="392262" cy="628231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肘形连接符 173"/>
          <p:cNvCxnSpPr>
            <a:stCxn id="108" idx="2"/>
            <a:endCxn id="109" idx="0"/>
          </p:cNvCxnSpPr>
          <p:nvPr/>
        </p:nvCxnSpPr>
        <p:spPr>
          <a:xfrm rot="16200000" flipH="1">
            <a:off x="7239928" y="2854046"/>
            <a:ext cx="382879" cy="1964833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肘形连接符 174"/>
          <p:cNvCxnSpPr>
            <a:stCxn id="108" idx="2"/>
            <a:endCxn id="113" idx="0"/>
          </p:cNvCxnSpPr>
          <p:nvPr/>
        </p:nvCxnSpPr>
        <p:spPr>
          <a:xfrm rot="5400000">
            <a:off x="5618723" y="3190204"/>
            <a:ext cx="375408" cy="1285048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肘形连接符 175"/>
          <p:cNvCxnSpPr>
            <a:stCxn id="108" idx="2"/>
            <a:endCxn id="110" idx="0"/>
          </p:cNvCxnSpPr>
          <p:nvPr/>
        </p:nvCxnSpPr>
        <p:spPr>
          <a:xfrm rot="5400000">
            <a:off x="5232744" y="2774331"/>
            <a:ext cx="345515" cy="2086900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肘形连接符 176"/>
          <p:cNvCxnSpPr>
            <a:stCxn id="108" idx="2"/>
            <a:endCxn id="111" idx="0"/>
          </p:cNvCxnSpPr>
          <p:nvPr/>
        </p:nvCxnSpPr>
        <p:spPr>
          <a:xfrm rot="16200000" flipH="1">
            <a:off x="6743476" y="3350499"/>
            <a:ext cx="367917" cy="956966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肘形连接符 177"/>
          <p:cNvCxnSpPr>
            <a:stCxn id="108" idx="2"/>
            <a:endCxn id="112" idx="0"/>
          </p:cNvCxnSpPr>
          <p:nvPr/>
        </p:nvCxnSpPr>
        <p:spPr>
          <a:xfrm rot="16200000" flipH="1">
            <a:off x="6358503" y="3735471"/>
            <a:ext cx="345515" cy="164619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肘形连接符 178"/>
          <p:cNvCxnSpPr>
            <a:stCxn id="115" idx="2"/>
            <a:endCxn id="124" idx="0"/>
          </p:cNvCxnSpPr>
          <p:nvPr/>
        </p:nvCxnSpPr>
        <p:spPr>
          <a:xfrm rot="5400000">
            <a:off x="3987208" y="3903591"/>
            <a:ext cx="583178" cy="3364185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肘形连接符 179"/>
          <p:cNvCxnSpPr>
            <a:stCxn id="115" idx="2"/>
            <a:endCxn id="123" idx="0"/>
          </p:cNvCxnSpPr>
          <p:nvPr/>
        </p:nvCxnSpPr>
        <p:spPr>
          <a:xfrm rot="5400000">
            <a:off x="4405926" y="4322309"/>
            <a:ext cx="583178" cy="2526749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肘形连接符 180"/>
          <p:cNvCxnSpPr>
            <a:stCxn id="115" idx="2"/>
            <a:endCxn id="122" idx="0"/>
          </p:cNvCxnSpPr>
          <p:nvPr/>
        </p:nvCxnSpPr>
        <p:spPr>
          <a:xfrm rot="5400000">
            <a:off x="4908189" y="4810516"/>
            <a:ext cx="569123" cy="1536279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肘形连接符 182"/>
          <p:cNvCxnSpPr>
            <a:stCxn id="115" idx="2"/>
            <a:endCxn id="120" idx="0"/>
          </p:cNvCxnSpPr>
          <p:nvPr/>
        </p:nvCxnSpPr>
        <p:spPr>
          <a:xfrm rot="5400000">
            <a:off x="5390730" y="5307113"/>
            <a:ext cx="583178" cy="557141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肘形连接符 183"/>
          <p:cNvCxnSpPr>
            <a:stCxn id="115" idx="2"/>
            <a:endCxn id="119" idx="0"/>
          </p:cNvCxnSpPr>
          <p:nvPr/>
        </p:nvCxnSpPr>
        <p:spPr>
          <a:xfrm rot="16200000" flipH="1">
            <a:off x="5812884" y="5442099"/>
            <a:ext cx="583178" cy="287168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肘形连接符 184"/>
          <p:cNvCxnSpPr>
            <a:stCxn id="115" idx="2"/>
            <a:endCxn id="118" idx="0"/>
          </p:cNvCxnSpPr>
          <p:nvPr/>
        </p:nvCxnSpPr>
        <p:spPr>
          <a:xfrm rot="16200000" flipH="1">
            <a:off x="6166537" y="5088446"/>
            <a:ext cx="583178" cy="994474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肘形连接符 185"/>
          <p:cNvCxnSpPr>
            <a:stCxn id="115" idx="2"/>
            <a:endCxn id="155" idx="0"/>
          </p:cNvCxnSpPr>
          <p:nvPr/>
        </p:nvCxnSpPr>
        <p:spPr>
          <a:xfrm rot="16200000" flipH="1">
            <a:off x="6458315" y="4796668"/>
            <a:ext cx="624087" cy="1618938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肘形连接符 186"/>
          <p:cNvCxnSpPr>
            <a:stCxn id="115" idx="2"/>
            <a:endCxn id="116" idx="0"/>
          </p:cNvCxnSpPr>
          <p:nvPr/>
        </p:nvCxnSpPr>
        <p:spPr>
          <a:xfrm rot="16200000" flipH="1">
            <a:off x="6841822" y="4413161"/>
            <a:ext cx="583178" cy="2345044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接箭头连接符 187"/>
          <p:cNvCxnSpPr/>
          <p:nvPr/>
        </p:nvCxnSpPr>
        <p:spPr>
          <a:xfrm flipH="1">
            <a:off x="1389619" y="6068035"/>
            <a:ext cx="883684" cy="0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箭头连接符 2"/>
          <p:cNvCxnSpPr/>
          <p:nvPr/>
        </p:nvCxnSpPr>
        <p:spPr>
          <a:xfrm flipH="1">
            <a:off x="2702746" y="4581128"/>
            <a:ext cx="1171955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endCxn id="105" idx="0"/>
          </p:cNvCxnSpPr>
          <p:nvPr/>
        </p:nvCxnSpPr>
        <p:spPr>
          <a:xfrm>
            <a:off x="7168578" y="2132856"/>
            <a:ext cx="22763" cy="288032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/>
          <p:cNvSpPr txBox="1"/>
          <p:nvPr/>
        </p:nvSpPr>
        <p:spPr>
          <a:xfrm>
            <a:off x="2123728" y="2268907"/>
            <a:ext cx="11923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Eclipse</a:t>
            </a:r>
            <a:r>
              <a:rPr lang="zh-CN" altLang="en-US" sz="16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使用</a:t>
            </a:r>
            <a:endParaRPr lang="zh-CN" altLang="en-US" sz="16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98" name="直接箭头连接符 97"/>
          <p:cNvCxnSpPr>
            <a:endCxn id="169" idx="3"/>
          </p:cNvCxnSpPr>
          <p:nvPr/>
        </p:nvCxnSpPr>
        <p:spPr>
          <a:xfrm flipH="1">
            <a:off x="3316118" y="2420888"/>
            <a:ext cx="558583" cy="17296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圆角矩形 181"/>
          <p:cNvSpPr/>
          <p:nvPr/>
        </p:nvSpPr>
        <p:spPr>
          <a:xfrm>
            <a:off x="683568" y="2636912"/>
            <a:ext cx="646804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96" name="圆角矩形 195"/>
          <p:cNvSpPr/>
          <p:nvPr/>
        </p:nvSpPr>
        <p:spPr>
          <a:xfrm>
            <a:off x="684836" y="3356992"/>
            <a:ext cx="646804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97" name="圆角矩形 196"/>
          <p:cNvSpPr/>
          <p:nvPr/>
        </p:nvSpPr>
        <p:spPr>
          <a:xfrm>
            <a:off x="269065" y="3898802"/>
            <a:ext cx="1134583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98" name="圆角矩形 197"/>
          <p:cNvSpPr/>
          <p:nvPr/>
        </p:nvSpPr>
        <p:spPr>
          <a:xfrm>
            <a:off x="683568" y="4504306"/>
            <a:ext cx="646804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99" name="圆角矩形 198"/>
          <p:cNvSpPr/>
          <p:nvPr/>
        </p:nvSpPr>
        <p:spPr>
          <a:xfrm>
            <a:off x="323528" y="5146607"/>
            <a:ext cx="1009380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00" name="TextBox 199"/>
          <p:cNvSpPr txBox="1"/>
          <p:nvPr/>
        </p:nvSpPr>
        <p:spPr>
          <a:xfrm>
            <a:off x="683568" y="2656926"/>
            <a:ext cx="6569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anose="02010600030101010101" pitchFamily="2" charset="-122"/>
                <a:cs typeface="Times New Roman" panose="02020603050405020304" pitchFamily="18" charset="0"/>
              </a:rPr>
              <a:t>泛型</a:t>
            </a:r>
            <a:endParaRPr lang="zh-CN" altLang="en-US" sz="16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01" name="TextBox 200"/>
          <p:cNvSpPr txBox="1"/>
          <p:nvPr/>
        </p:nvSpPr>
        <p:spPr>
          <a:xfrm>
            <a:off x="683568" y="3429000"/>
            <a:ext cx="6569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anose="02010600030101010101" pitchFamily="2" charset="-122"/>
                <a:cs typeface="Times New Roman" panose="02020603050405020304" pitchFamily="18" charset="0"/>
              </a:rPr>
              <a:t>枚举</a:t>
            </a:r>
            <a:endParaRPr lang="zh-CN" altLang="en-US" sz="16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02" name="TextBox 201"/>
          <p:cNvSpPr txBox="1"/>
          <p:nvPr/>
        </p:nvSpPr>
        <p:spPr>
          <a:xfrm>
            <a:off x="269065" y="3954542"/>
            <a:ext cx="12065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装箱</a:t>
            </a:r>
            <a:r>
              <a:rPr lang="en-US" altLang="zh-CN" sz="16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zh-CN" altLang="en-US" sz="16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拆箱</a:t>
            </a:r>
            <a:endParaRPr lang="zh-CN" altLang="en-US" sz="16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03" name="TextBox 202"/>
          <p:cNvSpPr txBox="1"/>
          <p:nvPr/>
        </p:nvSpPr>
        <p:spPr>
          <a:xfrm>
            <a:off x="674709" y="4427942"/>
            <a:ext cx="6569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可变参数</a:t>
            </a:r>
            <a:endParaRPr lang="zh-CN" altLang="en-US" sz="16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04" name="TextBox 203"/>
          <p:cNvSpPr txBox="1"/>
          <p:nvPr/>
        </p:nvSpPr>
        <p:spPr>
          <a:xfrm>
            <a:off x="269066" y="5193354"/>
            <a:ext cx="11205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Annota</a:t>
            </a:r>
            <a:r>
              <a:rPr lang="en-US" altLang="zh-CN" sz="1600" dirty="0">
                <a:ea typeface="宋体" panose="02010600030101010101" pitchFamily="2" charset="-122"/>
                <a:cs typeface="Times New Roman" panose="02020603050405020304" pitchFamily="18" charset="0"/>
              </a:rPr>
              <a:t>tion</a:t>
            </a:r>
            <a:endParaRPr lang="zh-CN" altLang="en-US" sz="16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205" name="肘形连接符 204"/>
          <p:cNvCxnSpPr>
            <a:stCxn id="159" idx="1"/>
            <a:endCxn id="200" idx="3"/>
          </p:cNvCxnSpPr>
          <p:nvPr/>
        </p:nvCxnSpPr>
        <p:spPr>
          <a:xfrm rot="10800000">
            <a:off x="1340499" y="2826203"/>
            <a:ext cx="783230" cy="1810384"/>
          </a:xfrm>
          <a:prstGeom prst="bentConnector3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肘形连接符 206"/>
          <p:cNvCxnSpPr>
            <a:stCxn id="159" idx="1"/>
            <a:endCxn id="201" idx="3"/>
          </p:cNvCxnSpPr>
          <p:nvPr/>
        </p:nvCxnSpPr>
        <p:spPr>
          <a:xfrm rot="10800000">
            <a:off x="1340499" y="3598277"/>
            <a:ext cx="783230" cy="1038310"/>
          </a:xfrm>
          <a:prstGeom prst="bentConnector3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肘形连接符 208"/>
          <p:cNvCxnSpPr>
            <a:stCxn id="151" idx="1"/>
          </p:cNvCxnSpPr>
          <p:nvPr/>
        </p:nvCxnSpPr>
        <p:spPr>
          <a:xfrm rot="10800000">
            <a:off x="1340500" y="4149662"/>
            <a:ext cx="757625" cy="475089"/>
          </a:xfrm>
          <a:prstGeom prst="bentConnector3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肘形连接符 210"/>
          <p:cNvCxnSpPr>
            <a:stCxn id="159" idx="1"/>
          </p:cNvCxnSpPr>
          <p:nvPr/>
        </p:nvCxnSpPr>
        <p:spPr>
          <a:xfrm rot="10800000" flipV="1">
            <a:off x="1312265" y="4636586"/>
            <a:ext cx="811465" cy="83743"/>
          </a:xfrm>
          <a:prstGeom prst="bentConnector3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肘形连接符 212"/>
          <p:cNvCxnSpPr>
            <a:stCxn id="151" idx="1"/>
            <a:endCxn id="204" idx="3"/>
          </p:cNvCxnSpPr>
          <p:nvPr/>
        </p:nvCxnSpPr>
        <p:spPr>
          <a:xfrm rot="10800000" flipV="1">
            <a:off x="1389620" y="4624749"/>
            <a:ext cx="708504" cy="737881"/>
          </a:xfrm>
          <a:prstGeom prst="bentConnector3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wrap="square" lIns="68580" tIns="34290" rIns="68580" bIns="34290" rtlCol="0" anchor="ctr" anchorCtr="0">
            <a:normAutofit/>
          </a:bodyPr>
          <a:p>
            <a:pPr marL="457200" indent="-457200">
              <a:lnSpc>
                <a:spcPct val="120000"/>
              </a:lnSpc>
              <a:buFont typeface="Wingdings" panose="05000000000000000000" pitchFamily="2" charset="2"/>
              <a:buChar char="u"/>
            </a:pPr>
            <a:r>
              <a:rPr lang="zh-CN" altLang="en-US" sz="3200" dirty="0"/>
              <a:t>下载、安装</a:t>
            </a:r>
            <a:r>
              <a:rPr lang="en-US" altLang="zh-CN" sz="3200" dirty="0"/>
              <a:t>JDK</a:t>
            </a:r>
            <a:endParaRPr lang="en-US" altLang="zh-CN" sz="3200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p>
            <a:pPr algn="just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zh-CN" altLang="en-US" sz="1600" dirty="0"/>
              <a:t>官方网址：</a:t>
            </a:r>
            <a:endParaRPr lang="zh-CN" altLang="en-US" sz="1600" dirty="0"/>
          </a:p>
          <a:p>
            <a:pPr lvl="1" algn="just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sz="1600" dirty="0"/>
              <a:t>www.oracle.com</a:t>
            </a:r>
            <a:endParaRPr lang="en-US" altLang="zh-CN" sz="1600" dirty="0"/>
          </a:p>
          <a:p>
            <a:pPr lvl="1" algn="just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sz="1600" dirty="0"/>
              <a:t>java.sun.com</a:t>
            </a:r>
            <a:endParaRPr lang="en-US" altLang="zh-CN" sz="1600" dirty="0"/>
          </a:p>
          <a:p>
            <a:pPr algn="just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zh-CN" altLang="en-US" sz="1600" dirty="0"/>
              <a:t>安装</a:t>
            </a:r>
            <a:r>
              <a:rPr lang="en-US" altLang="zh-CN" sz="1600" dirty="0"/>
              <a:t>JDK</a:t>
            </a:r>
            <a:endParaRPr lang="en-US" altLang="zh-CN" sz="1600" dirty="0"/>
          </a:p>
          <a:p>
            <a:pPr lvl="1" algn="just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sz="1600" dirty="0"/>
              <a:t>傻瓜式安装，下一步即可。</a:t>
            </a:r>
            <a:endParaRPr lang="zh-CN" altLang="en-US" sz="1600" dirty="0"/>
          </a:p>
          <a:p>
            <a:pPr lvl="1" algn="just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sz="1600" dirty="0"/>
              <a:t>建议：安装路径不要有中文或者特殊符号如空格等。</a:t>
            </a:r>
            <a:endParaRPr lang="zh-CN" altLang="en-US" sz="1600" dirty="0"/>
          </a:p>
          <a:p>
            <a:pPr lvl="1" algn="just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sz="1600" dirty="0"/>
              <a:t>当提示安装 </a:t>
            </a:r>
            <a:r>
              <a:rPr lang="en-US" altLang="zh-CN" sz="1600" dirty="0"/>
              <a:t>JRE </a:t>
            </a:r>
            <a:r>
              <a:rPr lang="zh-CN" altLang="en-US" sz="1600" dirty="0"/>
              <a:t>时，可以选择不安装。</a:t>
            </a:r>
            <a:endParaRPr lang="zh-CN" altLang="en-US" sz="1600" dirty="0"/>
          </a:p>
          <a:p>
            <a:pPr marL="742950" lvl="1" indent="-285750" algn="just">
              <a:lnSpc>
                <a:spcPct val="120000"/>
              </a:lnSpc>
              <a:spcBef>
                <a:spcPts val="0"/>
              </a:spcBef>
              <a:buSzTx/>
              <a:buFont typeface="Arial" panose="020B0604020202020204" pitchFamily="34" charset="0"/>
              <a:buChar char="–"/>
            </a:pPr>
            <a:endParaRPr lang="zh-CN" altLang="en-US" sz="1600" dirty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980728"/>
            <a:ext cx="3672408" cy="504056"/>
          </a:xfrm>
        </p:spPr>
        <p:txBody>
          <a:bodyPr>
            <a:noAutofit/>
          </a:bodyPr>
          <a:lstStyle/>
          <a:p>
            <a:pPr marL="457200" indent="-457200">
              <a:buFont typeface="Wingdings" panose="05000000000000000000" pitchFamily="2" charset="2"/>
              <a:buChar char="u"/>
            </a:pPr>
            <a:r>
              <a:rPr lang="zh-CN" altLang="en-US" sz="2800" b="1" dirty="0" smtClean="0">
                <a:solidFill>
                  <a:srgbClr val="C00000"/>
                </a:solidFill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配置环境变量 </a:t>
            </a:r>
            <a:r>
              <a:rPr lang="en-US" altLang="zh-CN" sz="2800" b="1" dirty="0" smtClean="0">
                <a:solidFill>
                  <a:srgbClr val="C00000"/>
                </a:solidFill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path</a:t>
            </a:r>
            <a:endParaRPr lang="zh-CN" altLang="en-US" sz="2800" b="1" dirty="0">
              <a:solidFill>
                <a:srgbClr val="C00000"/>
              </a:solidFill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500174"/>
            <a:ext cx="8535322" cy="482919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在</a:t>
            </a:r>
            <a:r>
              <a:rPr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dos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命令行中敲入</a:t>
            </a:r>
            <a:r>
              <a:rPr lang="en-US" altLang="zh-CN" sz="2400" dirty="0" err="1" smtClean="0">
                <a:ea typeface="宋体" panose="02010600030101010101" pitchFamily="2" charset="-122"/>
                <a:cs typeface="Times New Roman" panose="02020603050405020304" pitchFamily="18" charset="0"/>
              </a:rPr>
              <a:t>javac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，出现错误提示：</a:t>
            </a:r>
            <a:endParaRPr lang="en-US" altLang="zh-CN" sz="24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24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None/>
            </a:pPr>
            <a:endParaRPr lang="en-US" altLang="zh-CN" sz="24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24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错误原因：当前执行的程序在当前目录下如果不存在，</a:t>
            </a:r>
            <a:r>
              <a:rPr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windows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系统会在系统中已有的一个名为</a:t>
            </a:r>
            <a:r>
              <a:rPr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path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的环境变量指定的目录中查找。如果仍未找到，会出现以上的错误提示。所以进入到  </a:t>
            </a:r>
            <a:r>
              <a:rPr lang="en-US" altLang="zh-CN" sz="2400" dirty="0" err="1" smtClean="0">
                <a:ea typeface="宋体" panose="02010600030101010101" pitchFamily="2" charset="-122"/>
                <a:cs typeface="Times New Roman" panose="02020603050405020304" pitchFamily="18" charset="0"/>
              </a:rPr>
              <a:t>jdk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安装路径</a:t>
            </a:r>
            <a:r>
              <a:rPr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\bin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目录下，执行</a:t>
            </a:r>
            <a:r>
              <a:rPr lang="en-US" altLang="zh-CN" sz="2400" dirty="0" err="1" smtClean="0">
                <a:ea typeface="宋体" panose="02010600030101010101" pitchFamily="2" charset="-122"/>
                <a:cs typeface="Times New Roman" panose="02020603050405020304" pitchFamily="18" charset="0"/>
              </a:rPr>
              <a:t>javac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，会看到</a:t>
            </a:r>
            <a:r>
              <a:rPr lang="en-US" altLang="zh-CN" sz="2400" dirty="0" err="1" smtClean="0">
                <a:ea typeface="宋体" panose="02010600030101010101" pitchFamily="2" charset="-122"/>
                <a:cs typeface="Times New Roman" panose="02020603050405020304" pitchFamily="18" charset="0"/>
              </a:rPr>
              <a:t>javac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参数提示信息。</a:t>
            </a:r>
            <a:endParaRPr lang="zh-CN" altLang="en-US" sz="24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4" name="图片 1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900058" y="2114528"/>
            <a:ext cx="7143800" cy="9091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图片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5157192"/>
            <a:ext cx="6929486" cy="1157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wrap="square" lIns="68580" tIns="34290" rIns="68580" bIns="34290" rtlCol="0" anchor="ctr" anchorCtr="0">
            <a:normAutofit/>
          </a:bodyPr>
          <a:p>
            <a:pPr marL="457200" indent="-457200">
              <a:lnSpc>
                <a:spcPct val="120000"/>
              </a:lnSpc>
              <a:buFont typeface="Wingdings" panose="05000000000000000000" pitchFamily="2" charset="2"/>
              <a:buChar char="u"/>
            </a:pPr>
            <a:r>
              <a:rPr lang="zh-CN" altLang="en-US" sz="3200" dirty="0"/>
              <a:t>配置环境变量 </a:t>
            </a:r>
            <a:r>
              <a:rPr lang="en-US" altLang="zh-CN" sz="3200" dirty="0"/>
              <a:t>path</a:t>
            </a:r>
            <a:endParaRPr lang="en-US" altLang="zh-CN" sz="3200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1600" dirty="0"/>
              <a:t>每次执行 </a:t>
            </a:r>
            <a:r>
              <a:rPr lang="en-US" altLang="zh-CN" sz="1600" dirty="0"/>
              <a:t>java </a:t>
            </a:r>
            <a:r>
              <a:rPr lang="zh-CN" altLang="en-US" sz="1600" dirty="0"/>
              <a:t>的工具都要进入到</a:t>
            </a:r>
            <a:r>
              <a:rPr lang="en-US" altLang="zh-CN" sz="1600" dirty="0"/>
              <a:t>bin</a:t>
            </a:r>
            <a:r>
              <a:rPr lang="zh-CN" altLang="en-US" sz="1600" dirty="0"/>
              <a:t>目录下，是非常麻烦的。可不可以在任何目录下都可以执行</a:t>
            </a:r>
            <a:r>
              <a:rPr lang="en-US" altLang="zh-CN" sz="1600" dirty="0"/>
              <a:t>java</a:t>
            </a:r>
            <a:r>
              <a:rPr lang="zh-CN" altLang="en-US" sz="1600" dirty="0"/>
              <a:t>的工具呢？</a:t>
            </a:r>
            <a:endParaRPr lang="zh-CN" altLang="en-US" sz="1600" dirty="0"/>
          </a:p>
          <a:p>
            <a:pPr algn="just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zh-CN" altLang="en-US" sz="1600" dirty="0"/>
              <a:t>根据</a:t>
            </a:r>
            <a:r>
              <a:rPr lang="en-US" altLang="zh-CN" sz="1600" dirty="0"/>
              <a:t>windows</a:t>
            </a:r>
            <a:r>
              <a:rPr lang="zh-CN" altLang="en-US" sz="1600" dirty="0"/>
              <a:t>系统在查找可执行程序的原理，可以将</a:t>
            </a:r>
            <a:r>
              <a:rPr lang="en-US" altLang="zh-CN" sz="1600" dirty="0"/>
              <a:t>java</a:t>
            </a:r>
            <a:r>
              <a:rPr lang="zh-CN" altLang="en-US" sz="1600" dirty="0"/>
              <a:t>工具所在路径定义到 </a:t>
            </a:r>
            <a:r>
              <a:rPr lang="en-US" altLang="zh-CN" sz="1600" dirty="0"/>
              <a:t>path </a:t>
            </a:r>
            <a:r>
              <a:rPr lang="zh-CN" altLang="en-US" sz="1600" dirty="0"/>
              <a:t>环境变量中，让系统帮我们去找运行执行的程序。</a:t>
            </a:r>
            <a:endParaRPr lang="zh-CN" altLang="en-US" sz="1600" dirty="0"/>
          </a:p>
          <a:p>
            <a:pPr algn="just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zh-CN" altLang="en-US" sz="1600" dirty="0"/>
              <a:t>配置方法：</a:t>
            </a:r>
            <a:endParaRPr lang="zh-CN" altLang="en-US" sz="1600" dirty="0"/>
          </a:p>
          <a:p>
            <a:pPr lvl="1" algn="just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sz="1600" dirty="0"/>
              <a:t>我的电脑</a:t>
            </a:r>
            <a:r>
              <a:rPr lang="en-US" altLang="zh-CN" sz="1600" dirty="0"/>
              <a:t>--</a:t>
            </a:r>
            <a:r>
              <a:rPr lang="zh-CN" altLang="en-US" sz="1600" dirty="0"/>
              <a:t>属性</a:t>
            </a:r>
            <a:r>
              <a:rPr lang="en-US" altLang="zh-CN" sz="1600" dirty="0"/>
              <a:t>--</a:t>
            </a:r>
            <a:r>
              <a:rPr lang="zh-CN" altLang="en-US" sz="1600" dirty="0"/>
              <a:t>高级系统设置</a:t>
            </a:r>
            <a:r>
              <a:rPr lang="en-US" altLang="zh-CN" sz="1600" dirty="0"/>
              <a:t>--</a:t>
            </a:r>
            <a:r>
              <a:rPr lang="zh-CN" altLang="en-US" sz="1600" dirty="0"/>
              <a:t>环境变量</a:t>
            </a:r>
            <a:endParaRPr lang="zh-CN" altLang="en-US" sz="1600" dirty="0"/>
          </a:p>
          <a:p>
            <a:pPr lvl="1" algn="just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sz="1600" dirty="0"/>
              <a:t>编辑 </a:t>
            </a:r>
            <a:r>
              <a:rPr lang="en-US" altLang="zh-CN" sz="1600" dirty="0"/>
              <a:t>path </a:t>
            </a:r>
            <a:r>
              <a:rPr lang="zh-CN" altLang="en-US" sz="1600" dirty="0"/>
              <a:t>环境变量，在变量值开始处加上</a:t>
            </a:r>
            <a:r>
              <a:rPr lang="en-US" altLang="zh-CN" sz="1600" dirty="0"/>
              <a:t>java</a:t>
            </a:r>
            <a:r>
              <a:rPr lang="zh-CN" altLang="en-US" sz="1600" dirty="0"/>
              <a:t>工具所在目录，后面用 “ </a:t>
            </a:r>
            <a:r>
              <a:rPr lang="en-US" altLang="zh-CN" sz="1600" dirty="0"/>
              <a:t>; ”</a:t>
            </a:r>
            <a:r>
              <a:rPr lang="zh-CN" altLang="en-US" sz="1600" dirty="0"/>
              <a:t>和其他值分隔开即可。</a:t>
            </a:r>
            <a:endParaRPr lang="zh-CN" altLang="en-US" sz="1600" dirty="0"/>
          </a:p>
          <a:p>
            <a:pPr lvl="1" algn="just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sz="1600" dirty="0"/>
              <a:t>打开</a:t>
            </a:r>
            <a:r>
              <a:rPr lang="en-US" altLang="zh-CN" sz="1600" dirty="0"/>
              <a:t>DOS</a:t>
            </a:r>
            <a:r>
              <a:rPr lang="zh-CN" altLang="en-US" sz="1600" dirty="0"/>
              <a:t>命令行，任意目录下敲入</a:t>
            </a:r>
            <a:r>
              <a:rPr lang="en-US" altLang="zh-CN" sz="1600" dirty="0" err="1"/>
              <a:t>javac</a:t>
            </a:r>
            <a:r>
              <a:rPr lang="zh-CN" altLang="en-US" sz="1600" dirty="0"/>
              <a:t>。如果出现</a:t>
            </a:r>
            <a:r>
              <a:rPr lang="en-US" altLang="zh-CN" sz="1600" dirty="0" err="1"/>
              <a:t>javac</a:t>
            </a:r>
            <a:r>
              <a:rPr lang="en-US" altLang="zh-CN" sz="1600" dirty="0"/>
              <a:t> </a:t>
            </a:r>
            <a:r>
              <a:rPr lang="zh-CN" altLang="en-US" sz="1600" dirty="0"/>
              <a:t>的参数信息，配置成功。</a:t>
            </a:r>
            <a:endParaRPr lang="zh-CN" altLang="en-US" sz="1600" dirty="0"/>
          </a:p>
          <a:p>
            <a:pPr lvl="1" algn="just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zh-CN" altLang="en-US" sz="1600" dirty="0"/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1600" dirty="0"/>
              <a:t>注：  具体操作流程，参看</a:t>
            </a:r>
            <a:r>
              <a:rPr lang="en-US" altLang="zh-CN" sz="1600" dirty="0"/>
              <a:t>JDK</a:t>
            </a:r>
            <a:r>
              <a:rPr lang="zh-CN" altLang="en-US" sz="1600" dirty="0"/>
              <a:t>7下载</a:t>
            </a:r>
            <a:r>
              <a:rPr lang="en-US" altLang="zh-CN" sz="1600" dirty="0"/>
              <a:t>-</a:t>
            </a:r>
            <a:r>
              <a:rPr lang="zh-CN" altLang="en-US" sz="1600" dirty="0"/>
              <a:t>安装</a:t>
            </a:r>
            <a:r>
              <a:rPr lang="en-US" altLang="zh-CN" sz="1600" dirty="0"/>
              <a:t>-</a:t>
            </a:r>
            <a:r>
              <a:rPr lang="zh-CN" altLang="en-US" sz="1600" dirty="0"/>
              <a:t>配置</a:t>
            </a:r>
            <a:r>
              <a:rPr lang="en-US" altLang="zh-CN" sz="1600" dirty="0"/>
              <a:t>.doc</a:t>
            </a:r>
            <a:endParaRPr lang="en-US" altLang="zh-CN" sz="1600" dirty="0"/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endParaRPr lang="en-US" altLang="zh-CN" sz="1600" dirty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8" name="TextBox 7"/>
          <p:cNvSpPr txBox="1">
            <a:spLocks noChangeArrowheads="1"/>
          </p:cNvSpPr>
          <p:nvPr/>
        </p:nvSpPr>
        <p:spPr bwMode="auto">
          <a:xfrm>
            <a:off x="683568" y="1772816"/>
            <a:ext cx="7776864" cy="4770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marL="342900" indent="-342900" eaLnBrk="1" hangingPunct="1">
              <a:buFont typeface="Wingdings" panose="05000000000000000000" pitchFamily="2" charset="2"/>
              <a:buChar char="l"/>
            </a:pPr>
            <a:r>
              <a:rPr lang="zh-CN" altLang="en-US" sz="2400" b="1" dirty="0" smtClean="0">
                <a:ea typeface="宋体" panose="02010600030101010101" pitchFamily="2" charset="-122"/>
              </a:rPr>
              <a:t>临时</a:t>
            </a:r>
            <a:r>
              <a:rPr lang="zh-CN" altLang="en-US" sz="2400" b="1" dirty="0">
                <a:ea typeface="宋体" panose="02010600030101010101" pitchFamily="2" charset="-122"/>
              </a:rPr>
              <a:t>配置方式</a:t>
            </a:r>
            <a:r>
              <a:rPr lang="zh-CN" altLang="en-US" sz="2400" dirty="0">
                <a:ea typeface="宋体" panose="02010600030101010101" pitchFamily="2" charset="-122"/>
              </a:rPr>
              <a:t>：通过</a:t>
            </a:r>
            <a:r>
              <a:rPr lang="en-US" altLang="zh-CN" sz="2400" dirty="0">
                <a:ea typeface="宋体" panose="02010600030101010101" pitchFamily="2" charset="-122"/>
              </a:rPr>
              <a:t>dos</a:t>
            </a:r>
            <a:r>
              <a:rPr lang="zh-CN" altLang="en-US" sz="2400" dirty="0">
                <a:ea typeface="宋体" panose="02010600030101010101" pitchFamily="2" charset="-122"/>
              </a:rPr>
              <a:t>命令中</a:t>
            </a:r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set</a:t>
            </a:r>
            <a:r>
              <a:rPr lang="zh-CN" altLang="en-US" sz="2400" dirty="0">
                <a:solidFill>
                  <a:srgbClr val="FF0000"/>
                </a:solidFill>
                <a:ea typeface="宋体" panose="02010600030101010101" pitchFamily="2" charset="-122"/>
              </a:rPr>
              <a:t>命令</a:t>
            </a:r>
            <a:r>
              <a:rPr lang="zh-CN" altLang="en-US" sz="2400" dirty="0">
                <a:ea typeface="宋体" panose="02010600030101010101" pitchFamily="2" charset="-122"/>
              </a:rPr>
              <a:t>完成</a:t>
            </a:r>
            <a:endParaRPr lang="zh-CN" altLang="en-US" sz="2400" dirty="0">
              <a:ea typeface="宋体" panose="02010600030101010101" pitchFamily="2" charset="-122"/>
            </a:endParaRPr>
          </a:p>
          <a:p>
            <a:pPr marL="1085850" lvl="1" indent="-342900" eaLnBrk="1" hangingPunct="1">
              <a:buFont typeface="Wingdings" panose="05000000000000000000" pitchFamily="2" charset="2"/>
              <a:buChar char="Ø"/>
            </a:pPr>
            <a:r>
              <a:rPr lang="en-US" altLang="zh-CN" sz="2000" dirty="0" smtClean="0">
                <a:solidFill>
                  <a:srgbClr val="FF0000"/>
                </a:solidFill>
                <a:ea typeface="宋体" panose="02010600030101010101" pitchFamily="2" charset="-122"/>
              </a:rPr>
              <a:t>set </a:t>
            </a:r>
            <a:r>
              <a:rPr lang="zh-CN" altLang="en-US" sz="2000" dirty="0">
                <a:ea typeface="宋体" panose="02010600030101010101" pitchFamily="2" charset="-122"/>
              </a:rPr>
              <a:t>：用于查看本机的所有环境变量的信息。</a:t>
            </a:r>
            <a:endParaRPr lang="zh-CN" altLang="en-US" sz="2000" dirty="0">
              <a:ea typeface="宋体" panose="02010600030101010101" pitchFamily="2" charset="-122"/>
            </a:endParaRPr>
          </a:p>
          <a:p>
            <a:pPr marL="1085850" lvl="1" indent="-342900" eaLnBrk="1" hangingPunct="1">
              <a:buFont typeface="Wingdings" panose="05000000000000000000" pitchFamily="2" charset="2"/>
              <a:buChar char="Ø"/>
            </a:pPr>
            <a:r>
              <a:rPr lang="en-US" altLang="zh-CN" sz="2000" dirty="0" smtClean="0">
                <a:solidFill>
                  <a:srgbClr val="FF0000"/>
                </a:solidFill>
                <a:ea typeface="宋体" panose="02010600030101010101" pitchFamily="2" charset="-122"/>
              </a:rPr>
              <a:t>set  </a:t>
            </a:r>
            <a:r>
              <a:rPr lang="zh-CN" altLang="en-US" sz="2000" dirty="0">
                <a:solidFill>
                  <a:srgbClr val="FF0000"/>
                </a:solidFill>
                <a:ea typeface="宋体" panose="02010600030101010101" pitchFamily="2" charset="-122"/>
              </a:rPr>
              <a:t>变量名</a:t>
            </a:r>
            <a:r>
              <a:rPr lang="zh-CN" altLang="en-US" sz="2000" dirty="0">
                <a:ea typeface="宋体" panose="02010600030101010101" pitchFamily="2" charset="-122"/>
              </a:rPr>
              <a:t> ：查看具体一个环境变量的值。</a:t>
            </a:r>
            <a:endParaRPr lang="zh-CN" altLang="en-US" sz="2000" dirty="0">
              <a:ea typeface="宋体" panose="02010600030101010101" pitchFamily="2" charset="-122"/>
            </a:endParaRPr>
          </a:p>
          <a:p>
            <a:pPr marL="1085850" lvl="1" indent="-342900" eaLnBrk="1" hangingPunct="1">
              <a:buFont typeface="Wingdings" panose="05000000000000000000" pitchFamily="2" charset="2"/>
              <a:buChar char="Ø"/>
            </a:pPr>
            <a:r>
              <a:rPr lang="en-US" altLang="zh-CN" sz="2000" dirty="0" smtClean="0">
                <a:solidFill>
                  <a:srgbClr val="FF0000"/>
                </a:solidFill>
                <a:ea typeface="宋体" panose="02010600030101010101" pitchFamily="2" charset="-122"/>
              </a:rPr>
              <a:t>set  </a:t>
            </a:r>
            <a:r>
              <a:rPr lang="zh-CN" altLang="en-US" sz="2000" dirty="0">
                <a:solidFill>
                  <a:srgbClr val="FF0000"/>
                </a:solidFill>
                <a:ea typeface="宋体" panose="02010600030101010101" pitchFamily="2" charset="-122"/>
              </a:rPr>
              <a:t>变量名</a:t>
            </a:r>
            <a:r>
              <a:rPr lang="en-US" altLang="zh-CN" sz="2000" dirty="0">
                <a:solidFill>
                  <a:srgbClr val="FF0000"/>
                </a:solidFill>
                <a:ea typeface="宋体" panose="02010600030101010101" pitchFamily="2" charset="-122"/>
              </a:rPr>
              <a:t>=</a:t>
            </a:r>
            <a:r>
              <a:rPr lang="zh-CN" altLang="en-US" sz="2000" dirty="0">
                <a:ea typeface="宋体" panose="02010600030101010101" pitchFamily="2" charset="-122"/>
              </a:rPr>
              <a:t>：清空一个环境变量的值。</a:t>
            </a:r>
            <a:endParaRPr lang="zh-CN" altLang="en-US" sz="2000" dirty="0">
              <a:ea typeface="宋体" panose="02010600030101010101" pitchFamily="2" charset="-122"/>
            </a:endParaRPr>
          </a:p>
          <a:p>
            <a:pPr marL="1085850" lvl="1" indent="-342900" eaLnBrk="1" hangingPunct="1">
              <a:buFont typeface="Wingdings" panose="05000000000000000000" pitchFamily="2" charset="2"/>
              <a:buChar char="Ø"/>
            </a:pPr>
            <a:r>
              <a:rPr lang="en-US" altLang="zh-CN" sz="2000" dirty="0" smtClean="0">
                <a:solidFill>
                  <a:srgbClr val="FF0000"/>
                </a:solidFill>
                <a:ea typeface="宋体" panose="02010600030101010101" pitchFamily="2" charset="-122"/>
              </a:rPr>
              <a:t>set  </a:t>
            </a:r>
            <a:r>
              <a:rPr lang="zh-CN" altLang="en-US" sz="2000" dirty="0">
                <a:solidFill>
                  <a:srgbClr val="FF0000"/>
                </a:solidFill>
                <a:ea typeface="宋体" panose="02010600030101010101" pitchFamily="2" charset="-122"/>
              </a:rPr>
              <a:t>变量名</a:t>
            </a:r>
            <a:r>
              <a:rPr lang="en-US" altLang="zh-CN" sz="2000" dirty="0">
                <a:solidFill>
                  <a:srgbClr val="FF0000"/>
                </a:solidFill>
                <a:ea typeface="宋体" panose="02010600030101010101" pitchFamily="2" charset="-122"/>
              </a:rPr>
              <a:t>=</a:t>
            </a:r>
            <a:r>
              <a:rPr lang="zh-CN" altLang="en-US" sz="2000" dirty="0">
                <a:solidFill>
                  <a:srgbClr val="FF0000"/>
                </a:solidFill>
                <a:ea typeface="宋体" panose="02010600030101010101" pitchFamily="2" charset="-122"/>
              </a:rPr>
              <a:t>具体值</a:t>
            </a:r>
            <a:r>
              <a:rPr lang="zh-CN" altLang="en-US" sz="2000" dirty="0">
                <a:ea typeface="宋体" panose="02010600030101010101" pitchFamily="2" charset="-122"/>
              </a:rPr>
              <a:t> ：给指定变量定义具体值。</a:t>
            </a:r>
            <a:endParaRPr lang="zh-CN" altLang="en-US" sz="2000" dirty="0">
              <a:ea typeface="宋体" panose="02010600030101010101" pitchFamily="2" charset="-122"/>
            </a:endParaRPr>
          </a:p>
          <a:p>
            <a:pPr marL="342900" indent="-342900" eaLnBrk="1" hangingPunct="1">
              <a:buFont typeface="Wingdings" panose="05000000000000000000" pitchFamily="2" charset="2"/>
              <a:buChar char="l"/>
            </a:pPr>
            <a:endParaRPr lang="en-US" altLang="zh-CN" sz="2400" dirty="0" smtClean="0">
              <a:ea typeface="宋体" panose="02010600030101010101" pitchFamily="2" charset="-122"/>
            </a:endParaRPr>
          </a:p>
          <a:p>
            <a:pPr marL="342900" indent="-342900" eaLnBrk="1" hangingPunct="1"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ea typeface="宋体" panose="02010600030101010101" pitchFamily="2" charset="-122"/>
              </a:rPr>
              <a:t>想</a:t>
            </a:r>
            <a:r>
              <a:rPr lang="zh-CN" altLang="en-US" sz="2400" dirty="0">
                <a:ea typeface="宋体" panose="02010600030101010101" pitchFamily="2" charset="-122"/>
              </a:rPr>
              <a:t>要在原有环境变量值基础上添加新值呢？</a:t>
            </a:r>
            <a:endParaRPr lang="zh-CN" altLang="en-US" sz="2400" dirty="0">
              <a:ea typeface="宋体" panose="02010600030101010101" pitchFamily="2" charset="-122"/>
            </a:endParaRPr>
          </a:p>
          <a:p>
            <a:pPr marL="1085850" lvl="1" indent="-342900" eaLnBrk="1" hangingPunct="1"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ea typeface="宋体" panose="02010600030101010101" pitchFamily="2" charset="-122"/>
              </a:rPr>
              <a:t>首先</a:t>
            </a:r>
            <a:r>
              <a:rPr lang="zh-CN" altLang="en-US" sz="2000" dirty="0">
                <a:ea typeface="宋体" panose="02010600030101010101" pitchFamily="2" charset="-122"/>
              </a:rPr>
              <a:t>，通过</a:t>
            </a:r>
            <a:r>
              <a:rPr lang="en-US" altLang="zh-CN" sz="2000" dirty="0">
                <a:solidFill>
                  <a:srgbClr val="FF0000"/>
                </a:solidFill>
                <a:ea typeface="宋体" panose="02010600030101010101" pitchFamily="2" charset="-122"/>
              </a:rPr>
              <a:t>%</a:t>
            </a:r>
            <a:r>
              <a:rPr lang="zh-CN" altLang="en-US" sz="2000" dirty="0">
                <a:solidFill>
                  <a:srgbClr val="FF0000"/>
                </a:solidFill>
                <a:ea typeface="宋体" panose="02010600030101010101" pitchFamily="2" charset="-122"/>
              </a:rPr>
              <a:t>变量名</a:t>
            </a:r>
            <a:r>
              <a:rPr lang="en-US" altLang="zh-CN" sz="2000" dirty="0">
                <a:solidFill>
                  <a:srgbClr val="FF0000"/>
                </a:solidFill>
                <a:ea typeface="宋体" panose="02010600030101010101" pitchFamily="2" charset="-122"/>
              </a:rPr>
              <a:t>%</a:t>
            </a:r>
            <a:r>
              <a:rPr lang="zh-CN" altLang="en-US" sz="2000" dirty="0">
                <a:ea typeface="宋体" panose="02010600030101010101" pitchFamily="2" charset="-122"/>
              </a:rPr>
              <a:t>操作符获取到原有环境变量的值。</a:t>
            </a:r>
            <a:endParaRPr lang="zh-CN" altLang="en-US" sz="2000" dirty="0">
              <a:ea typeface="宋体" panose="02010600030101010101" pitchFamily="2" charset="-122"/>
            </a:endParaRPr>
          </a:p>
          <a:p>
            <a:pPr marL="1085850" lvl="1" indent="-342900" eaLnBrk="1" hangingPunct="1"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ea typeface="宋体" panose="02010600030101010101" pitchFamily="2" charset="-122"/>
              </a:rPr>
              <a:t>然后</a:t>
            </a:r>
            <a:r>
              <a:rPr lang="zh-CN" altLang="en-US" sz="2000" dirty="0">
                <a:ea typeface="宋体" panose="02010600030101010101" pitchFamily="2" charset="-122"/>
              </a:rPr>
              <a:t>加上新值后再定义给该变量名即可</a:t>
            </a:r>
            <a:endParaRPr lang="zh-CN" altLang="en-US" sz="2000" dirty="0">
              <a:ea typeface="宋体" panose="02010600030101010101" pitchFamily="2" charset="-122"/>
            </a:endParaRPr>
          </a:p>
          <a:p>
            <a:pPr marL="1085850" lvl="1" indent="-342900" eaLnBrk="1" hangingPunct="1"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ea typeface="宋体" panose="02010600030101010101" pitchFamily="2" charset="-122"/>
              </a:rPr>
              <a:t>举例</a:t>
            </a:r>
            <a:r>
              <a:rPr lang="zh-CN" altLang="en-US" sz="2000" dirty="0">
                <a:ea typeface="宋体" panose="02010600030101010101" pitchFamily="2" charset="-122"/>
              </a:rPr>
              <a:t>：给</a:t>
            </a:r>
            <a:r>
              <a:rPr lang="en-US" altLang="zh-CN" sz="2000" dirty="0">
                <a:ea typeface="宋体" panose="02010600030101010101" pitchFamily="2" charset="-122"/>
              </a:rPr>
              <a:t>path</a:t>
            </a:r>
            <a:r>
              <a:rPr lang="zh-CN" altLang="en-US" sz="2000" dirty="0">
                <a:ea typeface="宋体" panose="02010600030101010101" pitchFamily="2" charset="-122"/>
              </a:rPr>
              <a:t>环境变量加入新值</a:t>
            </a:r>
            <a:endParaRPr lang="zh-CN" altLang="en-US" sz="2000" dirty="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sz="2000" dirty="0" smtClean="0">
                <a:solidFill>
                  <a:srgbClr val="FF0000"/>
                </a:solidFill>
                <a:ea typeface="宋体" panose="02010600030101010101" pitchFamily="2" charset="-122"/>
              </a:rPr>
              <a:t>		set  </a:t>
            </a:r>
            <a:r>
              <a:rPr lang="en-US" altLang="zh-CN" sz="2000" dirty="0">
                <a:solidFill>
                  <a:srgbClr val="FF0000"/>
                </a:solidFill>
                <a:ea typeface="宋体" panose="02010600030101010101" pitchFamily="2" charset="-122"/>
              </a:rPr>
              <a:t>path=</a:t>
            </a:r>
            <a:r>
              <a:rPr lang="zh-CN" altLang="en-US" sz="2000" dirty="0">
                <a:solidFill>
                  <a:srgbClr val="FF0000"/>
                </a:solidFill>
                <a:ea typeface="宋体" panose="02010600030101010101" pitchFamily="2" charset="-122"/>
              </a:rPr>
              <a:t>新值</a:t>
            </a:r>
            <a:r>
              <a:rPr lang="en-US" altLang="zh-CN" sz="2000" dirty="0">
                <a:solidFill>
                  <a:srgbClr val="FF0000"/>
                </a:solidFill>
                <a:ea typeface="宋体" panose="02010600030101010101" pitchFamily="2" charset="-122"/>
              </a:rPr>
              <a:t>;%path%</a:t>
            </a:r>
            <a:endParaRPr lang="en-US" altLang="zh-CN" sz="2000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marL="342900" indent="-342900" eaLnBrk="1" hangingPunct="1"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ea typeface="宋体" panose="02010600030101010101" pitchFamily="2" charset="-122"/>
              </a:rPr>
              <a:t>注：</a:t>
            </a:r>
            <a:r>
              <a:rPr lang="zh-CN" altLang="en-US" sz="2400" dirty="0">
                <a:ea typeface="宋体" panose="02010600030101010101" pitchFamily="2" charset="-122"/>
              </a:rPr>
              <a:t>这种配置方式只在当前</a:t>
            </a:r>
            <a:r>
              <a:rPr lang="en-US" altLang="zh-CN" sz="2400" dirty="0">
                <a:ea typeface="宋体" panose="02010600030101010101" pitchFamily="2" charset="-122"/>
              </a:rPr>
              <a:t>dos</a:t>
            </a:r>
            <a:r>
              <a:rPr lang="zh-CN" altLang="en-US" sz="2400" dirty="0">
                <a:ea typeface="宋体" panose="02010600030101010101" pitchFamily="2" charset="-122"/>
              </a:rPr>
              <a:t>窗口有效。窗口</a:t>
            </a:r>
            <a:r>
              <a:rPr lang="zh-CN" altLang="en-US" sz="2400" dirty="0" smtClean="0">
                <a:ea typeface="宋体" panose="02010600030101010101" pitchFamily="2" charset="-122"/>
              </a:rPr>
              <a:t>关闭</a:t>
            </a:r>
            <a:r>
              <a:rPr lang="zh-CN" altLang="en-US" sz="2400" dirty="0">
                <a:ea typeface="宋体" panose="02010600030101010101" pitchFamily="2" charset="-122"/>
              </a:rPr>
              <a:t>，配置消失。</a:t>
            </a:r>
            <a:endParaRPr lang="zh-CN" altLang="en-US" sz="2400" dirty="0">
              <a:ea typeface="宋体" panose="02010600030101010101" pitchFamily="2" charset="-122"/>
            </a:endParaRPr>
          </a:p>
          <a:p>
            <a:pPr eaLnBrk="1" hangingPunct="1"/>
            <a:endParaRPr lang="zh-CN" altLang="en-US" sz="2400" dirty="0">
              <a:ea typeface="宋体" panose="02010600030101010101" pitchFamily="2" charset="-122"/>
            </a:endParaRPr>
          </a:p>
        </p:txBody>
      </p:sp>
      <p:sp>
        <p:nvSpPr>
          <p:cNvPr id="7" name="标题 1"/>
          <p:cNvSpPr txBox="1"/>
          <p:nvPr/>
        </p:nvSpPr>
        <p:spPr>
          <a:xfrm>
            <a:off x="179512" y="1011217"/>
            <a:ext cx="4717032" cy="504056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panose="05000000000000000000" pitchFamily="2" charset="2"/>
              <a:buChar char="u"/>
            </a:pPr>
            <a:r>
              <a:rPr lang="zh-CN" altLang="en-US" sz="28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配置环境变量 </a:t>
            </a:r>
            <a:r>
              <a:rPr lang="en-US" altLang="zh-CN" sz="28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path(</a:t>
            </a:r>
            <a:r>
              <a:rPr lang="zh-CN" altLang="en-US" sz="28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补充</a:t>
            </a:r>
            <a:r>
              <a:rPr lang="en-US" altLang="zh-CN" sz="28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en-US" sz="2800" b="1" dirty="0">
              <a:solidFill>
                <a:srgbClr val="C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折角形 22"/>
          <p:cNvSpPr/>
          <p:nvPr/>
        </p:nvSpPr>
        <p:spPr>
          <a:xfrm>
            <a:off x="6764312" y="4362806"/>
            <a:ext cx="1571636" cy="785818"/>
          </a:xfrm>
          <a:prstGeom prst="foldedCorner">
            <a:avLst/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16200000" scaled="0"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流程图: 多文档 20"/>
          <p:cNvSpPr/>
          <p:nvPr/>
        </p:nvSpPr>
        <p:spPr>
          <a:xfrm>
            <a:off x="3569020" y="4347208"/>
            <a:ext cx="1785950" cy="857256"/>
          </a:xfrm>
          <a:prstGeom prst="flowChartMultidocument">
            <a:avLst/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16200000" scaled="0"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折角形 18"/>
          <p:cNvSpPr/>
          <p:nvPr/>
        </p:nvSpPr>
        <p:spPr>
          <a:xfrm>
            <a:off x="834655" y="4356444"/>
            <a:ext cx="1571636" cy="785818"/>
          </a:xfrm>
          <a:prstGeom prst="foldedCorner">
            <a:avLst/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16200000" scaled="0"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5899" y="1628800"/>
            <a:ext cx="8229600" cy="225742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步骤：</a:t>
            </a:r>
            <a:endParaRPr lang="en-US" altLang="zh-CN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将 </a:t>
            </a:r>
            <a:r>
              <a:rPr lang="en-US" altLang="zh-CN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Java </a:t>
            </a: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代码</a:t>
            </a:r>
            <a:r>
              <a:rPr lang="zh-CN" altLang="en-US" b="1" dirty="0" smtClean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编写</a:t>
            </a: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到扩展名为 </a:t>
            </a:r>
            <a:r>
              <a:rPr lang="en-US" altLang="zh-CN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.java </a:t>
            </a: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的文件中。</a:t>
            </a:r>
            <a:endParaRPr lang="zh-CN" altLang="en-US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通过 </a:t>
            </a:r>
            <a:r>
              <a:rPr lang="en-US" altLang="zh-CN" dirty="0" err="1" smtClean="0">
                <a:ea typeface="宋体" panose="02010600030101010101" pitchFamily="2" charset="-122"/>
                <a:cs typeface="Times New Roman" panose="02020603050405020304" pitchFamily="18" charset="0"/>
              </a:rPr>
              <a:t>javac</a:t>
            </a:r>
            <a:r>
              <a:rPr lang="en-US" altLang="zh-CN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命令对该 </a:t>
            </a:r>
            <a:r>
              <a:rPr lang="en-US" altLang="zh-CN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java </a:t>
            </a: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文件进行</a:t>
            </a:r>
            <a:r>
              <a:rPr lang="zh-CN" altLang="en-US" b="1" dirty="0" smtClean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编译</a:t>
            </a: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en-US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通过 </a:t>
            </a:r>
            <a:r>
              <a:rPr lang="en-US" altLang="zh-CN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java </a:t>
            </a: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命令对生成的 </a:t>
            </a:r>
            <a:r>
              <a:rPr lang="en-US" altLang="zh-CN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class </a:t>
            </a: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文件进行</a:t>
            </a:r>
            <a:r>
              <a:rPr lang="zh-CN" altLang="en-US" b="1" dirty="0" smtClean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运行</a:t>
            </a: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en-US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endParaRPr lang="zh-CN" altLang="en-US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TextBox 11"/>
          <p:cNvSpPr txBox="1">
            <a:spLocks noChangeArrowheads="1"/>
          </p:cNvSpPr>
          <p:nvPr/>
        </p:nvSpPr>
        <p:spPr bwMode="auto">
          <a:xfrm>
            <a:off x="928662" y="4518521"/>
            <a:ext cx="1512887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.java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文件</a:t>
            </a:r>
            <a:endParaRPr lang="zh-CN" altLang="en-US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TextBox 12"/>
          <p:cNvSpPr txBox="1">
            <a:spLocks noChangeArrowheads="1"/>
          </p:cNvSpPr>
          <p:nvPr/>
        </p:nvSpPr>
        <p:spPr bwMode="auto">
          <a:xfrm>
            <a:off x="3667099" y="4518521"/>
            <a:ext cx="1584325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.class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文件</a:t>
            </a:r>
            <a:endParaRPr lang="zh-CN" altLang="en-US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TextBox 13"/>
          <p:cNvSpPr txBox="1">
            <a:spLocks noChangeArrowheads="1"/>
          </p:cNvSpPr>
          <p:nvPr/>
        </p:nvSpPr>
        <p:spPr bwMode="auto">
          <a:xfrm>
            <a:off x="6908774" y="4518521"/>
            <a:ext cx="1223963" cy="4619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结  果</a:t>
            </a:r>
            <a:endParaRPr lang="zh-CN" altLang="en-US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" name="TextBox 22"/>
          <p:cNvSpPr txBox="1">
            <a:spLocks noChangeArrowheads="1"/>
          </p:cNvSpPr>
          <p:nvPr/>
        </p:nvSpPr>
        <p:spPr bwMode="auto">
          <a:xfrm>
            <a:off x="2514574" y="4293096"/>
            <a:ext cx="1223963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javac.exe</a:t>
            </a:r>
            <a:endParaRPr lang="zh-CN" altLang="en-US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" name="TextBox 24"/>
          <p:cNvSpPr txBox="1">
            <a:spLocks noChangeArrowheads="1"/>
          </p:cNvSpPr>
          <p:nvPr/>
        </p:nvSpPr>
        <p:spPr bwMode="auto">
          <a:xfrm>
            <a:off x="2586012" y="4805858"/>
            <a:ext cx="1223962" cy="461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编  译</a:t>
            </a:r>
            <a:endParaRPr lang="zh-CN" altLang="en-US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" name="TextBox 25"/>
          <p:cNvSpPr txBox="1">
            <a:spLocks noChangeArrowheads="1"/>
          </p:cNvSpPr>
          <p:nvPr/>
        </p:nvSpPr>
        <p:spPr bwMode="auto">
          <a:xfrm>
            <a:off x="5467324" y="4294683"/>
            <a:ext cx="1223963" cy="368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java.exe</a:t>
            </a:r>
            <a:endParaRPr lang="zh-CN" altLang="en-US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" name="TextBox 26"/>
          <p:cNvSpPr txBox="1">
            <a:spLocks noChangeArrowheads="1"/>
          </p:cNvSpPr>
          <p:nvPr/>
        </p:nvSpPr>
        <p:spPr bwMode="auto">
          <a:xfrm>
            <a:off x="5538762" y="4734421"/>
            <a:ext cx="1152525" cy="4619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运  行</a:t>
            </a:r>
            <a:endParaRPr lang="zh-CN" altLang="en-US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6" name="直接箭头连接符 15"/>
          <p:cNvCxnSpPr/>
          <p:nvPr/>
        </p:nvCxnSpPr>
        <p:spPr>
          <a:xfrm flipH="1" flipV="1">
            <a:off x="1865287" y="5196383"/>
            <a:ext cx="144462" cy="309563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6"/>
          <p:cNvSpPr txBox="1">
            <a:spLocks noChangeArrowheads="1"/>
          </p:cNvSpPr>
          <p:nvPr/>
        </p:nvSpPr>
        <p:spPr bwMode="auto">
          <a:xfrm>
            <a:off x="1649387" y="5445224"/>
            <a:ext cx="1476375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源文件</a:t>
            </a:r>
            <a:endParaRPr lang="zh-CN" altLang="en-US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649387" y="5495702"/>
            <a:ext cx="936625" cy="3095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20" name="直接箭头连接符 19"/>
          <p:cNvCxnSpPr/>
          <p:nvPr/>
        </p:nvCxnSpPr>
        <p:spPr>
          <a:xfrm>
            <a:off x="2370112" y="4734421"/>
            <a:ext cx="1368425" cy="1588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5322862" y="4734421"/>
            <a:ext cx="1441450" cy="1588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1888280" y="804139"/>
            <a:ext cx="573124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>
                <a:ea typeface="宋体" panose="02010600030101010101" pitchFamily="2" charset="-122"/>
                <a:cs typeface="Times New Roman" panose="02020603050405020304" pitchFamily="18" charset="0"/>
              </a:rPr>
              <a:t>1.5 </a:t>
            </a:r>
            <a:r>
              <a:rPr lang="zh-CN" altLang="en-US" sz="3600" b="1" dirty="0">
                <a:ea typeface="宋体" panose="02010600030101010101" pitchFamily="2" charset="-122"/>
                <a:cs typeface="Times New Roman" panose="02020603050405020304" pitchFamily="18" charset="0"/>
              </a:rPr>
              <a:t>开发体验 </a:t>
            </a:r>
            <a:r>
              <a:rPr lang="en-US" altLang="zh-CN" sz="3600" b="1" dirty="0">
                <a:ea typeface="宋体" panose="02010600030101010101" pitchFamily="2" charset="-122"/>
                <a:cs typeface="Times New Roman" panose="02020603050405020304" pitchFamily="18" charset="0"/>
              </a:rPr>
              <a:t>— </a:t>
            </a:r>
            <a:r>
              <a:rPr lang="en-US" altLang="zh-CN" sz="3600" b="1" dirty="0" err="1">
                <a:ea typeface="宋体" panose="02010600030101010101" pitchFamily="2" charset="-122"/>
                <a:cs typeface="Times New Roman" panose="02020603050405020304" pitchFamily="18" charset="0"/>
              </a:rPr>
              <a:t>HelloWorld</a:t>
            </a:r>
            <a:endParaRPr lang="en-US" altLang="zh-CN" sz="3600" b="1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09974" y="5505946"/>
            <a:ext cx="1657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新宋体" panose="02010609030101010101" pitchFamily="49" charset="-122"/>
                <a:ea typeface="新宋体" panose="02010609030101010101" pitchFamily="49" charset="-122"/>
              </a:rPr>
              <a:t>字节</a:t>
            </a:r>
            <a:r>
              <a:rPr lang="zh-CN" altLang="en-US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码文件</a:t>
            </a:r>
            <a:endParaRPr lang="zh-CN" altLang="en-US" dirty="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3814836" y="5566271"/>
            <a:ext cx="1261220" cy="3090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5" name="直接箭头连接符 4"/>
          <p:cNvCxnSpPr>
            <a:stCxn id="2" idx="0"/>
          </p:cNvCxnSpPr>
          <p:nvPr/>
        </p:nvCxnSpPr>
        <p:spPr>
          <a:xfrm flipV="1">
            <a:off x="4638649" y="5196383"/>
            <a:ext cx="0" cy="309563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3143208" y="0"/>
            <a:ext cx="6000792" cy="69062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5846" name="TextBox 6"/>
          <p:cNvSpPr txBox="1">
            <a:spLocks noChangeArrowheads="1"/>
          </p:cNvSpPr>
          <p:nvPr/>
        </p:nvSpPr>
        <p:spPr bwMode="auto">
          <a:xfrm>
            <a:off x="323528" y="980728"/>
            <a:ext cx="2819680" cy="4154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marL="342900" indent="-342900" eaLnBrk="1" hangingPunct="1">
              <a:buFont typeface="Wingdings" panose="05000000000000000000" pitchFamily="2" charset="2"/>
              <a:buChar char="l"/>
            </a:pPr>
            <a:r>
              <a:rPr lang="zh-CN" altLang="en-US" sz="2400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步骤</a:t>
            </a:r>
            <a:r>
              <a:rPr lang="zh-CN" altLang="en-US" sz="2400" b="1" dirty="0">
                <a:solidFill>
                  <a:srgbClr val="FF0000"/>
                </a:solidFill>
                <a:ea typeface="宋体" panose="02010600030101010101" pitchFamily="2" charset="-122"/>
              </a:rPr>
              <a:t>一：</a:t>
            </a:r>
            <a:r>
              <a:rPr lang="zh-CN" altLang="en-US" sz="2400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编写</a:t>
            </a:r>
            <a:endParaRPr lang="zh-CN" altLang="en-US" sz="2400" b="1" dirty="0" smtClean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marL="504190" lvl="1" indent="-342900" eaLnBrk="1" hangingPunct="1"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ea typeface="宋体" panose="02010600030101010101" pitchFamily="2" charset="-122"/>
              </a:rPr>
              <a:t>选择</a:t>
            </a:r>
            <a:r>
              <a:rPr lang="zh-CN" altLang="en-US" sz="2400" dirty="0">
                <a:ea typeface="宋体" panose="02010600030101010101" pitchFamily="2" charset="-122"/>
              </a:rPr>
              <a:t>最简单的</a:t>
            </a:r>
            <a:r>
              <a:rPr lang="zh-CN" altLang="en-US" sz="2400" dirty="0" smtClean="0">
                <a:ea typeface="宋体" panose="02010600030101010101" pitchFamily="2" charset="-122"/>
              </a:rPr>
              <a:t>编辑器：记事本</a:t>
            </a:r>
            <a:r>
              <a:rPr lang="zh-CN" altLang="en-US" sz="2400" dirty="0">
                <a:ea typeface="宋体" panose="02010600030101010101" pitchFamily="2" charset="-122"/>
              </a:rPr>
              <a:t>。</a:t>
            </a:r>
            <a:endParaRPr lang="zh-CN" altLang="en-US" sz="2400" dirty="0">
              <a:ea typeface="宋体" panose="02010600030101010101" pitchFamily="2" charset="-122"/>
            </a:endParaRPr>
          </a:p>
          <a:p>
            <a:pPr marL="504190" lvl="1" indent="-342900" eaLnBrk="1" hangingPunct="1"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ea typeface="宋体" panose="02010600030101010101" pitchFamily="2" charset="-122"/>
              </a:rPr>
              <a:t>敲入代码    </a:t>
            </a:r>
            <a:r>
              <a:rPr lang="en-US" altLang="zh-CN" sz="2400" dirty="0" smtClean="0">
                <a:ea typeface="宋体" panose="02010600030101010101" pitchFamily="2" charset="-122"/>
              </a:rPr>
              <a:t>class Test{</a:t>
            </a:r>
            <a:r>
              <a:rPr lang="zh-CN" altLang="en-US" sz="2400" dirty="0" smtClean="0">
                <a:ea typeface="宋体" panose="02010600030101010101" pitchFamily="2" charset="-122"/>
              </a:rPr>
              <a:t>  </a:t>
            </a:r>
            <a:r>
              <a:rPr lang="en-US" altLang="zh-CN" sz="2400" dirty="0">
                <a:ea typeface="宋体" panose="02010600030101010101" pitchFamily="2" charset="-122"/>
              </a:rPr>
              <a:t>}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 sz="2400" dirty="0" smtClean="0">
                <a:ea typeface="宋体" panose="02010600030101010101" pitchFamily="2" charset="-122"/>
              </a:rPr>
              <a:t> 将</a:t>
            </a:r>
            <a:r>
              <a:rPr lang="zh-CN" altLang="en-US" sz="2400" dirty="0">
                <a:ea typeface="宋体" panose="02010600030101010101" pitchFamily="2" charset="-122"/>
              </a:rPr>
              <a:t>文件保存</a:t>
            </a:r>
            <a:r>
              <a:rPr lang="zh-CN" altLang="en-US" sz="2400" dirty="0" smtClean="0">
                <a:ea typeface="宋体" panose="02010600030101010101" pitchFamily="2" charset="-122"/>
              </a:rPr>
              <a:t>成</a:t>
            </a:r>
            <a:r>
              <a:rPr lang="en-US" altLang="zh-CN" sz="2400" dirty="0" smtClean="0">
                <a:ea typeface="宋体" panose="02010600030101010101" pitchFamily="2" charset="-122"/>
              </a:rPr>
              <a:t>Test.java</a:t>
            </a:r>
            <a:r>
              <a:rPr lang="zh-CN" altLang="en-US" sz="2400" dirty="0">
                <a:ea typeface="宋体" panose="02010600030101010101" pitchFamily="2" charset="-122"/>
              </a:rPr>
              <a:t>，这个文件是</a:t>
            </a:r>
            <a:r>
              <a:rPr lang="zh-CN" altLang="en-US" sz="2400" dirty="0" smtClean="0">
                <a:ea typeface="宋体" panose="02010600030101010101" pitchFamily="2" charset="-122"/>
              </a:rPr>
              <a:t>存放</a:t>
            </a:r>
            <a:r>
              <a:rPr lang="en-US" altLang="zh-CN" sz="2400" dirty="0" smtClean="0">
                <a:ea typeface="宋体" panose="02010600030101010101" pitchFamily="2" charset="-122"/>
              </a:rPr>
              <a:t>java</a:t>
            </a:r>
            <a:r>
              <a:rPr lang="zh-CN" altLang="en-US" sz="2400" dirty="0">
                <a:ea typeface="宋体" panose="02010600030101010101" pitchFamily="2" charset="-122"/>
              </a:rPr>
              <a:t>代码的文件，称为源文件</a:t>
            </a:r>
            <a:r>
              <a:rPr lang="zh-CN" altLang="en-US" sz="2400" dirty="0" smtClean="0">
                <a:ea typeface="宋体" panose="02010600030101010101" pitchFamily="2" charset="-122"/>
              </a:rPr>
              <a:t>。</a:t>
            </a:r>
            <a:endParaRPr lang="zh-CN" altLang="en-US" sz="2400" dirty="0">
              <a:ea typeface="宋体" panose="02010600030101010101" pitchFamily="2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3939508" y="4470076"/>
            <a:ext cx="2561318" cy="25845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noFill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000200" y="4951046"/>
            <a:ext cx="114300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  <a:cs typeface="Arial Unicode MS" pitchFamily="34" charset="-122"/>
              </a:rPr>
              <a:t>取消勾选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  <a:cs typeface="Arial Unicode MS" pitchFamily="34" charset="-122"/>
            </a:endParaRPr>
          </a:p>
        </p:txBody>
      </p:sp>
      <p:cxnSp>
        <p:nvCxnSpPr>
          <p:cNvPr id="3" name="直接箭头连接符 2"/>
          <p:cNvCxnSpPr>
            <a:stCxn id="6" idx="3"/>
          </p:cNvCxnSpPr>
          <p:nvPr/>
        </p:nvCxnSpPr>
        <p:spPr>
          <a:xfrm flipV="1">
            <a:off x="3143208" y="4599304"/>
            <a:ext cx="796300" cy="536408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538245" y="1412776"/>
            <a:ext cx="8044515" cy="3277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marL="342900" indent="-342900" eaLnBrk="1" hangingPunct="1">
              <a:spcAft>
                <a:spcPts val="1800"/>
              </a:spcAft>
              <a:buFont typeface="Wingdings" panose="05000000000000000000" pitchFamily="2" charset="2"/>
              <a:buChar char="l"/>
            </a:pPr>
            <a:r>
              <a:rPr lang="zh-CN" altLang="en-US" sz="2400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步骤</a:t>
            </a:r>
            <a:r>
              <a:rPr lang="zh-CN" altLang="en-US" sz="2400" b="1" dirty="0">
                <a:solidFill>
                  <a:srgbClr val="FF0000"/>
                </a:solidFill>
                <a:ea typeface="宋体" panose="02010600030101010101" pitchFamily="2" charset="-122"/>
              </a:rPr>
              <a:t>二：</a:t>
            </a:r>
            <a:r>
              <a:rPr lang="zh-CN" altLang="en-US" sz="2400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编译</a:t>
            </a:r>
            <a:endParaRPr lang="zh-CN" altLang="en-US" sz="2400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marL="342900" indent="-342900" eaLnBrk="1" hangingPunct="1"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ea typeface="宋体" panose="02010600030101010101" pitchFamily="2" charset="-122"/>
              </a:rPr>
              <a:t>有了</a:t>
            </a:r>
            <a:r>
              <a:rPr lang="en-US" altLang="zh-CN" sz="2400" dirty="0">
                <a:ea typeface="宋体" panose="02010600030101010101" pitchFamily="2" charset="-122"/>
              </a:rPr>
              <a:t>java</a:t>
            </a:r>
            <a:r>
              <a:rPr lang="zh-CN" altLang="en-US" sz="2400" dirty="0">
                <a:ea typeface="宋体" panose="02010600030101010101" pitchFamily="2" charset="-122"/>
              </a:rPr>
              <a:t>源文件，通过编译器将其编译</a:t>
            </a:r>
            <a:r>
              <a:rPr lang="zh-CN" altLang="en-US" sz="2400" dirty="0" smtClean="0">
                <a:ea typeface="宋体" panose="02010600030101010101" pitchFamily="2" charset="-122"/>
              </a:rPr>
              <a:t>成</a:t>
            </a:r>
            <a:r>
              <a:rPr lang="en-US" altLang="zh-CN" sz="2400" dirty="0" smtClean="0">
                <a:ea typeface="宋体" panose="02010600030101010101" pitchFamily="2" charset="-122"/>
              </a:rPr>
              <a:t>JVM</a:t>
            </a:r>
            <a:r>
              <a:rPr lang="zh-CN" altLang="en-US" sz="2400" dirty="0">
                <a:ea typeface="宋体" panose="02010600030101010101" pitchFamily="2" charset="-122"/>
              </a:rPr>
              <a:t>可以识别的字节码文件。</a:t>
            </a:r>
            <a:endParaRPr lang="zh-CN" altLang="en-US" sz="2400" dirty="0">
              <a:ea typeface="宋体" panose="02010600030101010101" pitchFamily="2" charset="-122"/>
            </a:endParaRPr>
          </a:p>
          <a:p>
            <a:pPr marL="342900" indent="-342900" eaLnBrk="1" hangingPunct="1"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ea typeface="宋体" panose="02010600030101010101" pitchFamily="2" charset="-122"/>
              </a:rPr>
              <a:t>在</a:t>
            </a:r>
            <a:r>
              <a:rPr lang="zh-CN" altLang="en-US" sz="2400" dirty="0">
                <a:ea typeface="宋体" panose="02010600030101010101" pitchFamily="2" charset="-122"/>
              </a:rPr>
              <a:t>该源文件目录下，通过</a:t>
            </a:r>
            <a:r>
              <a:rPr lang="en-US" altLang="zh-CN" sz="2400" dirty="0" err="1">
                <a:ea typeface="宋体" panose="02010600030101010101" pitchFamily="2" charset="-122"/>
              </a:rPr>
              <a:t>javac</a:t>
            </a:r>
            <a:r>
              <a:rPr lang="zh-CN" altLang="en-US" sz="2400" dirty="0">
                <a:ea typeface="宋体" panose="02010600030101010101" pitchFamily="2" charset="-122"/>
              </a:rPr>
              <a:t>编译工具</a:t>
            </a:r>
            <a:r>
              <a:rPr lang="zh-CN" altLang="en-US" sz="2400" dirty="0" smtClean="0">
                <a:ea typeface="宋体" panose="02010600030101010101" pitchFamily="2" charset="-122"/>
              </a:rPr>
              <a:t>对</a:t>
            </a:r>
            <a:r>
              <a:rPr lang="en-US" altLang="zh-CN" sz="2400" dirty="0" smtClean="0">
                <a:ea typeface="宋体" panose="02010600030101010101" pitchFamily="2" charset="-122"/>
              </a:rPr>
              <a:t>Test.java</a:t>
            </a:r>
            <a:r>
              <a:rPr lang="zh-CN" altLang="en-US" sz="2400" dirty="0">
                <a:ea typeface="宋体" panose="02010600030101010101" pitchFamily="2" charset="-122"/>
              </a:rPr>
              <a:t>文件进行编译。</a:t>
            </a:r>
            <a:endParaRPr lang="zh-CN" altLang="en-US" sz="2400" dirty="0">
              <a:ea typeface="宋体" panose="02010600030101010101" pitchFamily="2" charset="-122"/>
            </a:endParaRPr>
          </a:p>
          <a:p>
            <a:pPr marL="342900" indent="-342900" eaLnBrk="1" hangingPunct="1"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ea typeface="宋体" panose="02010600030101010101" pitchFamily="2" charset="-122"/>
              </a:rPr>
              <a:t>如果</a:t>
            </a:r>
            <a:r>
              <a:rPr lang="zh-CN" altLang="en-US" sz="2400" dirty="0">
                <a:ea typeface="宋体" panose="02010600030101010101" pitchFamily="2" charset="-122"/>
              </a:rPr>
              <a:t>程序没有错误，没有任何提示，但在</a:t>
            </a:r>
            <a:r>
              <a:rPr lang="zh-CN" altLang="en-US" sz="2400" dirty="0" smtClean="0">
                <a:ea typeface="宋体" panose="02010600030101010101" pitchFamily="2" charset="-122"/>
              </a:rPr>
              <a:t>当前</a:t>
            </a:r>
            <a:r>
              <a:rPr lang="zh-CN" altLang="en-US" sz="2400" dirty="0">
                <a:ea typeface="宋体" panose="02010600030101010101" pitchFamily="2" charset="-122"/>
              </a:rPr>
              <a:t>目录下会出现一</a:t>
            </a:r>
            <a:r>
              <a:rPr lang="zh-CN" altLang="en-US" sz="2400" dirty="0" smtClean="0">
                <a:ea typeface="宋体" panose="02010600030101010101" pitchFamily="2" charset="-122"/>
              </a:rPr>
              <a:t>个</a:t>
            </a:r>
            <a:r>
              <a:rPr lang="en-US" altLang="zh-CN" sz="2400" dirty="0" err="1" smtClean="0">
                <a:ea typeface="宋体" panose="02010600030101010101" pitchFamily="2" charset="-122"/>
              </a:rPr>
              <a:t>Test.class</a:t>
            </a:r>
            <a:r>
              <a:rPr lang="zh-CN" altLang="en-US" sz="2400" dirty="0">
                <a:ea typeface="宋体" panose="02010600030101010101" pitchFamily="2" charset="-122"/>
              </a:rPr>
              <a:t>文件，该</a:t>
            </a:r>
            <a:r>
              <a:rPr lang="zh-CN" altLang="en-US" sz="2400" dirty="0" smtClean="0">
                <a:ea typeface="宋体" panose="02010600030101010101" pitchFamily="2" charset="-122"/>
              </a:rPr>
              <a:t>文件</a:t>
            </a:r>
            <a:r>
              <a:rPr lang="zh-CN" altLang="en-US" sz="2400" dirty="0">
                <a:ea typeface="宋体" panose="02010600030101010101" pitchFamily="2" charset="-122"/>
              </a:rPr>
              <a:t>称为字节码文件，也是可以执行的</a:t>
            </a:r>
            <a:r>
              <a:rPr lang="en-US" altLang="zh-CN" sz="2400" dirty="0">
                <a:ea typeface="宋体" panose="02010600030101010101" pitchFamily="2" charset="-122"/>
              </a:rPr>
              <a:t>java</a:t>
            </a:r>
            <a:r>
              <a:rPr lang="zh-CN" altLang="en-US" sz="2400" dirty="0" smtClean="0">
                <a:ea typeface="宋体" panose="02010600030101010101" pitchFamily="2" charset="-122"/>
              </a:rPr>
              <a:t>的程序。</a:t>
            </a:r>
            <a:endParaRPr lang="zh-CN" altLang="en-US" sz="2400" dirty="0">
              <a:ea typeface="宋体" panose="02010600030101010101" pitchFamily="2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5013176"/>
            <a:ext cx="3825715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4" name="TextBox 6"/>
          <p:cNvSpPr txBox="1">
            <a:spLocks noChangeArrowheads="1"/>
          </p:cNvSpPr>
          <p:nvPr/>
        </p:nvSpPr>
        <p:spPr bwMode="auto">
          <a:xfrm>
            <a:off x="413916" y="908720"/>
            <a:ext cx="6986587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marL="342900" indent="-342900" eaLnBrk="1" hangingPunct="1">
              <a:buFont typeface="Wingdings" panose="05000000000000000000" pitchFamily="2" charset="2"/>
              <a:buChar char="l"/>
            </a:pPr>
            <a:r>
              <a:rPr lang="zh-CN" altLang="en-US" sz="2400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步骤</a:t>
            </a:r>
            <a:r>
              <a:rPr lang="zh-CN" altLang="en-US" sz="2400" b="1" dirty="0">
                <a:solidFill>
                  <a:srgbClr val="FF0000"/>
                </a:solidFill>
                <a:ea typeface="宋体" panose="02010600030101010101" pitchFamily="2" charset="-122"/>
              </a:rPr>
              <a:t>三：运行</a:t>
            </a:r>
            <a:endParaRPr lang="zh-CN" altLang="en-US" sz="2400" b="1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marL="342900" indent="-342900" eaLnBrk="1" hangingPunct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ea typeface="宋体" panose="02010600030101010101" pitchFamily="2" charset="-122"/>
              </a:rPr>
              <a:t>有了</a:t>
            </a:r>
            <a:r>
              <a:rPr lang="zh-CN" altLang="en-US" sz="2000" dirty="0">
                <a:ea typeface="宋体" panose="02010600030101010101" pitchFamily="2" charset="-122"/>
              </a:rPr>
              <a:t>可执行的</a:t>
            </a:r>
            <a:r>
              <a:rPr lang="en-US" altLang="zh-CN" sz="2000" dirty="0">
                <a:ea typeface="宋体" panose="02010600030101010101" pitchFamily="2" charset="-122"/>
              </a:rPr>
              <a:t>java</a:t>
            </a:r>
            <a:r>
              <a:rPr lang="zh-CN" altLang="en-US" sz="2000" dirty="0">
                <a:ea typeface="宋体" panose="02010600030101010101" pitchFamily="2" charset="-122"/>
              </a:rPr>
              <a:t>程序</a:t>
            </a:r>
            <a:r>
              <a:rPr lang="en-US" altLang="zh-CN" sz="2000" dirty="0" smtClean="0">
                <a:ea typeface="宋体" panose="02010600030101010101" pitchFamily="2" charset="-122"/>
              </a:rPr>
              <a:t>(</a:t>
            </a:r>
            <a:r>
              <a:rPr lang="en-US" altLang="zh-CN" sz="2000" dirty="0" err="1" smtClean="0">
                <a:ea typeface="宋体" panose="02010600030101010101" pitchFamily="2" charset="-122"/>
              </a:rPr>
              <a:t>Test.class</a:t>
            </a:r>
            <a:r>
              <a:rPr lang="zh-CN" altLang="en-US" sz="2000" dirty="0">
                <a:ea typeface="宋体" panose="02010600030101010101" pitchFamily="2" charset="-122"/>
              </a:rPr>
              <a:t>字节码文件</a:t>
            </a:r>
            <a:r>
              <a:rPr lang="en-US" altLang="zh-CN" sz="2000" dirty="0">
                <a:ea typeface="宋体" panose="02010600030101010101" pitchFamily="2" charset="-122"/>
              </a:rPr>
              <a:t>)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marL="342900" indent="-342900" eaLnBrk="1" hangingPunct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ea typeface="宋体" panose="02010600030101010101" pitchFamily="2" charset="-122"/>
              </a:rPr>
              <a:t>通过</a:t>
            </a:r>
            <a:r>
              <a:rPr lang="zh-CN" altLang="en-US" sz="2000" dirty="0">
                <a:ea typeface="宋体" panose="02010600030101010101" pitchFamily="2" charset="-122"/>
              </a:rPr>
              <a:t>运行工具</a:t>
            </a:r>
            <a:r>
              <a:rPr lang="en-US" altLang="zh-CN" sz="2000" dirty="0">
                <a:ea typeface="宋体" panose="02010600030101010101" pitchFamily="2" charset="-122"/>
              </a:rPr>
              <a:t>java.exe</a:t>
            </a:r>
            <a:r>
              <a:rPr lang="zh-CN" altLang="en-US" sz="2000" dirty="0">
                <a:ea typeface="宋体" panose="02010600030101010101" pitchFamily="2" charset="-122"/>
              </a:rPr>
              <a:t>对字节码文件进行执行。</a:t>
            </a:r>
            <a:endParaRPr lang="zh-CN" altLang="en-US" sz="2000" dirty="0">
              <a:ea typeface="宋体" panose="02010600030101010101" pitchFamily="2" charset="-122"/>
            </a:endParaRPr>
          </a:p>
          <a:p>
            <a:pPr marL="342900" indent="-342900" eaLnBrk="1" hangingPunct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ea typeface="宋体" panose="02010600030101010101" pitchFamily="2" charset="-122"/>
              </a:rPr>
              <a:t>出现</a:t>
            </a:r>
            <a:r>
              <a:rPr lang="zh-CN" altLang="en-US" sz="2000" dirty="0">
                <a:ea typeface="宋体" panose="02010600030101010101" pitchFamily="2" charset="-122"/>
              </a:rPr>
              <a:t>提示：缺少一个名称为</a:t>
            </a:r>
            <a:r>
              <a:rPr lang="en-US" altLang="zh-CN" sz="2000" dirty="0">
                <a:ea typeface="宋体" panose="02010600030101010101" pitchFamily="2" charset="-122"/>
              </a:rPr>
              <a:t>main</a:t>
            </a:r>
            <a:r>
              <a:rPr lang="zh-CN" altLang="en-US" sz="2000" dirty="0">
                <a:ea typeface="宋体" panose="02010600030101010101" pitchFamily="2" charset="-122"/>
              </a:rPr>
              <a:t>的方法。</a:t>
            </a:r>
            <a:endParaRPr lang="zh-CN" altLang="en-US" sz="2400" dirty="0">
              <a:ea typeface="宋体" panose="02010600030101010101" pitchFamily="2" charset="-122"/>
            </a:endParaRPr>
          </a:p>
        </p:txBody>
      </p:sp>
      <p:sp>
        <p:nvSpPr>
          <p:cNvPr id="37896" name="TextBox 7"/>
          <p:cNvSpPr txBox="1">
            <a:spLocks noChangeArrowheads="1"/>
          </p:cNvSpPr>
          <p:nvPr/>
        </p:nvSpPr>
        <p:spPr bwMode="auto">
          <a:xfrm>
            <a:off x="251520" y="3356992"/>
            <a:ext cx="8712968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marL="342900" indent="-342900" eaLnBrk="1" hangingPunct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ea typeface="宋体" panose="02010600030101010101" pitchFamily="2" charset="-122"/>
              </a:rPr>
              <a:t>因为</a:t>
            </a:r>
            <a:r>
              <a:rPr lang="zh-CN" altLang="en-US" sz="2000" dirty="0">
                <a:ea typeface="宋体" panose="02010600030101010101" pitchFamily="2" charset="-122"/>
              </a:rPr>
              <a:t>一个程序的执行需要一个起始点或者入口，所以</a:t>
            </a:r>
            <a:r>
              <a:rPr lang="zh-CN" altLang="en-US" sz="2000" dirty="0" smtClean="0">
                <a:ea typeface="宋体" panose="02010600030101010101" pitchFamily="2" charset="-122"/>
              </a:rPr>
              <a:t>在</a:t>
            </a:r>
            <a:r>
              <a:rPr lang="en-US" altLang="zh-CN" sz="2000" dirty="0" smtClean="0">
                <a:ea typeface="宋体" panose="02010600030101010101" pitchFamily="2" charset="-122"/>
              </a:rPr>
              <a:t>Test</a:t>
            </a:r>
            <a:r>
              <a:rPr lang="zh-CN" altLang="en-US" sz="2000" dirty="0" smtClean="0">
                <a:ea typeface="宋体" panose="02010600030101010101" pitchFamily="2" charset="-122"/>
              </a:rPr>
              <a:t>类中</a:t>
            </a:r>
            <a:r>
              <a:rPr lang="zh-CN" altLang="en-US" sz="2000" dirty="0">
                <a:ea typeface="宋体" panose="02010600030101010101" pitchFamily="2" charset="-122"/>
              </a:rPr>
              <a:t>的加入</a:t>
            </a:r>
            <a:r>
              <a:rPr lang="en-US" altLang="zh-CN" sz="2000" dirty="0">
                <a:solidFill>
                  <a:srgbClr val="FF0000"/>
                </a:solidFill>
                <a:ea typeface="宋体" panose="02010600030101010101" pitchFamily="2" charset="-122"/>
              </a:rPr>
              <a:t>public static void main(String[] </a:t>
            </a:r>
            <a:r>
              <a:rPr lang="en-US" altLang="zh-CN" sz="2000" dirty="0" err="1">
                <a:solidFill>
                  <a:srgbClr val="FF0000"/>
                </a:solidFill>
                <a:ea typeface="宋体" panose="02010600030101010101" pitchFamily="2" charset="-122"/>
              </a:rPr>
              <a:t>args</a:t>
            </a:r>
            <a:r>
              <a:rPr lang="en-US" altLang="zh-CN" sz="2000" dirty="0">
                <a:solidFill>
                  <a:srgbClr val="FF0000"/>
                </a:solidFill>
                <a:ea typeface="宋体" panose="02010600030101010101" pitchFamily="2" charset="-122"/>
              </a:rPr>
              <a:t>){</a:t>
            </a:r>
            <a:r>
              <a:rPr lang="zh-CN" altLang="en-US" sz="2000" dirty="0">
                <a:solidFill>
                  <a:srgbClr val="FF0000"/>
                </a:solidFill>
                <a:ea typeface="宋体" panose="02010600030101010101" pitchFamily="2" charset="-122"/>
              </a:rPr>
              <a:t>  </a:t>
            </a:r>
            <a:r>
              <a:rPr lang="en-US" altLang="zh-CN" sz="2000" dirty="0">
                <a:solidFill>
                  <a:srgbClr val="FF0000"/>
                </a:solidFill>
                <a:ea typeface="宋体" panose="02010600030101010101" pitchFamily="2" charset="-122"/>
              </a:rPr>
              <a:t>}</a:t>
            </a:r>
            <a:endParaRPr lang="en-US" altLang="zh-CN" sz="2000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marL="342900" indent="-342900" eaLnBrk="1" hangingPunct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ea typeface="宋体" panose="02010600030101010101" pitchFamily="2" charset="-122"/>
              </a:rPr>
              <a:t>对</a:t>
            </a:r>
            <a:r>
              <a:rPr lang="zh-CN" altLang="en-US" sz="2000" dirty="0">
                <a:ea typeface="宋体" panose="02010600030101010101" pitchFamily="2" charset="-122"/>
              </a:rPr>
              <a:t>修改后</a:t>
            </a:r>
            <a:r>
              <a:rPr lang="zh-CN" altLang="en-US" sz="2000" dirty="0" smtClean="0">
                <a:ea typeface="宋体" panose="02010600030101010101" pitchFamily="2" charset="-122"/>
              </a:rPr>
              <a:t>的</a:t>
            </a:r>
            <a:r>
              <a:rPr lang="en-US" altLang="zh-CN" sz="2000" dirty="0" smtClean="0">
                <a:ea typeface="宋体" panose="02010600030101010101" pitchFamily="2" charset="-122"/>
              </a:rPr>
              <a:t>Test.java</a:t>
            </a:r>
            <a:r>
              <a:rPr lang="zh-CN" altLang="en-US" sz="2000" dirty="0">
                <a:ea typeface="宋体" panose="02010600030101010101" pitchFamily="2" charset="-122"/>
              </a:rPr>
              <a:t>源文件需要重新编译，生成新的</a:t>
            </a:r>
            <a:r>
              <a:rPr lang="en-US" altLang="zh-CN" sz="2000" dirty="0">
                <a:ea typeface="宋体" panose="02010600030101010101" pitchFamily="2" charset="-122"/>
              </a:rPr>
              <a:t>class</a:t>
            </a:r>
            <a:r>
              <a:rPr lang="zh-CN" altLang="en-US" sz="2000" dirty="0" smtClean="0">
                <a:ea typeface="宋体" panose="02010600030101010101" pitchFamily="2" charset="-122"/>
              </a:rPr>
              <a:t>文件</a:t>
            </a:r>
            <a:r>
              <a:rPr lang="zh-CN" altLang="en-US" sz="2000" dirty="0">
                <a:ea typeface="宋体" panose="02010600030101010101" pitchFamily="2" charset="-122"/>
              </a:rPr>
              <a:t>后，再进行执行。</a:t>
            </a:r>
            <a:endParaRPr lang="zh-CN" altLang="en-US" sz="2000" dirty="0">
              <a:ea typeface="宋体" panose="02010600030101010101" pitchFamily="2" charset="-122"/>
            </a:endParaRPr>
          </a:p>
          <a:p>
            <a:pPr marL="342900" indent="-342900" eaLnBrk="1" hangingPunct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ea typeface="宋体" panose="02010600030101010101" pitchFamily="2" charset="-122"/>
              </a:rPr>
              <a:t>发现</a:t>
            </a:r>
            <a:r>
              <a:rPr lang="zh-CN" altLang="en-US" sz="2000" dirty="0">
                <a:ea typeface="宋体" panose="02010600030101010101" pitchFamily="2" charset="-122"/>
              </a:rPr>
              <a:t>没有编译失败，但也没有任何效果，因为并没有告诉</a:t>
            </a:r>
            <a:r>
              <a:rPr lang="en-US" altLang="zh-CN" sz="2000" dirty="0" smtClean="0">
                <a:ea typeface="宋体" panose="02010600030101010101" pitchFamily="2" charset="-122"/>
              </a:rPr>
              <a:t>JVM</a:t>
            </a:r>
            <a:r>
              <a:rPr lang="zh-CN" altLang="en-US" sz="2000" dirty="0" smtClean="0">
                <a:ea typeface="宋体" panose="02010600030101010101" pitchFamily="2" charset="-122"/>
              </a:rPr>
              <a:t>要</a:t>
            </a:r>
            <a:r>
              <a:rPr lang="zh-CN" altLang="en-US" sz="2000" dirty="0">
                <a:ea typeface="宋体" panose="02010600030101010101" pitchFamily="2" charset="-122"/>
              </a:rPr>
              <a:t>帮我们做什么事情，也就是没有可以具体执行的语句。</a:t>
            </a:r>
            <a:endParaRPr lang="zh-CN" altLang="en-US" sz="2000" dirty="0">
              <a:ea typeface="宋体" panose="02010600030101010101" pitchFamily="2" charset="-122"/>
            </a:endParaRPr>
          </a:p>
          <a:p>
            <a:pPr marL="342900" indent="-342900" eaLnBrk="1" hangingPunct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ea typeface="宋体" panose="02010600030101010101" pitchFamily="2" charset="-122"/>
              </a:rPr>
              <a:t>想</a:t>
            </a:r>
            <a:r>
              <a:rPr lang="zh-CN" altLang="en-US" sz="2000" dirty="0">
                <a:ea typeface="宋体" panose="02010600030101010101" pitchFamily="2" charset="-122"/>
              </a:rPr>
              <a:t>要和</a:t>
            </a:r>
            <a:r>
              <a:rPr lang="en-US" altLang="zh-CN" sz="2000" dirty="0">
                <a:ea typeface="宋体" panose="02010600030101010101" pitchFamily="2" charset="-122"/>
              </a:rPr>
              <a:t>JVM</a:t>
            </a:r>
            <a:r>
              <a:rPr lang="zh-CN" altLang="en-US" sz="2000" dirty="0">
                <a:ea typeface="宋体" panose="02010600030101010101" pitchFamily="2" charset="-122"/>
              </a:rPr>
              <a:t>来个互动，只要在</a:t>
            </a:r>
            <a:r>
              <a:rPr lang="en-US" altLang="zh-CN" sz="2000" dirty="0">
                <a:ea typeface="宋体" panose="02010600030101010101" pitchFamily="2" charset="-122"/>
              </a:rPr>
              <a:t>main</a:t>
            </a:r>
            <a:r>
              <a:rPr lang="zh-CN" altLang="en-US" sz="2000" dirty="0">
                <a:ea typeface="宋体" panose="02010600030101010101" pitchFamily="2" charset="-122"/>
              </a:rPr>
              <a:t>方法中加入一句</a:t>
            </a:r>
            <a:endParaRPr lang="zh-CN" altLang="en-US" sz="2000" dirty="0">
              <a:ea typeface="宋体" panose="02010600030101010101" pitchFamily="2" charset="-122"/>
            </a:endParaRPr>
          </a:p>
          <a:p>
            <a:pPr marL="342900" indent="-342900" eaLnBrk="1" hangingPunct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altLang="zh-CN" sz="2000" dirty="0" err="1" smtClean="0">
                <a:solidFill>
                  <a:srgbClr val="FF0000"/>
                </a:solidFill>
                <a:ea typeface="宋体" panose="02010600030101010101" pitchFamily="2" charset="-122"/>
              </a:rPr>
              <a:t>System.out.println</a:t>
            </a:r>
            <a:r>
              <a:rPr lang="en-US" altLang="zh-CN" sz="2000" dirty="0">
                <a:solidFill>
                  <a:srgbClr val="FF0000"/>
                </a:solidFill>
                <a:ea typeface="宋体" panose="02010600030101010101" pitchFamily="2" charset="-122"/>
              </a:rPr>
              <a:t>(“Hello World");</a:t>
            </a:r>
            <a:r>
              <a:rPr lang="zh-CN" altLang="en-US" sz="2000" dirty="0">
                <a:ea typeface="宋体" panose="02010600030101010101" pitchFamily="2" charset="-122"/>
              </a:rPr>
              <a:t>因为程序进行改动，所以再</a:t>
            </a:r>
            <a:r>
              <a:rPr lang="zh-CN" altLang="en-US" sz="2000" dirty="0" smtClean="0">
                <a:ea typeface="宋体" panose="02010600030101010101" pitchFamily="2" charset="-122"/>
              </a:rPr>
              <a:t>重新</a:t>
            </a:r>
            <a:r>
              <a:rPr lang="zh-CN" altLang="en-US" sz="2000" dirty="0">
                <a:ea typeface="宋体" panose="02010600030101010101" pitchFamily="2" charset="-122"/>
              </a:rPr>
              <a:t>编译，运行即可。</a:t>
            </a:r>
            <a:endParaRPr lang="zh-CN" altLang="en-US" sz="2000" dirty="0">
              <a:ea typeface="宋体" panose="02010600030101010101" pitchFamily="2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035" y="2460626"/>
            <a:ext cx="6602251" cy="8540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wrap="square" lIns="68580" tIns="34290" rIns="68580" bIns="34290" rtlCol="0" anchor="ctr" anchorCtr="0">
            <a:normAutofit/>
          </a:bodyPr>
          <a:p>
            <a:pPr>
              <a:lnSpc>
                <a:spcPct val="120000"/>
              </a:lnSpc>
            </a:pPr>
            <a:r>
              <a:rPr lang="en-US" altLang="zh-CN" sz="3200" dirty="0"/>
              <a:t>1.6 </a:t>
            </a:r>
            <a:r>
              <a:rPr lang="zh-CN" altLang="en-US" sz="3200" dirty="0"/>
              <a:t>小结第一个程序</a:t>
            </a:r>
            <a:endParaRPr lang="zh-CN" altLang="en-US" sz="3200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p>
            <a:pPr algn="just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zh-CN" altLang="en-US" sz="1600" dirty="0"/>
              <a:t>Java源文件以“java”为扩展名。源文件的基本组成部分是类（class），如本类中的Hello</a:t>
            </a:r>
            <a:r>
              <a:rPr lang="en-US" altLang="zh-CN" sz="1600" dirty="0"/>
              <a:t>World</a:t>
            </a:r>
            <a:r>
              <a:rPr lang="zh-CN" altLang="en-US" sz="1600" dirty="0"/>
              <a:t>类。</a:t>
            </a:r>
            <a:endParaRPr lang="zh-CN" altLang="en-US" sz="1600" dirty="0"/>
          </a:p>
          <a:p>
            <a:pPr algn="just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zh-CN" altLang="en-US" sz="1600" dirty="0"/>
              <a:t>一个源文件中最多只能有一个</a:t>
            </a:r>
            <a:r>
              <a:rPr lang="en-US" altLang="zh-CN" sz="1600" dirty="0"/>
              <a:t>public</a:t>
            </a:r>
            <a:r>
              <a:rPr lang="zh-CN" altLang="en-US" sz="1600" dirty="0"/>
              <a:t>类。其它类的个数不限，如果源文件包含一个</a:t>
            </a:r>
            <a:r>
              <a:rPr lang="en-US" altLang="zh-CN" sz="1600" dirty="0"/>
              <a:t>public</a:t>
            </a:r>
            <a:r>
              <a:rPr lang="zh-CN" altLang="en-US" sz="1600" dirty="0"/>
              <a:t>类，则文件名必须按该类名命名。</a:t>
            </a:r>
            <a:endParaRPr lang="zh-CN" altLang="en-US" sz="1600" dirty="0"/>
          </a:p>
          <a:p>
            <a:pPr algn="just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en-US" altLang="zh-CN" sz="1600" dirty="0"/>
              <a:t>Java</a:t>
            </a:r>
            <a:r>
              <a:rPr lang="zh-CN" altLang="en-US" sz="1600" dirty="0"/>
              <a:t>应用程序的执行入口是</a:t>
            </a:r>
            <a:r>
              <a:rPr lang="en-US" altLang="zh-CN" sz="1600" dirty="0"/>
              <a:t>main()</a:t>
            </a:r>
            <a:r>
              <a:rPr lang="zh-CN" altLang="en-US" sz="1600" dirty="0"/>
              <a:t>方法。它有固定的书写格式：</a:t>
            </a:r>
            <a:r>
              <a:rPr lang="en-US" altLang="zh-CN" sz="1600" dirty="0"/>
              <a:t>public static void main(String[] </a:t>
            </a:r>
            <a:r>
              <a:rPr lang="en-US" altLang="zh-CN" sz="1600" dirty="0" err="1"/>
              <a:t>args</a:t>
            </a:r>
            <a:r>
              <a:rPr lang="en-US" altLang="zh-CN" sz="1600" dirty="0"/>
              <a:t>)  {...}</a:t>
            </a:r>
            <a:endParaRPr lang="en-US" altLang="zh-CN" sz="1600" dirty="0"/>
          </a:p>
          <a:p>
            <a:pPr algn="just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en-US" altLang="zh-CN" sz="1600" dirty="0"/>
              <a:t>Java</a:t>
            </a:r>
            <a:r>
              <a:rPr lang="zh-CN" altLang="en-US" sz="1600" dirty="0"/>
              <a:t>语言严格区分大小写。</a:t>
            </a:r>
            <a:endParaRPr lang="zh-CN" altLang="en-US" sz="1600" dirty="0"/>
          </a:p>
          <a:p>
            <a:pPr algn="just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en-US" altLang="zh-CN" sz="1600" dirty="0"/>
              <a:t>Java</a:t>
            </a:r>
            <a:r>
              <a:rPr lang="zh-CN" altLang="en-US" sz="1600" dirty="0"/>
              <a:t>方法由一条条语句构成，每个语句以“</a:t>
            </a:r>
            <a:r>
              <a:rPr lang="en-US" altLang="zh-CN" sz="1600" dirty="0"/>
              <a:t>;</a:t>
            </a:r>
            <a:r>
              <a:rPr lang="zh-CN" altLang="en-US" sz="1600" dirty="0"/>
              <a:t>”结束。</a:t>
            </a:r>
            <a:endParaRPr lang="zh-CN" altLang="en-US" sz="1600" dirty="0"/>
          </a:p>
          <a:p>
            <a:pPr algn="just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zh-CN" altLang="en-US" sz="1600" dirty="0"/>
              <a:t>大括号都是成对出现的，缺一不可。</a:t>
            </a:r>
            <a:endParaRPr lang="zh-CN" altLang="en-US" sz="1600" dirty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74401" y="735304"/>
            <a:ext cx="54726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latin typeface="宋体" panose="02010600030101010101" pitchFamily="2" charset="-122"/>
                <a:ea typeface="宋体" panose="02010600030101010101" pitchFamily="2" charset="-122"/>
              </a:rPr>
              <a:t>1.7 </a:t>
            </a:r>
            <a:r>
              <a:rPr lang="zh-CN" altLang="en-US" sz="3600" b="1" dirty="0">
                <a:latin typeface="宋体" panose="02010600030101010101" pitchFamily="2" charset="-122"/>
                <a:ea typeface="宋体" panose="02010600030101010101" pitchFamily="2" charset="-122"/>
              </a:rPr>
              <a:t>常见问题及解决</a:t>
            </a:r>
            <a:r>
              <a:rPr lang="zh-CN" altLang="en-US" sz="36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方法</a:t>
            </a:r>
            <a:endParaRPr lang="zh-CN" altLang="en-US" sz="3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17712" y="2785533"/>
            <a:ext cx="6915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marL="342900" indent="-342900" eaLnBrk="1" hangingPunct="1">
              <a:buFont typeface="Wingdings" panose="05000000000000000000" pitchFamily="2" charset="2"/>
              <a:buChar char="Ø"/>
            </a:pPr>
            <a:r>
              <a:rPr lang="zh-CN" altLang="en-US" sz="2400" dirty="0">
                <a:ea typeface="宋体" panose="02010600030101010101" pitchFamily="2" charset="-122"/>
              </a:rPr>
              <a:t>源文件名不存在或者写错，或者当前路径错误。</a:t>
            </a:r>
            <a:endParaRPr lang="zh-CN" altLang="en-US" sz="2400" dirty="0">
              <a:ea typeface="宋体" panose="02010600030101010101" pitchFamily="2" charset="-122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883320" y="5013176"/>
            <a:ext cx="792088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marL="342900" indent="-342900" eaLnBrk="1" hangingPunct="1">
              <a:buFont typeface="Wingdings" panose="05000000000000000000" pitchFamily="2" charset="2"/>
              <a:buChar char="Ø"/>
            </a:pPr>
            <a:r>
              <a:rPr lang="zh-CN" altLang="en-US" sz="2400" dirty="0">
                <a:ea typeface="宋体" panose="02010600030101010101" pitchFamily="2" charset="-122"/>
              </a:rPr>
              <a:t>类文件名写错，或者类文件不在当前路径下，或者不在</a:t>
            </a:r>
            <a:r>
              <a:rPr lang="en-US" altLang="zh-CN" sz="2400" dirty="0" err="1">
                <a:ea typeface="宋体" panose="02010600030101010101" pitchFamily="2" charset="-122"/>
              </a:rPr>
              <a:t>classpath</a:t>
            </a:r>
            <a:r>
              <a:rPr lang="zh-CN" altLang="en-US" sz="2400" dirty="0">
                <a:ea typeface="宋体" panose="02010600030101010101" pitchFamily="2" charset="-122"/>
              </a:rPr>
              <a:t>指定路径下。</a:t>
            </a:r>
            <a:endParaRPr lang="zh-CN" altLang="en-US" sz="2400" dirty="0">
              <a:ea typeface="宋体" panose="02010600030101010101" pitchFamily="2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320" y="1578519"/>
            <a:ext cx="5342813" cy="12070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663" y="4107821"/>
            <a:ext cx="5390062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584" y="562672"/>
            <a:ext cx="8229600" cy="857256"/>
          </a:xfrm>
        </p:spPr>
        <p:txBody>
          <a:bodyPr>
            <a:normAutofit/>
          </a:bodyPr>
          <a:lstStyle/>
          <a:p>
            <a:r>
              <a:rPr lang="en-US" altLang="zh-CN" b="1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Java</a:t>
            </a:r>
            <a:r>
              <a:rPr lang="zh-CN" altLang="en-US" b="1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基础课程体系</a:t>
            </a:r>
            <a:endParaRPr lang="zh-CN" altLang="en-US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351315"/>
            <a:ext cx="3998818" cy="4857784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>
                <a:ea typeface="宋体" panose="02010600030101010101" pitchFamily="2" charset="-122"/>
              </a:rPr>
              <a:t>第</a:t>
            </a:r>
            <a:r>
              <a:rPr lang="en-US" altLang="zh-CN" dirty="0" smtClean="0">
                <a:ea typeface="宋体" panose="02010600030101010101" pitchFamily="2" charset="-122"/>
              </a:rPr>
              <a:t>1</a:t>
            </a:r>
            <a:r>
              <a:rPr lang="zh-CN" altLang="en-US" dirty="0" smtClean="0">
                <a:ea typeface="宋体" panose="02010600030101010101" pitchFamily="2" charset="-122"/>
              </a:rPr>
              <a:t>章 </a:t>
            </a:r>
            <a:r>
              <a:rPr lang="en-US" altLang="zh-CN" dirty="0" smtClean="0">
                <a:ea typeface="宋体" panose="02010600030101010101" pitchFamily="2" charset="-122"/>
              </a:rPr>
              <a:t>Java</a:t>
            </a:r>
            <a:r>
              <a:rPr lang="zh-CN" altLang="en-US" dirty="0" smtClean="0">
                <a:ea typeface="宋体" panose="02010600030101010101" pitchFamily="2" charset="-122"/>
              </a:rPr>
              <a:t>语言概述</a:t>
            </a:r>
            <a:endParaRPr lang="zh-CN" altLang="en-US" dirty="0" smtClean="0"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>
                <a:ea typeface="宋体" panose="02010600030101010101" pitchFamily="2" charset="-122"/>
              </a:rPr>
              <a:t>第</a:t>
            </a:r>
            <a:r>
              <a:rPr lang="en-US" altLang="zh-CN" dirty="0" smtClean="0">
                <a:ea typeface="宋体" panose="02010600030101010101" pitchFamily="2" charset="-122"/>
              </a:rPr>
              <a:t>2</a:t>
            </a:r>
            <a:r>
              <a:rPr lang="zh-CN" altLang="en-US" dirty="0" smtClean="0">
                <a:ea typeface="宋体" panose="02010600030101010101" pitchFamily="2" charset="-122"/>
              </a:rPr>
              <a:t>章 基本语法</a:t>
            </a:r>
            <a:endParaRPr lang="zh-CN" altLang="en-US" dirty="0" smtClean="0"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rgbClr val="FF0000"/>
                </a:solidFill>
                <a:ea typeface="宋体" panose="02010600030101010101" pitchFamily="2" charset="-122"/>
              </a:rPr>
              <a:t>第</a:t>
            </a:r>
            <a:r>
              <a:rPr lang="en-US" altLang="zh-CN" dirty="0" smtClean="0">
                <a:solidFill>
                  <a:srgbClr val="FF0000"/>
                </a:solidFill>
                <a:ea typeface="宋体" panose="02010600030101010101" pitchFamily="2" charset="-122"/>
              </a:rPr>
              <a:t>3</a:t>
            </a:r>
            <a:r>
              <a:rPr lang="zh-CN" altLang="en-US" dirty="0" smtClean="0">
                <a:solidFill>
                  <a:srgbClr val="FF0000"/>
                </a:solidFill>
                <a:ea typeface="宋体" panose="02010600030101010101" pitchFamily="2" charset="-122"/>
              </a:rPr>
              <a:t>章 面向对象</a:t>
            </a:r>
            <a:r>
              <a:rPr lang="zh-CN" altLang="en-US" dirty="0">
                <a:solidFill>
                  <a:srgbClr val="FF0000"/>
                </a:solidFill>
                <a:ea typeface="宋体" panose="02010600030101010101" pitchFamily="2" charset="-122"/>
              </a:rPr>
              <a:t>编程</a:t>
            </a:r>
            <a:endParaRPr lang="zh-CN" altLang="en-US" dirty="0" smtClean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rgbClr val="FF0000"/>
                </a:solidFill>
                <a:ea typeface="宋体" panose="02010600030101010101" pitchFamily="2" charset="-122"/>
              </a:rPr>
              <a:t>第</a:t>
            </a:r>
            <a:r>
              <a:rPr lang="en-US" altLang="zh-CN" dirty="0" smtClean="0">
                <a:solidFill>
                  <a:srgbClr val="FF0000"/>
                </a:solidFill>
                <a:ea typeface="宋体" panose="02010600030101010101" pitchFamily="2" charset="-122"/>
              </a:rPr>
              <a:t>4</a:t>
            </a:r>
            <a:r>
              <a:rPr lang="zh-CN" altLang="en-US" dirty="0" smtClean="0">
                <a:solidFill>
                  <a:srgbClr val="FF0000"/>
                </a:solidFill>
                <a:ea typeface="宋体" panose="02010600030101010101" pitchFamily="2" charset="-122"/>
              </a:rPr>
              <a:t>章 高级</a:t>
            </a:r>
            <a:r>
              <a:rPr lang="zh-CN" altLang="en-US" dirty="0">
                <a:solidFill>
                  <a:srgbClr val="FF0000"/>
                </a:solidFill>
                <a:ea typeface="宋体" panose="02010600030101010101" pitchFamily="2" charset="-122"/>
              </a:rPr>
              <a:t>类</a:t>
            </a:r>
            <a:r>
              <a:rPr lang="zh-CN" altLang="en-US" dirty="0" smtClean="0">
                <a:solidFill>
                  <a:srgbClr val="FF0000"/>
                </a:solidFill>
                <a:ea typeface="宋体" panose="02010600030101010101" pitchFamily="2" charset="-122"/>
              </a:rPr>
              <a:t>特性</a:t>
            </a:r>
            <a:r>
              <a:rPr lang="en-US" altLang="zh-CN" dirty="0" smtClean="0">
                <a:solidFill>
                  <a:srgbClr val="FF0000"/>
                </a:solidFill>
                <a:ea typeface="宋体" panose="02010600030101010101" pitchFamily="2" charset="-122"/>
              </a:rPr>
              <a:t>1</a:t>
            </a:r>
            <a:endParaRPr lang="zh-CN" altLang="en-US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rgbClr val="FF0000"/>
                </a:solidFill>
                <a:ea typeface="宋体" panose="02010600030101010101" pitchFamily="2" charset="-122"/>
              </a:rPr>
              <a:t>第</a:t>
            </a:r>
            <a:r>
              <a:rPr lang="en-US" altLang="zh-CN" dirty="0" smtClean="0">
                <a:solidFill>
                  <a:srgbClr val="FF0000"/>
                </a:solidFill>
                <a:ea typeface="宋体" panose="02010600030101010101" pitchFamily="2" charset="-122"/>
              </a:rPr>
              <a:t>5</a:t>
            </a:r>
            <a:r>
              <a:rPr lang="zh-CN" altLang="en-US" dirty="0" smtClean="0">
                <a:solidFill>
                  <a:srgbClr val="FF0000"/>
                </a:solidFill>
                <a:ea typeface="宋体" panose="02010600030101010101" pitchFamily="2" charset="-122"/>
              </a:rPr>
              <a:t>章 高级类特性</a:t>
            </a:r>
            <a:r>
              <a:rPr lang="en-US" altLang="zh-CN" dirty="0" smtClean="0">
                <a:solidFill>
                  <a:srgbClr val="FF0000"/>
                </a:solidFill>
                <a:ea typeface="宋体" panose="02010600030101010101" pitchFamily="2" charset="-122"/>
              </a:rPr>
              <a:t>2</a:t>
            </a:r>
            <a:endParaRPr lang="zh-CN" altLang="en-US" dirty="0" smtClean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>
                <a:ea typeface="宋体" panose="02010600030101010101" pitchFamily="2" charset="-122"/>
              </a:rPr>
              <a:t>第</a:t>
            </a:r>
            <a:r>
              <a:rPr lang="en-US" altLang="zh-CN" dirty="0" smtClean="0">
                <a:ea typeface="宋体" panose="02010600030101010101" pitchFamily="2" charset="-122"/>
              </a:rPr>
              <a:t>6</a:t>
            </a:r>
            <a:r>
              <a:rPr lang="zh-CN" altLang="en-US" dirty="0" smtClean="0">
                <a:ea typeface="宋体" panose="02010600030101010101" pitchFamily="2" charset="-122"/>
              </a:rPr>
              <a:t>章 异常处理</a:t>
            </a:r>
            <a:endParaRPr lang="zh-CN" altLang="en-US" dirty="0" smtClean="0"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>
                <a:ea typeface="宋体" panose="02010600030101010101" pitchFamily="2" charset="-122"/>
              </a:rPr>
              <a:t>第</a:t>
            </a:r>
            <a:r>
              <a:rPr lang="en-US" altLang="zh-CN" dirty="0" smtClean="0">
                <a:ea typeface="宋体" panose="02010600030101010101" pitchFamily="2" charset="-122"/>
              </a:rPr>
              <a:t>7</a:t>
            </a:r>
            <a:r>
              <a:rPr lang="zh-CN" altLang="en-US" dirty="0" smtClean="0">
                <a:ea typeface="宋体" panose="02010600030101010101" pitchFamily="2" charset="-122"/>
              </a:rPr>
              <a:t>章 </a:t>
            </a:r>
            <a:r>
              <a:rPr lang="en-US" altLang="zh-CN" dirty="0" smtClean="0">
                <a:ea typeface="宋体" panose="02010600030101010101" pitchFamily="2" charset="-122"/>
              </a:rPr>
              <a:t>Java</a:t>
            </a:r>
            <a:r>
              <a:rPr lang="zh-CN" altLang="en-US" dirty="0" smtClean="0">
                <a:ea typeface="宋体" panose="02010600030101010101" pitchFamily="2" charset="-122"/>
              </a:rPr>
              <a:t>集合</a:t>
            </a:r>
            <a:endParaRPr lang="zh-CN" altLang="en-US" dirty="0" smtClean="0">
              <a:ea typeface="宋体" panose="02010600030101010101" pitchFamily="2" charset="-122"/>
            </a:endParaRPr>
          </a:p>
        </p:txBody>
      </p:sp>
      <p:sp>
        <p:nvSpPr>
          <p:cNvPr id="6" name="内容占位符 2"/>
          <p:cNvSpPr txBox="1"/>
          <p:nvPr/>
        </p:nvSpPr>
        <p:spPr>
          <a:xfrm>
            <a:off x="4644008" y="1340768"/>
            <a:ext cx="3998818" cy="50405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>
                <a:ea typeface="宋体" panose="02010600030101010101" pitchFamily="2" charset="-122"/>
              </a:rPr>
              <a:t>第</a:t>
            </a:r>
            <a:r>
              <a:rPr lang="en-US" altLang="zh-CN" dirty="0">
                <a:ea typeface="宋体" panose="02010600030101010101" pitchFamily="2" charset="-122"/>
              </a:rPr>
              <a:t>8</a:t>
            </a:r>
            <a:r>
              <a:rPr lang="zh-CN" altLang="en-US" dirty="0">
                <a:ea typeface="宋体" panose="02010600030101010101" pitchFamily="2" charset="-122"/>
              </a:rPr>
              <a:t>章 泛型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>
                <a:ea typeface="宋体" panose="02010600030101010101" pitchFamily="2" charset="-122"/>
              </a:rPr>
              <a:t>第</a:t>
            </a:r>
            <a:r>
              <a:rPr lang="en-US" altLang="zh-CN" dirty="0">
                <a:ea typeface="宋体" panose="02010600030101010101" pitchFamily="2" charset="-122"/>
              </a:rPr>
              <a:t>9</a:t>
            </a:r>
            <a:r>
              <a:rPr lang="zh-CN" altLang="en-US" dirty="0">
                <a:ea typeface="宋体" panose="02010600030101010101" pitchFamily="2" charset="-122"/>
              </a:rPr>
              <a:t>章 </a:t>
            </a:r>
            <a:r>
              <a:rPr lang="zh-CN" altLang="en-US" dirty="0" smtClean="0">
                <a:ea typeface="宋体" panose="02010600030101010101" pitchFamily="2" charset="-122"/>
              </a:rPr>
              <a:t>注解</a:t>
            </a:r>
            <a:r>
              <a:rPr lang="en-US" altLang="zh-CN" dirty="0" smtClean="0">
                <a:ea typeface="宋体" panose="02010600030101010101" pitchFamily="2" charset="-122"/>
              </a:rPr>
              <a:t>&amp;</a:t>
            </a:r>
            <a:r>
              <a:rPr lang="zh-CN" altLang="en-US" dirty="0" smtClean="0">
                <a:ea typeface="宋体" panose="02010600030101010101" pitchFamily="2" charset="-122"/>
              </a:rPr>
              <a:t>枚举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>
                <a:ea typeface="宋体" panose="02010600030101010101" pitchFamily="2" charset="-122"/>
              </a:rPr>
              <a:t>第</a:t>
            </a:r>
            <a:r>
              <a:rPr lang="en-US" altLang="zh-CN" dirty="0">
                <a:ea typeface="宋体" panose="02010600030101010101" pitchFamily="2" charset="-122"/>
              </a:rPr>
              <a:t>10</a:t>
            </a:r>
            <a:r>
              <a:rPr lang="zh-CN" altLang="en-US" dirty="0">
                <a:ea typeface="宋体" panose="02010600030101010101" pitchFamily="2" charset="-122"/>
              </a:rPr>
              <a:t>章 </a:t>
            </a:r>
            <a:r>
              <a:rPr lang="en-US" altLang="zh-CN" dirty="0">
                <a:ea typeface="宋体" panose="02010600030101010101" pitchFamily="2" charset="-122"/>
              </a:rPr>
              <a:t>IO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>
                <a:ea typeface="宋体" panose="02010600030101010101" pitchFamily="2" charset="-122"/>
              </a:rPr>
              <a:t>第</a:t>
            </a:r>
            <a:r>
              <a:rPr lang="en-US" altLang="zh-CN" dirty="0">
                <a:ea typeface="宋体" panose="02010600030101010101" pitchFamily="2" charset="-122"/>
              </a:rPr>
              <a:t>11</a:t>
            </a:r>
            <a:r>
              <a:rPr lang="zh-CN" altLang="en-US" dirty="0">
                <a:ea typeface="宋体" panose="02010600030101010101" pitchFamily="2" charset="-122"/>
              </a:rPr>
              <a:t>章 多线程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>
                <a:ea typeface="宋体" panose="02010600030101010101" pitchFamily="2" charset="-122"/>
              </a:rPr>
              <a:t>第</a:t>
            </a:r>
            <a:r>
              <a:rPr lang="en-US" altLang="zh-CN" dirty="0">
                <a:ea typeface="宋体" panose="02010600030101010101" pitchFamily="2" charset="-122"/>
              </a:rPr>
              <a:t>12</a:t>
            </a:r>
            <a:r>
              <a:rPr lang="zh-CN" altLang="en-US" dirty="0">
                <a:ea typeface="宋体" panose="02010600030101010101" pitchFamily="2" charset="-122"/>
              </a:rPr>
              <a:t>章 </a:t>
            </a:r>
            <a:r>
              <a:rPr lang="en-US" altLang="zh-CN" dirty="0">
                <a:ea typeface="宋体" panose="02010600030101010101" pitchFamily="2" charset="-122"/>
              </a:rPr>
              <a:t>Java</a:t>
            </a:r>
            <a:r>
              <a:rPr lang="zh-CN" altLang="en-US" dirty="0">
                <a:ea typeface="宋体" panose="02010600030101010101" pitchFamily="2" charset="-122"/>
              </a:rPr>
              <a:t>常用类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>
                <a:ea typeface="宋体" panose="02010600030101010101" pitchFamily="2" charset="-122"/>
              </a:rPr>
              <a:t>第</a:t>
            </a:r>
            <a:r>
              <a:rPr lang="en-US" altLang="zh-CN" dirty="0">
                <a:ea typeface="宋体" panose="02010600030101010101" pitchFamily="2" charset="-122"/>
              </a:rPr>
              <a:t>13</a:t>
            </a:r>
            <a:r>
              <a:rPr lang="zh-CN" altLang="en-US" dirty="0">
                <a:ea typeface="宋体" panose="02010600030101010101" pitchFamily="2" charset="-122"/>
              </a:rPr>
              <a:t>章 </a:t>
            </a:r>
            <a:r>
              <a:rPr lang="en-US" altLang="zh-CN" dirty="0">
                <a:ea typeface="宋体" panose="02010600030101010101" pitchFamily="2" charset="-122"/>
              </a:rPr>
              <a:t>Java</a:t>
            </a:r>
            <a:r>
              <a:rPr lang="zh-CN" altLang="en-US" dirty="0">
                <a:ea typeface="宋体" panose="02010600030101010101" pitchFamily="2" charset="-122"/>
              </a:rPr>
              <a:t>反射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>
                <a:ea typeface="宋体" panose="02010600030101010101" pitchFamily="2" charset="-122"/>
              </a:rPr>
              <a:t>第</a:t>
            </a:r>
            <a:r>
              <a:rPr lang="en-US" altLang="zh-CN" dirty="0">
                <a:ea typeface="宋体" panose="02010600030101010101" pitchFamily="2" charset="-122"/>
              </a:rPr>
              <a:t>14</a:t>
            </a:r>
            <a:r>
              <a:rPr lang="zh-CN" altLang="en-US" dirty="0">
                <a:ea typeface="宋体" panose="02010600030101010101" pitchFamily="2" charset="-122"/>
              </a:rPr>
              <a:t>章 </a:t>
            </a:r>
            <a:r>
              <a:rPr lang="zh-CN" altLang="en-US" dirty="0" smtClean="0">
                <a:ea typeface="宋体" panose="02010600030101010101" pitchFamily="2" charset="-122"/>
              </a:rPr>
              <a:t>网络</a:t>
            </a:r>
            <a:r>
              <a:rPr lang="zh-CN" altLang="en-US" dirty="0">
                <a:ea typeface="宋体" panose="02010600030101010101" pitchFamily="2" charset="-122"/>
              </a:rPr>
              <a:t>编程</a:t>
            </a:r>
            <a:endParaRPr lang="zh-CN" altLang="en-US" dirty="0">
              <a:ea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39752" y="735304"/>
            <a:ext cx="54726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latin typeface="宋体" panose="02010600030101010101" pitchFamily="2" charset="-122"/>
                <a:ea typeface="宋体" panose="02010600030101010101" pitchFamily="2" charset="-122"/>
              </a:rPr>
              <a:t>1.7 </a:t>
            </a:r>
            <a:r>
              <a:rPr lang="zh-CN" altLang="en-US" sz="3600" b="1" dirty="0">
                <a:latin typeface="宋体" panose="02010600030101010101" pitchFamily="2" charset="-122"/>
                <a:ea typeface="宋体" panose="02010600030101010101" pitchFamily="2" charset="-122"/>
              </a:rPr>
              <a:t>常见问题及解决</a:t>
            </a:r>
            <a:r>
              <a:rPr lang="zh-CN" altLang="en-US" sz="36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方法</a:t>
            </a:r>
            <a:endParaRPr lang="zh-CN" altLang="en-US" sz="3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TextBox 6"/>
          <p:cNvSpPr txBox="1">
            <a:spLocks noChangeArrowheads="1"/>
          </p:cNvSpPr>
          <p:nvPr/>
        </p:nvSpPr>
        <p:spPr bwMode="auto">
          <a:xfrm>
            <a:off x="340297" y="5373216"/>
            <a:ext cx="856895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marL="342900" indent="-342900" eaLnBrk="1" hangingPunct="1">
              <a:buFont typeface="Wingdings" panose="05000000000000000000" pitchFamily="2" charset="2"/>
              <a:buChar char="Ø"/>
            </a:pPr>
            <a:r>
              <a:rPr lang="zh-CN" altLang="en-US" sz="2400" dirty="0">
                <a:ea typeface="宋体" panose="02010600030101010101" pitchFamily="2" charset="-122"/>
              </a:rPr>
              <a:t>编译失败，注意错误出现的行数</a:t>
            </a:r>
            <a:r>
              <a:rPr lang="zh-CN" altLang="en-US" sz="2400" dirty="0" smtClean="0">
                <a:ea typeface="宋体" panose="02010600030101010101" pitchFamily="2" charset="-122"/>
              </a:rPr>
              <a:t>，再到</a:t>
            </a:r>
            <a:r>
              <a:rPr lang="zh-CN" altLang="en-US" sz="2400" dirty="0">
                <a:ea typeface="宋体" panose="02010600030101010101" pitchFamily="2" charset="-122"/>
              </a:rPr>
              <a:t>源代码中指定</a:t>
            </a:r>
            <a:r>
              <a:rPr lang="zh-CN" altLang="en-US" sz="2400" dirty="0" smtClean="0">
                <a:ea typeface="宋体" panose="02010600030101010101" pitchFamily="2" charset="-122"/>
              </a:rPr>
              <a:t>位置改错</a:t>
            </a:r>
            <a:endParaRPr lang="zh-CN" altLang="en-US" sz="2400" dirty="0">
              <a:ea typeface="宋体" panose="02010600030101010101" pitchFamily="2" charset="-122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3" y="1556792"/>
            <a:ext cx="8130358" cy="1296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67543" y="2979436"/>
            <a:ext cx="81303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声明为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public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的主类应与文件名一致，否知编译失败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1" y="3801867"/>
            <a:ext cx="6984777" cy="1606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wrap="square" lIns="68580" tIns="34290" rIns="68580" bIns="34290" rtlCol="0" anchor="ctr" anchorCtr="0">
            <a:normAutofit/>
          </a:bodyPr>
          <a:p>
            <a:pPr>
              <a:lnSpc>
                <a:spcPct val="120000"/>
              </a:lnSpc>
            </a:pPr>
            <a:r>
              <a:rPr lang="en-US" altLang="zh-CN" sz="3200" dirty="0"/>
              <a:t>1.8 </a:t>
            </a:r>
            <a:r>
              <a:rPr lang="zh-CN" altLang="en-US" sz="3200" dirty="0"/>
              <a:t>注  释</a:t>
            </a:r>
            <a:endParaRPr lang="zh-CN" altLang="en-US" sz="3200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p>
            <a:pPr algn="just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zh-CN" altLang="en-US" sz="1600" dirty="0"/>
              <a:t>用于注解说明解释程序的文字就是注释。</a:t>
            </a:r>
            <a:endParaRPr lang="zh-CN" altLang="en-US" sz="1600" dirty="0"/>
          </a:p>
          <a:p>
            <a:pPr algn="just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zh-CN" altLang="en-US" sz="1600" dirty="0"/>
              <a:t>提高了代码的阅读性；调试程序的重要方法。</a:t>
            </a:r>
            <a:endParaRPr lang="zh-CN" altLang="en-US" sz="1600" dirty="0"/>
          </a:p>
          <a:p>
            <a:pPr algn="just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en-US" altLang="zh-CN" sz="1600" dirty="0"/>
              <a:t>Java</a:t>
            </a:r>
            <a:r>
              <a:rPr lang="zh-CN" altLang="en-US" sz="1600" dirty="0"/>
              <a:t>中的注释类型：</a:t>
            </a:r>
            <a:endParaRPr lang="zh-CN" altLang="en-US" sz="1600" dirty="0"/>
          </a:p>
          <a:p>
            <a:pPr lvl="1" algn="just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sz="1600" dirty="0"/>
              <a:t>单行注释   </a:t>
            </a:r>
            <a:r>
              <a:rPr lang="en-US" altLang="zh-CN" sz="1600" dirty="0"/>
              <a:t>//  --   &lt;!-- --&gt;</a:t>
            </a:r>
            <a:endParaRPr lang="en-US" altLang="zh-CN" sz="1600" dirty="0"/>
          </a:p>
          <a:p>
            <a:pPr lvl="1" algn="just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sz="1600" dirty="0"/>
              <a:t>多行注释</a:t>
            </a:r>
            <a:endParaRPr lang="zh-CN" altLang="en-US" sz="1600" dirty="0"/>
          </a:p>
          <a:p>
            <a:pPr lvl="1" algn="just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sz="1600" dirty="0"/>
              <a:t>文档注释（</a:t>
            </a:r>
            <a:r>
              <a:rPr lang="en-US" altLang="zh-CN" sz="1600" dirty="0"/>
              <a:t>java</a:t>
            </a:r>
            <a:r>
              <a:rPr lang="zh-CN" altLang="en-US" sz="1600" dirty="0"/>
              <a:t>特有）</a:t>
            </a:r>
            <a:endParaRPr lang="zh-CN" altLang="en-US" sz="1600" dirty="0"/>
          </a:p>
          <a:p>
            <a:pPr algn="just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zh-CN" altLang="en-US" sz="1600" dirty="0"/>
              <a:t>注释是一个程序员必须要具有的良好编程习惯。</a:t>
            </a:r>
            <a:endParaRPr lang="zh-CN" altLang="en-US" sz="1600" dirty="0"/>
          </a:p>
          <a:p>
            <a:pPr algn="just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zh-CN" altLang="en-US" sz="1600" dirty="0"/>
              <a:t>将自己的思想通过注释先整理出来，再用代码去体现</a:t>
            </a:r>
            <a:endParaRPr lang="zh-CN" altLang="en-US" sz="1600" dirty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wrap="square" lIns="68580" tIns="34290" rIns="68580" bIns="34290" rtlCol="0" anchor="ctr" anchorCtr="0">
            <a:normAutofit/>
          </a:bodyPr>
          <a:p>
            <a:pPr>
              <a:lnSpc>
                <a:spcPct val="120000"/>
              </a:lnSpc>
            </a:pPr>
            <a:r>
              <a:rPr lang="en-US" altLang="zh-CN" sz="3200" dirty="0"/>
              <a:t>1.8 </a:t>
            </a:r>
            <a:r>
              <a:rPr lang="zh-CN" altLang="en-US" sz="3200" dirty="0"/>
              <a:t>注  释</a:t>
            </a:r>
            <a:endParaRPr lang="zh-CN" altLang="en-US" sz="3200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p>
            <a:pPr algn="just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zh-CN" altLang="en-US" sz="1600" dirty="0"/>
              <a:t>单行注释</a:t>
            </a:r>
            <a:endParaRPr lang="zh-CN" altLang="en-US" sz="1600" dirty="0"/>
          </a:p>
          <a:p>
            <a:pPr lvl="1" algn="just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sz="1600" dirty="0"/>
              <a:t>格式： </a:t>
            </a:r>
            <a:r>
              <a:rPr lang="en-US" altLang="zh-CN" sz="1600" dirty="0"/>
              <a:t>//</a:t>
            </a:r>
            <a:r>
              <a:rPr lang="zh-CN" altLang="en-US" sz="1600" dirty="0"/>
              <a:t>注释文字 </a:t>
            </a:r>
            <a:endParaRPr lang="zh-CN" altLang="en-US" sz="1600" dirty="0"/>
          </a:p>
          <a:p>
            <a:pPr algn="just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zh-CN" altLang="en-US" sz="1600" dirty="0"/>
              <a:t>多行注释</a:t>
            </a:r>
            <a:endParaRPr lang="zh-CN" altLang="en-US" sz="1600" dirty="0"/>
          </a:p>
          <a:p>
            <a:pPr lvl="1" algn="just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sz="1600" dirty="0"/>
              <a:t>格式： </a:t>
            </a:r>
            <a:r>
              <a:rPr lang="en-US" altLang="zh-CN" sz="1600" dirty="0"/>
              <a:t>	/*  </a:t>
            </a:r>
            <a:r>
              <a:rPr lang="zh-CN" altLang="en-US" sz="1600" dirty="0"/>
              <a:t>注释文字 *</a:t>
            </a:r>
            <a:r>
              <a:rPr lang="en-US" altLang="zh-CN" sz="1600" dirty="0"/>
              <a:t>/</a:t>
            </a:r>
            <a:endParaRPr lang="en-US" altLang="zh-CN" sz="1600" dirty="0"/>
          </a:p>
          <a:p>
            <a:pPr algn="just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endParaRPr lang="en-US" altLang="zh-CN" sz="1600" dirty="0"/>
          </a:p>
          <a:p>
            <a:pPr algn="just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zh-CN" altLang="en-US" sz="1600" dirty="0"/>
              <a:t>注：</a:t>
            </a:r>
            <a:endParaRPr lang="zh-CN" altLang="en-US" sz="1600" dirty="0"/>
          </a:p>
          <a:p>
            <a:pPr lvl="1" algn="just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sz="1600" dirty="0"/>
              <a:t>对于单行和多行注释，被注释的文字，不会被</a:t>
            </a:r>
            <a:r>
              <a:rPr lang="en-US" altLang="zh-CN" sz="1600" dirty="0"/>
              <a:t>JVM</a:t>
            </a:r>
            <a:r>
              <a:rPr lang="zh-CN" altLang="en-US" sz="1600" dirty="0"/>
              <a:t>（</a:t>
            </a:r>
            <a:r>
              <a:rPr lang="en-US" altLang="zh-CN" sz="1600" dirty="0"/>
              <a:t>java</a:t>
            </a:r>
            <a:r>
              <a:rPr lang="zh-CN" altLang="en-US" sz="1600" dirty="0"/>
              <a:t>虚拟机）解释执行。</a:t>
            </a:r>
            <a:endParaRPr lang="zh-CN" altLang="en-US" sz="1600" dirty="0"/>
          </a:p>
          <a:p>
            <a:pPr lvl="1" algn="just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sz="1600" dirty="0"/>
              <a:t>多行注释里面不允许有多行注释嵌套。</a:t>
            </a:r>
            <a:endParaRPr lang="zh-CN" altLang="en-US" sz="1600" dirty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3275856" y="727213"/>
            <a:ext cx="2764422" cy="709806"/>
          </a:xfrm>
        </p:spPr>
        <p:txBody>
          <a:bodyPr/>
          <a:lstStyle/>
          <a:p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1.8 </a:t>
            </a:r>
            <a:r>
              <a:rPr lang="zh-CN" altLang="en-US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注  释</a:t>
            </a:r>
            <a:endParaRPr lang="zh-CN" altLang="en-US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1412776"/>
            <a:ext cx="8568952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文档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注释（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java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特有）</a:t>
            </a:r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CN" altLang="en-US" sz="24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格式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/**</a:t>
            </a:r>
            <a:endParaRPr lang="en-US" altLang="zh-CN" sz="2400" b="1" dirty="0">
              <a:solidFill>
                <a:srgbClr val="C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   	</a:t>
            </a:r>
            <a:r>
              <a:rPr lang="zh-CN" altLang="en-US" sz="24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sz="24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@author  </a:t>
            </a:r>
            <a:r>
              <a:rPr lang="zh-CN" altLang="en-US" sz="24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指定</a:t>
            </a:r>
            <a:r>
              <a:rPr lang="en-US" altLang="zh-CN" sz="24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java</a:t>
            </a:r>
            <a:r>
              <a:rPr lang="zh-CN" altLang="en-US" sz="24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程序的作者</a:t>
            </a:r>
            <a:endParaRPr lang="en-US" altLang="zh-CN" sz="2400" b="1" dirty="0" smtClean="0">
              <a:solidFill>
                <a:srgbClr val="C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 	</a:t>
            </a:r>
            <a:r>
              <a:rPr lang="zh-CN" altLang="en-US" sz="24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sz="24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@version  </a:t>
            </a:r>
            <a:r>
              <a:rPr lang="zh-CN" altLang="en-US" sz="24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指定源文件的版本</a:t>
            </a:r>
            <a:endParaRPr lang="en-US" altLang="zh-CN" sz="2400" b="1" dirty="0" smtClean="0">
              <a:solidFill>
                <a:srgbClr val="C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4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</a:t>
            </a:r>
            <a:r>
              <a:rPr lang="zh-CN" altLang="en-US" sz="24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sz="24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@</a:t>
            </a:r>
            <a:r>
              <a:rPr lang="en-US" altLang="zh-CN" sz="2400" b="1" dirty="0" err="1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param</a:t>
            </a:r>
            <a:r>
              <a:rPr lang="en-US" altLang="zh-CN" sz="24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lang="zh-CN" altLang="en-US" sz="24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方法的参数说明信息</a:t>
            </a:r>
            <a:endParaRPr lang="en-US" altLang="zh-CN" sz="2400" b="1" dirty="0" smtClean="0">
              <a:solidFill>
                <a:srgbClr val="C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            </a:t>
            </a:r>
            <a:r>
              <a:rPr lang="zh-CN" altLang="en-US" sz="24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sz="24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</a:t>
            </a:r>
            <a:endParaRPr lang="en-US" altLang="zh-CN" sz="2400" b="1" dirty="0" smtClean="0">
              <a:solidFill>
                <a:srgbClr val="C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dirty="0">
                <a:ea typeface="宋体" panose="02010600030101010101" pitchFamily="2" charset="-122"/>
              </a:rPr>
              <a:t>注释内容可以</a:t>
            </a:r>
            <a:r>
              <a:rPr lang="zh-CN" altLang="en-US" sz="2400" dirty="0" smtClean="0">
                <a:ea typeface="宋体" panose="02010600030101010101" pitchFamily="2" charset="-122"/>
              </a:rPr>
              <a:t>被</a:t>
            </a:r>
            <a:r>
              <a:rPr lang="en-US" altLang="zh-CN" sz="2400" dirty="0" smtClean="0">
                <a:ea typeface="宋体" panose="02010600030101010101" pitchFamily="2" charset="-122"/>
              </a:rPr>
              <a:t>JDK</a:t>
            </a:r>
            <a:r>
              <a:rPr lang="zh-CN" altLang="en-US" sz="2400" dirty="0">
                <a:ea typeface="宋体" panose="02010600030101010101" pitchFamily="2" charset="-122"/>
              </a:rPr>
              <a:t>提供的工具 </a:t>
            </a:r>
            <a:r>
              <a:rPr lang="en-US" altLang="zh-CN" sz="2400" dirty="0" err="1">
                <a:ea typeface="宋体" panose="02010600030101010101" pitchFamily="2" charset="-122"/>
              </a:rPr>
              <a:t>javadoc</a:t>
            </a:r>
            <a:r>
              <a:rPr lang="en-US" altLang="zh-CN" sz="2400" dirty="0">
                <a:ea typeface="宋体" panose="02010600030101010101" pitchFamily="2" charset="-122"/>
              </a:rPr>
              <a:t> </a:t>
            </a:r>
            <a:r>
              <a:rPr lang="zh-CN" altLang="en-US" sz="2400" dirty="0">
                <a:ea typeface="宋体" panose="02010600030101010101" pitchFamily="2" charset="-122"/>
              </a:rPr>
              <a:t>所解析，生成一套以网页文件</a:t>
            </a:r>
            <a:r>
              <a:rPr lang="zh-CN" altLang="en-US" sz="2400" dirty="0" smtClean="0">
                <a:ea typeface="宋体" panose="02010600030101010101" pitchFamily="2" charset="-122"/>
              </a:rPr>
              <a:t>形式体现</a:t>
            </a:r>
            <a:r>
              <a:rPr lang="zh-CN" altLang="en-US" sz="2400" dirty="0">
                <a:ea typeface="宋体" panose="02010600030101010101" pitchFamily="2" charset="-122"/>
              </a:rPr>
              <a:t>的该程序的说明文档</a:t>
            </a:r>
            <a:r>
              <a:rPr lang="zh-CN" altLang="en-US" sz="2400" dirty="0" smtClean="0">
                <a:ea typeface="宋体" panose="02010600030101010101" pitchFamily="2" charset="-122"/>
              </a:rPr>
              <a:t>。</a:t>
            </a:r>
            <a:endParaRPr lang="en-US" altLang="zh-CN" sz="2400" dirty="0" smtClean="0">
              <a:ea typeface="宋体" panose="02010600030101010101" pitchFamily="2" charset="-122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sz="2400" dirty="0" smtClean="0">
              <a:ea typeface="宋体" panose="02010600030101010101" pitchFamily="2" charset="-122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ea typeface="宋体" panose="02010600030101010101" pitchFamily="2" charset="-122"/>
              </a:rPr>
              <a:t>操作方式</a:t>
            </a:r>
            <a:endParaRPr lang="zh-CN" altLang="en-US" sz="2400" dirty="0">
              <a:ea typeface="宋体" panose="02010600030101010101" pitchFamily="2" charset="-122"/>
            </a:endParaRPr>
          </a:p>
          <a:p>
            <a:endParaRPr lang="en-US" altLang="zh-CN" sz="2400" b="1" dirty="0">
              <a:solidFill>
                <a:srgbClr val="C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sz="2400" dirty="0"/>
          </a:p>
        </p:txBody>
      </p:sp>
      <p:pic>
        <p:nvPicPr>
          <p:cNvPr id="6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5339080"/>
            <a:ext cx="8064896" cy="421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wrap="square" lIns="68580" tIns="34290" rIns="68580" bIns="34290" rtlCol="0" anchor="ctr" anchorCtr="0">
            <a:normAutofit/>
          </a:bodyPr>
          <a:p>
            <a:pPr>
              <a:lnSpc>
                <a:spcPct val="120000"/>
              </a:lnSpc>
            </a:pPr>
            <a:r>
              <a:rPr lang="en-US" altLang="zh-CN" sz="3200" dirty="0"/>
              <a:t>1.9 Java</a:t>
            </a:r>
            <a:r>
              <a:rPr lang="zh-CN" altLang="en-US" sz="3200" dirty="0"/>
              <a:t> </a:t>
            </a:r>
            <a:r>
              <a:rPr lang="en-US" altLang="zh-CN" sz="3200" dirty="0"/>
              <a:t>API</a:t>
            </a:r>
            <a:r>
              <a:rPr lang="zh-CN" altLang="en-US" sz="3200" dirty="0"/>
              <a:t>文档</a:t>
            </a:r>
            <a:endParaRPr lang="zh-CN" altLang="en-US" sz="3200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p>
            <a:pPr algn="just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en-US" altLang="zh-CN" sz="1600" dirty="0"/>
              <a:t>API </a:t>
            </a:r>
            <a:r>
              <a:rPr lang="zh-CN" altLang="en-US" sz="1600" dirty="0"/>
              <a:t>（</a:t>
            </a:r>
            <a:r>
              <a:rPr lang="en-US" sz="1600" dirty="0"/>
              <a:t>Application Programming Interface,</a:t>
            </a:r>
            <a:r>
              <a:rPr lang="zh-CN" altLang="en-US" sz="1600" dirty="0"/>
              <a:t>应用程序编程接口）是 </a:t>
            </a:r>
            <a:r>
              <a:rPr lang="en-US" altLang="zh-CN" sz="1600" dirty="0"/>
              <a:t>Java </a:t>
            </a:r>
            <a:r>
              <a:rPr lang="zh-CN" altLang="en-US" sz="1600" dirty="0"/>
              <a:t>提供的基本编程接口。</a:t>
            </a:r>
            <a:endParaRPr lang="zh-CN" altLang="en-US" sz="1600" dirty="0"/>
          </a:p>
          <a:p>
            <a:pPr algn="just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en-US" altLang="zh-CN" sz="1600" dirty="0"/>
              <a:t>Java</a:t>
            </a:r>
            <a:r>
              <a:rPr lang="zh-CN" altLang="en-US" sz="1600" dirty="0"/>
              <a:t>语言提供了大量的基础类，因此 </a:t>
            </a:r>
            <a:r>
              <a:rPr lang="en-US" altLang="zh-CN" sz="1600" dirty="0"/>
              <a:t>Oracle </a:t>
            </a:r>
            <a:r>
              <a:rPr lang="zh-CN" altLang="en-US" sz="1600" dirty="0"/>
              <a:t>也为这些基础类提供了相应的</a:t>
            </a:r>
            <a:r>
              <a:rPr lang="en-US" altLang="zh-CN" sz="1600" dirty="0"/>
              <a:t>API</a:t>
            </a:r>
            <a:r>
              <a:rPr lang="zh-CN" altLang="en-US" sz="1600" dirty="0"/>
              <a:t>文档，用于告诉开发者如何使用这些类，以及这些类里包含的方法。</a:t>
            </a:r>
            <a:endParaRPr lang="zh-CN" altLang="en-US" sz="1600" dirty="0"/>
          </a:p>
          <a:p>
            <a:pPr algn="just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zh-CN" altLang="en-US" sz="1600" dirty="0"/>
              <a:t>下载</a:t>
            </a:r>
            <a:r>
              <a:rPr lang="en-US" altLang="zh-CN" sz="1600" dirty="0"/>
              <a:t>API</a:t>
            </a:r>
            <a:r>
              <a:rPr lang="zh-CN" altLang="en-US" sz="1600" dirty="0"/>
              <a:t>：</a:t>
            </a:r>
            <a:r>
              <a:rPr lang="en-US" altLang="zh-CN" sz="1600" dirty="0"/>
              <a:t>http://www.oracle.com/technetwork/java/javase/downloads/index.html</a:t>
            </a:r>
            <a:endParaRPr lang="en-US" altLang="zh-CN" sz="1600" dirty="0"/>
          </a:p>
          <a:p>
            <a:pPr lvl="1" algn="just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sz="1600" dirty="0"/>
              <a:t>Additional Resources-Java SE 7 Documentation</a:t>
            </a:r>
            <a:r>
              <a:rPr lang="zh-CN" altLang="en-US" sz="1600" dirty="0"/>
              <a:t>下载。</a:t>
            </a:r>
            <a:endParaRPr lang="zh-CN" altLang="en-US" sz="1600" dirty="0"/>
          </a:p>
          <a:p>
            <a:pPr marL="342900" indent="-342900" algn="just">
              <a:lnSpc>
                <a:spcPct val="120000"/>
              </a:lnSpc>
              <a:spcBef>
                <a:spcPts val="0"/>
              </a:spcBef>
              <a:buSzTx/>
              <a:buFont typeface="Arial" panose="020B0604020202020204" pitchFamily="34" charset="0"/>
              <a:buChar char="•"/>
            </a:pPr>
            <a:endParaRPr lang="zh-CN" altLang="en-US" sz="1600" dirty="0"/>
          </a:p>
          <a:p>
            <a:pPr algn="just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zh-CN" altLang="en-US" sz="1600" dirty="0"/>
              <a:t>详见：</a:t>
            </a:r>
            <a:r>
              <a:rPr lang="en-US" altLang="zh-CN" sz="1600" dirty="0"/>
              <a:t>JDK7</a:t>
            </a:r>
            <a:r>
              <a:rPr lang="zh-CN" altLang="en-US" sz="1600" dirty="0"/>
              <a:t>的下载</a:t>
            </a:r>
            <a:r>
              <a:rPr lang="en-US" altLang="zh-CN" sz="1600" dirty="0"/>
              <a:t>-</a:t>
            </a:r>
            <a:r>
              <a:rPr lang="zh-CN" altLang="en-US" sz="1600" dirty="0"/>
              <a:t>安装</a:t>
            </a:r>
            <a:r>
              <a:rPr lang="en-US" altLang="zh-CN" sz="1600" dirty="0"/>
              <a:t>-</a:t>
            </a:r>
            <a:r>
              <a:rPr lang="zh-CN" altLang="en-US" sz="1600" dirty="0"/>
              <a:t>配置</a:t>
            </a:r>
            <a:r>
              <a:rPr lang="en-US" altLang="zh-CN" sz="1600" dirty="0"/>
              <a:t>.doc</a:t>
            </a:r>
            <a:endParaRPr lang="en-US" altLang="zh-CN" sz="1600" dirty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TextBox 4"/>
          <p:cNvSpPr txBox="1">
            <a:spLocks noChangeArrowheads="1"/>
          </p:cNvSpPr>
          <p:nvPr/>
        </p:nvSpPr>
        <p:spPr bwMode="auto">
          <a:xfrm>
            <a:off x="3302000" y="748507"/>
            <a:ext cx="466248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/>
            <a:r>
              <a:rPr lang="en-US" altLang="zh-CN" sz="3600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3600" b="1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1.9Java API</a:t>
            </a:r>
            <a:r>
              <a:rPr lang="zh-CN" altLang="en-US" sz="3600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文档</a:t>
            </a:r>
            <a:endParaRPr lang="zh-CN" altLang="en-US" sz="3600" b="1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49157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625" y="1916113"/>
            <a:ext cx="8139113" cy="445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676275" y="1916113"/>
            <a:ext cx="1662113" cy="194468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682625" y="4006850"/>
            <a:ext cx="1624013" cy="23653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2411413" y="1916113"/>
            <a:ext cx="6443662" cy="445611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609600" y="1592263"/>
            <a:ext cx="1204913" cy="395287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9162" name="TextBox 7"/>
          <p:cNvSpPr txBox="1">
            <a:spLocks noChangeArrowheads="1"/>
          </p:cNvSpPr>
          <p:nvPr/>
        </p:nvSpPr>
        <p:spPr bwMode="auto">
          <a:xfrm>
            <a:off x="609600" y="1619250"/>
            <a:ext cx="12049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/>
            <a:r>
              <a:rPr lang="zh-CN" altLang="en-US" b="1">
                <a:latin typeface="+mn-lt"/>
                <a:ea typeface="宋体" panose="02010600030101010101" pitchFamily="2" charset="-122"/>
              </a:rPr>
              <a:t>包列表区</a:t>
            </a:r>
            <a:endParaRPr lang="zh-CN" altLang="en-US" b="1"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53975" y="4329113"/>
            <a:ext cx="1204913" cy="396875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9164" name="TextBox 15"/>
          <p:cNvSpPr txBox="1">
            <a:spLocks noChangeArrowheads="1"/>
          </p:cNvSpPr>
          <p:nvPr/>
        </p:nvSpPr>
        <p:spPr bwMode="auto">
          <a:xfrm>
            <a:off x="53975" y="4356100"/>
            <a:ext cx="12049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/>
            <a:r>
              <a:rPr lang="zh-CN" altLang="en-US" b="1">
                <a:latin typeface="+mn-lt"/>
                <a:ea typeface="宋体" panose="02010600030101010101" pitchFamily="2" charset="-122"/>
              </a:rPr>
              <a:t>类列表区</a:t>
            </a:r>
            <a:endParaRPr lang="zh-CN" altLang="en-US" b="1"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6877050" y="2600325"/>
            <a:ext cx="1349375" cy="396875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9166" name="TextBox 17"/>
          <p:cNvSpPr txBox="1">
            <a:spLocks noChangeArrowheads="1"/>
          </p:cNvSpPr>
          <p:nvPr/>
        </p:nvSpPr>
        <p:spPr bwMode="auto">
          <a:xfrm>
            <a:off x="6877050" y="2627313"/>
            <a:ext cx="13493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/>
            <a:r>
              <a:rPr lang="zh-CN" altLang="en-US" b="1">
                <a:latin typeface="+mn-lt"/>
                <a:ea typeface="宋体" panose="02010600030101010101" pitchFamily="2" charset="-122"/>
              </a:rPr>
              <a:t>详细说明区</a:t>
            </a:r>
            <a:endParaRPr lang="zh-CN" altLang="en-US" b="1">
              <a:latin typeface="+mn-lt"/>
              <a:ea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51720" y="692696"/>
            <a:ext cx="5084048" cy="781814"/>
          </a:xfrm>
        </p:spPr>
        <p:txBody>
          <a:bodyPr>
            <a:normAutofit/>
          </a:bodyPr>
          <a:lstStyle/>
          <a:p>
            <a:r>
              <a:rPr lang="zh-CN" altLang="en-US" sz="4000" b="1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作  业</a:t>
            </a:r>
            <a:endParaRPr lang="zh-CN" altLang="en-US" sz="4000" b="1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637112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独立编写</a:t>
            </a:r>
            <a:r>
              <a:rPr lang="en-US" altLang="zh-CN" dirty="0" err="1" smtClean="0">
                <a:ea typeface="宋体" panose="02010600030101010101" pitchFamily="2" charset="-122"/>
                <a:cs typeface="Times New Roman" panose="02020603050405020304" pitchFamily="18" charset="0"/>
              </a:rPr>
              <a:t>HelloJava</a:t>
            </a: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程序，并配上必要的注释。</a:t>
            </a:r>
            <a:endParaRPr lang="en-US" altLang="zh-CN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将个人的基本信息（姓名、性别、籍贯、住址）打印到控制台上输出。各条信息分别占一行。</a:t>
            </a:r>
            <a:endParaRPr lang="en-US" altLang="zh-CN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结合</a:t>
            </a:r>
            <a:r>
              <a:rPr lang="en-US" altLang="zh-CN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\n(</a:t>
            </a: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换行</a:t>
            </a:r>
            <a:r>
              <a:rPr lang="en-US" altLang="zh-CN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\t(</a:t>
            </a: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制表符</a:t>
            </a:r>
            <a:r>
              <a:rPr lang="en-US" altLang="zh-CN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，空格等在控制台打印出如下图所示的效果。</a:t>
            </a:r>
            <a:endParaRPr lang="en-US" altLang="zh-CN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altLang="zh-CN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3933056"/>
            <a:ext cx="4896544" cy="2306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1907704" y="3933056"/>
            <a:ext cx="5040560" cy="2306114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1" name="TextBox 5"/>
          <p:cNvSpPr txBox="1">
            <a:spLocks noChangeArrowheads="1"/>
          </p:cNvSpPr>
          <p:nvPr/>
        </p:nvSpPr>
        <p:spPr bwMode="auto">
          <a:xfrm>
            <a:off x="3131840" y="764704"/>
            <a:ext cx="338437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algn="ctr" eaLnBrk="1" hangingPunct="1"/>
            <a:r>
              <a:rPr lang="zh-CN" altLang="en-US" sz="3600" b="1" dirty="0" smtClean="0">
                <a:ea typeface="宋体" panose="02010600030101010101" pitchFamily="2" charset="-122"/>
              </a:rPr>
              <a:t>知识回顾</a:t>
            </a:r>
            <a:endParaRPr lang="zh-CN" altLang="en-US" sz="3600" b="1" dirty="0">
              <a:ea typeface="宋体" panose="02010600030101010101" pitchFamily="2" charset="-122"/>
            </a:endParaRPr>
          </a:p>
        </p:txBody>
      </p:sp>
      <p:sp>
        <p:nvSpPr>
          <p:cNvPr id="55302" name="TextBox 6"/>
          <p:cNvSpPr txBox="1">
            <a:spLocks noChangeArrowheads="1"/>
          </p:cNvSpPr>
          <p:nvPr/>
        </p:nvSpPr>
        <p:spPr bwMode="auto">
          <a:xfrm>
            <a:off x="718567" y="1772816"/>
            <a:ext cx="7562850" cy="4616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/>
            <a:r>
              <a:rPr lang="en-US" altLang="zh-CN" sz="2400" dirty="0" smtClean="0">
                <a:ea typeface="宋体" panose="02010600030101010101" pitchFamily="2" charset="-122"/>
              </a:rPr>
              <a:t>●  JDK,JRE,JVM</a:t>
            </a:r>
            <a:r>
              <a:rPr lang="zh-CN" altLang="en-US" sz="2400" dirty="0">
                <a:ea typeface="宋体" panose="02010600030101010101" pitchFamily="2" charset="-122"/>
              </a:rPr>
              <a:t>的关系。</a:t>
            </a:r>
            <a:endParaRPr lang="zh-CN" altLang="en-US" sz="2400" dirty="0">
              <a:ea typeface="宋体" panose="02010600030101010101" pitchFamily="2" charset="-122"/>
            </a:endParaRPr>
          </a:p>
          <a:p>
            <a:pPr eaLnBrk="1" hangingPunct="1"/>
            <a:endParaRPr lang="zh-CN" altLang="en-US" dirty="0"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 sz="2400" dirty="0" smtClean="0">
                <a:ea typeface="宋体" panose="02010600030101010101" pitchFamily="2" charset="-122"/>
              </a:rPr>
              <a:t>●  环境</a:t>
            </a:r>
            <a:r>
              <a:rPr lang="zh-CN" altLang="en-US" sz="2400" dirty="0">
                <a:ea typeface="宋体" panose="02010600030101010101" pitchFamily="2" charset="-122"/>
              </a:rPr>
              <a:t>变量</a:t>
            </a:r>
            <a:r>
              <a:rPr lang="en-US" altLang="zh-CN" sz="2400" dirty="0" smtClean="0">
                <a:ea typeface="宋体" panose="02010600030101010101" pitchFamily="2" charset="-122"/>
              </a:rPr>
              <a:t>path</a:t>
            </a:r>
            <a:r>
              <a:rPr lang="zh-CN" altLang="en-US" sz="2400" dirty="0" smtClean="0">
                <a:ea typeface="宋体" panose="02010600030101010101" pitchFamily="2" charset="-122"/>
              </a:rPr>
              <a:t>配置及其作用</a:t>
            </a:r>
            <a:r>
              <a:rPr lang="zh-CN" altLang="en-US" sz="2400" dirty="0">
                <a:ea typeface="宋体" panose="02010600030101010101" pitchFamily="2" charset="-122"/>
              </a:rPr>
              <a:t>。</a:t>
            </a:r>
            <a:endParaRPr lang="zh-CN" altLang="en-US" sz="2400" dirty="0">
              <a:ea typeface="宋体" panose="02010600030101010101" pitchFamily="2" charset="-122"/>
            </a:endParaRPr>
          </a:p>
          <a:p>
            <a:pPr eaLnBrk="1" hangingPunct="1"/>
            <a:endParaRPr lang="en-US" altLang="zh-CN" dirty="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sz="2400" dirty="0" smtClean="0">
                <a:ea typeface="宋体" panose="02010600030101010101" pitchFamily="2" charset="-122"/>
              </a:rPr>
              <a:t>●  Java</a:t>
            </a:r>
            <a:r>
              <a:rPr lang="zh-CN" altLang="en-US" sz="2400" dirty="0">
                <a:ea typeface="宋体" panose="02010600030101010101" pitchFamily="2" charset="-122"/>
              </a:rPr>
              <a:t>程序的编写、编译、运行步骤</a:t>
            </a:r>
            <a:r>
              <a:rPr lang="zh-CN" altLang="en-US" sz="2400" dirty="0" smtClean="0">
                <a:ea typeface="宋体" panose="02010600030101010101" pitchFamily="2" charset="-122"/>
              </a:rPr>
              <a:t>。</a:t>
            </a:r>
            <a:endParaRPr lang="en-US" altLang="zh-CN" sz="2400" dirty="0" smtClean="0">
              <a:ea typeface="宋体" panose="02010600030101010101" pitchFamily="2" charset="-122"/>
            </a:endParaRPr>
          </a:p>
          <a:p>
            <a:pPr eaLnBrk="1" hangingPunct="1"/>
            <a:endParaRPr lang="zh-CN" altLang="en-US" sz="2400" dirty="0">
              <a:ea typeface="宋体" panose="02010600030101010101" pitchFamily="2" charset="-122"/>
            </a:endParaRPr>
          </a:p>
          <a:p>
            <a:pPr eaLnBrk="1" hangingPunct="1"/>
            <a:endParaRPr lang="en-US" altLang="zh-CN" sz="2400" dirty="0" smtClean="0">
              <a:ea typeface="宋体" panose="02010600030101010101" pitchFamily="2" charset="-122"/>
            </a:endParaRPr>
          </a:p>
          <a:p>
            <a:pPr eaLnBrk="1" hangingPunct="1"/>
            <a:endParaRPr lang="en-US" altLang="zh-CN" sz="2400" dirty="0" smtClean="0">
              <a:ea typeface="宋体" panose="02010600030101010101" pitchFamily="2" charset="-122"/>
            </a:endParaRPr>
          </a:p>
          <a:p>
            <a:pPr eaLnBrk="1" hangingPunct="1"/>
            <a:endParaRPr lang="zh-CN" altLang="en-US" dirty="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sz="2400" dirty="0">
                <a:ea typeface="宋体" panose="02010600030101010101" pitchFamily="2" charset="-122"/>
              </a:rPr>
              <a:t>●  Java</a:t>
            </a:r>
            <a:r>
              <a:rPr lang="zh-CN" altLang="en-US" sz="2400" dirty="0">
                <a:ea typeface="宋体" panose="02010600030101010101" pitchFamily="2" charset="-122"/>
              </a:rPr>
              <a:t>程序编写的规则。</a:t>
            </a:r>
            <a:endParaRPr lang="zh-CN" altLang="en-US" sz="2400" dirty="0">
              <a:ea typeface="宋体" panose="02010600030101010101" pitchFamily="2" charset="-122"/>
            </a:endParaRPr>
          </a:p>
          <a:p>
            <a:pPr eaLnBrk="1" hangingPunct="1"/>
            <a:endParaRPr lang="zh-CN" altLang="en-US" dirty="0"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 sz="2400" dirty="0">
                <a:ea typeface="宋体" panose="02010600030101010101" pitchFamily="2" charset="-122"/>
              </a:rPr>
              <a:t>●  在配置环境、编译、运行各个步骤中常见的错误以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sz="2400" dirty="0">
                <a:ea typeface="宋体" panose="02010600030101010101" pitchFamily="2" charset="-122"/>
              </a:rPr>
              <a:t>      </a:t>
            </a:r>
            <a:r>
              <a:rPr lang="zh-CN" altLang="en-US" sz="2400" dirty="0">
                <a:ea typeface="宋体" panose="02010600030101010101" pitchFamily="2" charset="-122"/>
              </a:rPr>
              <a:t>及解决方法。</a:t>
            </a:r>
            <a:endParaRPr lang="zh-CN" altLang="en-US" sz="2400" dirty="0">
              <a:ea typeface="宋体" panose="02010600030101010101" pitchFamily="2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3538433"/>
            <a:ext cx="5135860" cy="10854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1" name="TextBox 4"/>
          <p:cNvSpPr txBox="1">
            <a:spLocks noChangeArrowheads="1"/>
          </p:cNvSpPr>
          <p:nvPr/>
        </p:nvSpPr>
        <p:spPr bwMode="auto">
          <a:xfrm>
            <a:off x="825500" y="1052513"/>
            <a:ext cx="468260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/>
            <a:r>
              <a:rPr lang="zh-CN" altLang="en-US" sz="2800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补充：</a:t>
            </a:r>
            <a:r>
              <a:rPr lang="en-US" altLang="zh-CN" sz="2800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Java</a:t>
            </a:r>
            <a:r>
              <a:rPr lang="zh-CN" altLang="en-US" sz="2800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开发工具</a:t>
            </a:r>
            <a:endParaRPr lang="zh-CN" altLang="en-US" sz="2800" b="1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0182" name="TextBox 5"/>
          <p:cNvSpPr txBox="1">
            <a:spLocks noChangeArrowheads="1"/>
          </p:cNvSpPr>
          <p:nvPr/>
        </p:nvSpPr>
        <p:spPr bwMode="auto">
          <a:xfrm>
            <a:off x="799931" y="1988840"/>
            <a:ext cx="7275512" cy="267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/>
            <a:r>
              <a:rPr lang="en-US" altLang="zh-CN" sz="2400" dirty="0">
                <a:latin typeface="+mn-lt"/>
                <a:ea typeface="新宋体" panose="02010609030101010101" pitchFamily="49" charset="-122"/>
                <a:cs typeface="Times New Roman" panose="02020603050405020304" pitchFamily="18" charset="0"/>
              </a:rPr>
              <a:t>●</a:t>
            </a:r>
            <a:r>
              <a:rPr lang="zh-CN" altLang="en-US" sz="2400" dirty="0">
                <a:latin typeface="+mn-lt"/>
                <a:ea typeface="新宋体" panose="02010609030101010101" pitchFamily="49" charset="-122"/>
                <a:cs typeface="Times New Roman" panose="02020603050405020304" pitchFamily="18" charset="0"/>
              </a:rPr>
              <a:t>文本编辑工具：</a:t>
            </a:r>
            <a:endParaRPr lang="en-US" altLang="zh-CN" sz="2400" dirty="0">
              <a:latin typeface="+mn-lt"/>
              <a:ea typeface="新宋体" panose="02010609030101010101" pitchFamily="49" charset="-122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CN" sz="2400" dirty="0">
                <a:latin typeface="+mn-lt"/>
                <a:ea typeface="新宋体" panose="02010609030101010101" pitchFamily="49" charset="-122"/>
                <a:cs typeface="Times New Roman" panose="02020603050405020304" pitchFamily="18" charset="0"/>
              </a:rPr>
              <a:t>     </a:t>
            </a:r>
            <a:r>
              <a:rPr lang="zh-CN" altLang="en-US" sz="2400" dirty="0">
                <a:latin typeface="+mn-lt"/>
                <a:ea typeface="新宋体" panose="02010609030101010101" pitchFamily="49" charset="-122"/>
                <a:cs typeface="Times New Roman" panose="02020603050405020304" pitchFamily="18" charset="0"/>
              </a:rPr>
              <a:t>记事本</a:t>
            </a:r>
            <a:r>
              <a:rPr lang="en-US" altLang="zh-CN" sz="2400" dirty="0">
                <a:latin typeface="+mn-lt"/>
                <a:ea typeface="新宋体" panose="02010609030101010101" pitchFamily="49" charset="-122"/>
                <a:cs typeface="Times New Roman" panose="02020603050405020304" pitchFamily="18" charset="0"/>
              </a:rPr>
              <a:t>                             </a:t>
            </a:r>
            <a:r>
              <a:rPr lang="en-US" altLang="zh-CN" sz="2400" dirty="0" err="1">
                <a:latin typeface="+mn-lt"/>
                <a:ea typeface="新宋体" panose="02010609030101010101" pitchFamily="49" charset="-122"/>
                <a:cs typeface="Times New Roman" panose="02020603050405020304" pitchFamily="18" charset="0"/>
              </a:rPr>
              <a:t>UltraEdit</a:t>
            </a:r>
            <a:endParaRPr lang="en-US" altLang="zh-CN" sz="2400" dirty="0">
              <a:latin typeface="+mn-lt"/>
              <a:ea typeface="新宋体" panose="02010609030101010101" pitchFamily="49" charset="-122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CN" sz="2400" dirty="0">
                <a:latin typeface="+mn-lt"/>
                <a:ea typeface="新宋体" panose="02010609030101010101" pitchFamily="49" charset="-122"/>
                <a:cs typeface="Times New Roman" panose="02020603050405020304" pitchFamily="18" charset="0"/>
              </a:rPr>
              <a:t>     </a:t>
            </a:r>
            <a:r>
              <a:rPr lang="en-US" altLang="zh-CN" sz="2400" dirty="0" err="1">
                <a:latin typeface="+mn-lt"/>
                <a:ea typeface="新宋体" panose="02010609030101010101" pitchFamily="49" charset="-122"/>
                <a:cs typeface="Times New Roman" panose="02020603050405020304" pitchFamily="18" charset="0"/>
              </a:rPr>
              <a:t>EditPlus</a:t>
            </a:r>
            <a:r>
              <a:rPr lang="en-US" altLang="zh-CN" sz="2400" dirty="0">
                <a:latin typeface="+mn-lt"/>
                <a:ea typeface="新宋体" panose="02010609030101010101" pitchFamily="49" charset="-122"/>
                <a:cs typeface="Times New Roman" panose="02020603050405020304" pitchFamily="18" charset="0"/>
              </a:rPr>
              <a:t>                            </a:t>
            </a:r>
            <a:r>
              <a:rPr lang="en-US" altLang="zh-CN" sz="2400" dirty="0" err="1">
                <a:latin typeface="+mn-lt"/>
                <a:ea typeface="新宋体" panose="02010609030101010101" pitchFamily="49" charset="-122"/>
                <a:cs typeface="Times New Roman" panose="02020603050405020304" pitchFamily="18" charset="0"/>
              </a:rPr>
              <a:t>TextPad</a:t>
            </a:r>
            <a:endParaRPr lang="zh-CN" altLang="en-US" sz="2400" dirty="0">
              <a:latin typeface="+mn-lt"/>
              <a:ea typeface="新宋体" panose="02010609030101010101" pitchFamily="49" charset="-122"/>
              <a:cs typeface="Times New Roman" panose="02020603050405020304" pitchFamily="18" charset="0"/>
            </a:endParaRPr>
          </a:p>
          <a:p>
            <a:pPr eaLnBrk="1" hangingPunct="1"/>
            <a:endParaRPr lang="en-US" altLang="zh-CN" sz="2400" dirty="0">
              <a:latin typeface="+mn-lt"/>
              <a:ea typeface="新宋体" panose="02010609030101010101" pitchFamily="49" charset="-122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CN" sz="2400" dirty="0">
                <a:latin typeface="+mn-lt"/>
                <a:ea typeface="新宋体" panose="02010609030101010101" pitchFamily="49" charset="-122"/>
                <a:cs typeface="Times New Roman" panose="02020603050405020304" pitchFamily="18" charset="0"/>
              </a:rPr>
              <a:t>● Java</a:t>
            </a:r>
            <a:r>
              <a:rPr lang="zh-CN" altLang="en-US" sz="2400" dirty="0">
                <a:latin typeface="+mn-lt"/>
                <a:ea typeface="新宋体" panose="02010609030101010101" pitchFamily="49" charset="-122"/>
                <a:cs typeface="Times New Roman" panose="02020603050405020304" pitchFamily="18" charset="0"/>
              </a:rPr>
              <a:t>集成开发环境（</a:t>
            </a:r>
            <a:r>
              <a:rPr lang="en-US" altLang="zh-CN" sz="2400" dirty="0">
                <a:latin typeface="+mn-lt"/>
                <a:ea typeface="新宋体" panose="02010609030101010101" pitchFamily="49" charset="-122"/>
                <a:cs typeface="Times New Roman" panose="02020603050405020304" pitchFamily="18" charset="0"/>
              </a:rPr>
              <a:t>IDE)</a:t>
            </a:r>
            <a:r>
              <a:rPr lang="zh-CN" altLang="en-US" sz="2400" dirty="0">
                <a:latin typeface="+mn-lt"/>
                <a:ea typeface="新宋体" panose="02010609030101010101" pitchFamily="49" charset="-122"/>
                <a:cs typeface="Times New Roman" panose="02020603050405020304" pitchFamily="18" charset="0"/>
              </a:rPr>
              <a:t>：</a:t>
            </a:r>
            <a:endParaRPr lang="en-US" altLang="zh-CN" sz="2400" dirty="0">
              <a:latin typeface="+mn-lt"/>
              <a:ea typeface="新宋体" panose="02010609030101010101" pitchFamily="49" charset="-122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CN" sz="2400" dirty="0">
                <a:latin typeface="+mn-lt"/>
                <a:ea typeface="新宋体" panose="02010609030101010101" pitchFamily="49" charset="-122"/>
                <a:cs typeface="Times New Roman" panose="02020603050405020304" pitchFamily="18" charset="0"/>
              </a:rPr>
              <a:t>      </a:t>
            </a:r>
            <a:r>
              <a:rPr lang="en-US" altLang="zh-CN" sz="2400" dirty="0" err="1" smtClean="0">
                <a:latin typeface="+mn-lt"/>
                <a:ea typeface="新宋体" panose="02010609030101010101" pitchFamily="49" charset="-122"/>
                <a:cs typeface="Times New Roman" panose="02020603050405020304" pitchFamily="18" charset="0"/>
              </a:rPr>
              <a:t>IntelliJ</a:t>
            </a:r>
            <a:r>
              <a:rPr lang="en-US" altLang="zh-CN" sz="2400" dirty="0" smtClean="0">
                <a:latin typeface="+mn-lt"/>
                <a:ea typeface="新宋体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+mn-lt"/>
                <a:ea typeface="新宋体" panose="02010609030101010101" pitchFamily="49" charset="-122"/>
                <a:cs typeface="Times New Roman" panose="02020603050405020304" pitchFamily="18" charset="0"/>
              </a:rPr>
              <a:t>IDEA                    Eclipse</a:t>
            </a:r>
            <a:endParaRPr lang="en-US" altLang="zh-CN" sz="2400" dirty="0">
              <a:latin typeface="+mn-lt"/>
              <a:ea typeface="新宋体" panose="02010609030101010101" pitchFamily="49" charset="-122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CN" sz="2400" dirty="0">
                <a:latin typeface="+mn-lt"/>
                <a:ea typeface="新宋体" panose="02010609030101010101" pitchFamily="49" charset="-122"/>
                <a:cs typeface="Times New Roman" panose="02020603050405020304" pitchFamily="18" charset="0"/>
              </a:rPr>
              <a:t>      </a:t>
            </a:r>
            <a:r>
              <a:rPr lang="en-US" altLang="zh-CN" sz="2400" dirty="0" err="1" smtClean="0">
                <a:latin typeface="+mn-lt"/>
                <a:ea typeface="新宋体" panose="02010609030101010101" pitchFamily="49" charset="-122"/>
                <a:cs typeface="Times New Roman" panose="02020603050405020304" pitchFamily="18" charset="0"/>
              </a:rPr>
              <a:t>Jbuilder</a:t>
            </a:r>
            <a:r>
              <a:rPr lang="en-US" altLang="zh-CN" sz="2400" dirty="0" smtClean="0">
                <a:latin typeface="+mn-lt"/>
                <a:ea typeface="新宋体" panose="02010609030101010101" pitchFamily="49" charset="-122"/>
                <a:cs typeface="Times New Roman" panose="02020603050405020304" pitchFamily="18" charset="0"/>
              </a:rPr>
              <a:t>                            </a:t>
            </a:r>
            <a:r>
              <a:rPr lang="en-US" altLang="zh-CN" sz="2400" dirty="0" err="1">
                <a:latin typeface="+mn-lt"/>
                <a:ea typeface="新宋体" panose="02010609030101010101" pitchFamily="49" charset="-122"/>
                <a:cs typeface="Times New Roman" panose="02020603050405020304" pitchFamily="18" charset="0"/>
              </a:rPr>
              <a:t>NetBean</a:t>
            </a:r>
            <a:endParaRPr lang="zh-CN" altLang="en-US" sz="2400" dirty="0">
              <a:latin typeface="+mn-lt"/>
              <a:ea typeface="新宋体" panose="02010609030101010101" pitchFamily="49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 descr="04101K5162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3" t="1926" r="2759" b="4367"/>
          <a:stretch>
            <a:fillRect/>
          </a:stretch>
        </p:blipFill>
        <p:spPr bwMode="auto">
          <a:xfrm>
            <a:off x="251520" y="968342"/>
            <a:ext cx="5175250" cy="5176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Box 3"/>
          <p:cNvSpPr txBox="1">
            <a:spLocks noChangeArrowheads="1"/>
          </p:cNvSpPr>
          <p:nvPr/>
        </p:nvSpPr>
        <p:spPr bwMode="auto">
          <a:xfrm>
            <a:off x="1114425" y="1123950"/>
            <a:ext cx="144145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/>
            <a:r>
              <a:rPr lang="zh-CN" altLang="en-US" sz="3200" b="1" dirty="0">
                <a:ea typeface="宋体" panose="02010600030101010101" pitchFamily="2" charset="-122"/>
              </a:rPr>
              <a:t>建  议</a:t>
            </a:r>
            <a:endParaRPr lang="zh-CN" altLang="en-US" sz="3200" b="1" dirty="0">
              <a:ea typeface="宋体" panose="02010600030101010101" pitchFamily="2" charset="-122"/>
            </a:endParaRPr>
          </a:p>
        </p:txBody>
      </p:sp>
      <p:sp>
        <p:nvSpPr>
          <p:cNvPr id="4101" name="TextBox 5"/>
          <p:cNvSpPr txBox="1">
            <a:spLocks noChangeArrowheads="1"/>
          </p:cNvSpPr>
          <p:nvPr/>
        </p:nvSpPr>
        <p:spPr bwMode="auto">
          <a:xfrm>
            <a:off x="683568" y="1916832"/>
            <a:ext cx="8136904" cy="3693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ea typeface="宋体" panose="02010600030101010101" pitchFamily="2" charset="-122"/>
              </a:rPr>
              <a:t>锻炼</a:t>
            </a:r>
            <a:r>
              <a:rPr lang="zh-CN" altLang="en-US" sz="2800" dirty="0">
                <a:ea typeface="宋体" panose="02010600030101010101" pitchFamily="2" charset="-122"/>
              </a:rPr>
              <a:t>“双核”处理，</a:t>
            </a:r>
            <a:r>
              <a:rPr lang="zh-CN" altLang="en-US" sz="2800" dirty="0" smtClean="0">
                <a:ea typeface="宋体" panose="02010600030101010101" pitchFamily="2" charset="-122"/>
              </a:rPr>
              <a:t>边听讲思考，</a:t>
            </a:r>
            <a:r>
              <a:rPr lang="zh-CN" altLang="en-US" sz="2800" dirty="0">
                <a:ea typeface="宋体" panose="02010600030101010101" pitchFamily="2" charset="-122"/>
              </a:rPr>
              <a:t>边</a:t>
            </a:r>
            <a:r>
              <a:rPr lang="zh-CN" altLang="en-US" sz="2800" dirty="0" smtClean="0">
                <a:ea typeface="宋体" panose="02010600030101010101" pitchFamily="2" charset="-122"/>
              </a:rPr>
              <a:t>做“笔记”</a:t>
            </a:r>
            <a:endParaRPr lang="en-US" altLang="zh-CN" sz="2800" dirty="0">
              <a:ea typeface="宋体" panose="02010600030101010101" pitchFamily="2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ea typeface="宋体" panose="02010600030101010101" pitchFamily="2" charset="-122"/>
              </a:rPr>
              <a:t>纸</a:t>
            </a:r>
            <a:r>
              <a:rPr lang="zh-CN" altLang="en-US" sz="2800" dirty="0">
                <a:ea typeface="宋体" panose="02010600030101010101" pitchFamily="2" charset="-122"/>
              </a:rPr>
              <a:t>上得来终觉浅，绝知此事要躬行！ </a:t>
            </a:r>
            <a:endParaRPr lang="zh-CN" altLang="en-US" sz="2800" dirty="0">
              <a:ea typeface="宋体" panose="02010600030101010101" pitchFamily="2" charset="-122"/>
            </a:endParaRPr>
          </a:p>
          <a:p>
            <a:pPr marL="1085850" lvl="1" indent="-342900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ea typeface="宋体" panose="02010600030101010101" pitchFamily="2" charset="-122"/>
              </a:rPr>
              <a:t>不要</a:t>
            </a:r>
            <a:r>
              <a:rPr lang="zh-CN" altLang="en-US" sz="2400" dirty="0">
                <a:ea typeface="宋体" panose="02010600030101010101" pitchFamily="2" charset="-122"/>
              </a:rPr>
              <a:t>完全依赖于书和视频</a:t>
            </a:r>
            <a:endParaRPr lang="zh-CN" altLang="en-US" sz="2400" dirty="0">
              <a:ea typeface="宋体" panose="02010600030101010101" pitchFamily="2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ea typeface="宋体" panose="02010600030101010101" pitchFamily="2" charset="-122"/>
              </a:rPr>
              <a:t>建立</a:t>
            </a:r>
            <a:r>
              <a:rPr lang="zh-CN" altLang="en-US" sz="2800" dirty="0">
                <a:ea typeface="宋体" panose="02010600030101010101" pitchFamily="2" charset="-122"/>
              </a:rPr>
              <a:t>行之有效的学习方法</a:t>
            </a:r>
            <a:endParaRPr lang="en-US" sz="2800" dirty="0">
              <a:ea typeface="宋体" panose="02010600030101010101" pitchFamily="2" charset="-122"/>
            </a:endParaRPr>
          </a:p>
          <a:p>
            <a:pPr marL="1085850" lvl="1" indent="-342900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ea typeface="宋体" panose="02010600030101010101" pitchFamily="2" charset="-122"/>
              </a:rPr>
              <a:t>学习</a:t>
            </a:r>
            <a:r>
              <a:rPr lang="zh-CN" altLang="en-US" sz="2400" dirty="0">
                <a:ea typeface="宋体" panose="02010600030101010101" pitchFamily="2" charset="-122"/>
              </a:rPr>
              <a:t>编程的捷径</a:t>
            </a:r>
            <a:r>
              <a:rPr lang="en-US" altLang="zh-CN" sz="2400" dirty="0">
                <a:ea typeface="宋体" panose="02010600030101010101" pitchFamily="2" charset="-122"/>
              </a:rPr>
              <a:t>--</a:t>
            </a:r>
            <a:r>
              <a:rPr lang="zh-CN" altLang="en-US" sz="2400" b="1" dirty="0">
                <a:solidFill>
                  <a:srgbClr val="FF0000"/>
                </a:solidFill>
                <a:ea typeface="宋体" panose="02010600030101010101" pitchFamily="2" charset="-122"/>
              </a:rPr>
              <a:t>敲，狂敲</a:t>
            </a:r>
            <a:endParaRPr lang="zh-CN" altLang="en-US" sz="2400" b="1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marL="1085850" lvl="1" indent="-342900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ea typeface="宋体" panose="02010600030101010101" pitchFamily="2" charset="-122"/>
              </a:rPr>
              <a:t>学习</a:t>
            </a:r>
            <a:r>
              <a:rPr lang="zh-CN" altLang="en-US" sz="2400" dirty="0">
                <a:ea typeface="宋体" panose="02010600030101010101" pitchFamily="2" charset="-122"/>
              </a:rPr>
              <a:t>编程的规范--</a:t>
            </a:r>
            <a:r>
              <a:rPr lang="zh-CN" altLang="en-US" sz="2400" b="1" dirty="0">
                <a:solidFill>
                  <a:srgbClr val="FF0000"/>
                </a:solidFill>
                <a:ea typeface="宋体" panose="02010600030101010101" pitchFamily="2" charset="-122"/>
              </a:rPr>
              <a:t>加注释</a:t>
            </a:r>
            <a:endParaRPr lang="zh-CN" altLang="en-US" sz="2400" b="1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067944" y="6177301"/>
            <a:ext cx="49685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00B0F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代码虐我千百遍，我视代码如初恋</a:t>
            </a:r>
            <a:endParaRPr lang="zh-CN" altLang="en-US" sz="2400" dirty="0">
              <a:solidFill>
                <a:srgbClr val="00B0F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wrap="square" lIns="68580" tIns="34290" rIns="68580" bIns="34290" rtlCol="0" anchor="ctr" anchorCtr="0">
            <a:normAutofit/>
          </a:bodyPr>
          <a:p>
            <a:pPr>
              <a:lnSpc>
                <a:spcPct val="120000"/>
              </a:lnSpc>
            </a:pPr>
            <a:r>
              <a:rPr lang="zh-CN" altLang="en-US" sz="3200" dirty="0"/>
              <a:t>本章内容</a:t>
            </a:r>
            <a:endParaRPr lang="zh-CN" altLang="en-US" sz="3200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p>
            <a:pPr algn="just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en-US" altLang="zh-CN" sz="1600" dirty="0"/>
              <a:t>1.1 </a:t>
            </a:r>
            <a:r>
              <a:rPr lang="zh-CN" altLang="en-US" sz="1600" dirty="0"/>
              <a:t>基础常识</a:t>
            </a:r>
            <a:endParaRPr lang="zh-CN" altLang="en-US" sz="1600" dirty="0"/>
          </a:p>
          <a:p>
            <a:pPr algn="just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en-US" altLang="zh-CN" sz="1600" dirty="0"/>
              <a:t>1.2 Java</a:t>
            </a:r>
            <a:r>
              <a:rPr lang="zh-CN" altLang="en-US" sz="1600" dirty="0"/>
              <a:t>语言概述</a:t>
            </a:r>
            <a:endParaRPr lang="zh-CN" altLang="en-US" sz="1600" dirty="0"/>
          </a:p>
          <a:p>
            <a:pPr algn="just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en-US" altLang="zh-CN" sz="1600" dirty="0"/>
              <a:t>1.3 Java</a:t>
            </a:r>
            <a:r>
              <a:rPr lang="zh-CN" altLang="en-US" sz="1600" dirty="0"/>
              <a:t>程序运行机制及运行过程</a:t>
            </a:r>
            <a:endParaRPr lang="zh-CN" altLang="en-US" sz="1600" dirty="0"/>
          </a:p>
          <a:p>
            <a:pPr algn="just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en-US" altLang="zh-CN" sz="1600" dirty="0"/>
              <a:t>1.4 Java</a:t>
            </a:r>
            <a:r>
              <a:rPr lang="zh-CN" altLang="en-US" sz="1600" dirty="0"/>
              <a:t>语言的环境搭建</a:t>
            </a:r>
            <a:endParaRPr lang="zh-CN" altLang="en-US" sz="1600" dirty="0"/>
          </a:p>
          <a:p>
            <a:pPr algn="just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en-US" altLang="zh-CN" sz="1600" dirty="0"/>
              <a:t>1.5 </a:t>
            </a:r>
            <a:r>
              <a:rPr lang="zh-CN" altLang="en-US" sz="1600" dirty="0"/>
              <a:t>开发体验 </a:t>
            </a:r>
            <a:r>
              <a:rPr lang="en-US" altLang="zh-CN" sz="1600" dirty="0"/>
              <a:t>— </a:t>
            </a:r>
            <a:r>
              <a:rPr lang="en-US" altLang="zh-CN" sz="1600" dirty="0" err="1"/>
              <a:t>HelloWorld</a:t>
            </a:r>
            <a:endParaRPr lang="en-US" altLang="zh-CN" sz="1600" dirty="0" err="1"/>
          </a:p>
          <a:p>
            <a:pPr algn="just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en-US" altLang="zh-CN" sz="1600" dirty="0"/>
              <a:t>1.6 </a:t>
            </a:r>
            <a:r>
              <a:rPr lang="zh-CN" altLang="en-US" sz="1600" dirty="0"/>
              <a:t>小结第一个程序</a:t>
            </a:r>
            <a:endParaRPr lang="zh-CN" altLang="en-US" sz="1600" dirty="0"/>
          </a:p>
          <a:p>
            <a:pPr algn="just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en-US" altLang="zh-CN" sz="1600" dirty="0"/>
              <a:t>1.7 </a:t>
            </a:r>
            <a:r>
              <a:rPr lang="zh-CN" altLang="en-US" sz="1600" dirty="0"/>
              <a:t>常见问题及解决方法</a:t>
            </a:r>
            <a:endParaRPr lang="zh-CN" altLang="en-US" sz="1600" dirty="0"/>
          </a:p>
          <a:p>
            <a:pPr algn="just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en-US" altLang="zh-CN" sz="1600" dirty="0"/>
              <a:t>1.8 </a:t>
            </a:r>
            <a:r>
              <a:rPr lang="zh-CN" altLang="en-US" sz="1600" dirty="0"/>
              <a:t>注 释</a:t>
            </a:r>
            <a:endParaRPr lang="zh-CN" altLang="en-US" sz="1600" dirty="0"/>
          </a:p>
          <a:p>
            <a:pPr algn="just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en-US" altLang="zh-CN" sz="1600" dirty="0"/>
              <a:t>1.9Java API</a:t>
            </a:r>
            <a:r>
              <a:rPr lang="zh-CN" altLang="en-US" sz="1600" dirty="0"/>
              <a:t>文档</a:t>
            </a:r>
            <a:endParaRPr lang="zh-CN" altLang="en-US" sz="1600" dirty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51720" y="620688"/>
            <a:ext cx="5616624" cy="792088"/>
          </a:xfrm>
        </p:spPr>
        <p:txBody>
          <a:bodyPr>
            <a:normAutofit/>
          </a:bodyPr>
          <a:lstStyle/>
          <a:p>
            <a:r>
              <a:rPr lang="en-US" altLang="zh-CN" b="1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1.1</a:t>
            </a:r>
            <a:r>
              <a:rPr lang="zh-CN" altLang="en-US" b="1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基础常识</a:t>
            </a:r>
            <a:endParaRPr lang="zh-CN" altLang="en-US" b="1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611560" y="1556792"/>
            <a:ext cx="7942262" cy="363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marL="342900" indent="-342900" eaLnBrk="1" hangingPunct="1">
              <a:buFont typeface="Wingdings" panose="05000000000000000000" pitchFamily="2" charset="2"/>
              <a:buChar char="l"/>
            </a:pPr>
            <a:r>
              <a:rPr lang="zh-CN" altLang="en-US" sz="2400" b="1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软件开发</a:t>
            </a:r>
            <a:endParaRPr lang="zh-CN" altLang="en-US" sz="2400" b="1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/>
            <a:r>
              <a:rPr lang="zh-CN" altLang="en-US" sz="2400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   软件，即一系列按照特定顺序组织的计算机数据和指令</a:t>
            </a:r>
            <a:endParaRPr lang="en-US" altLang="zh-CN" sz="2400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CN" sz="2400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zh-CN" altLang="en-US" sz="2400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的集合。有</a:t>
            </a:r>
            <a:r>
              <a:rPr lang="zh-CN" altLang="en-US" sz="2400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系统软件</a:t>
            </a:r>
            <a:r>
              <a:rPr lang="zh-CN" altLang="en-US" sz="2400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zh-CN" altLang="en-US" sz="2400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应用软件</a:t>
            </a:r>
            <a:r>
              <a:rPr lang="zh-CN" altLang="en-US" sz="2400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之分。</a:t>
            </a:r>
            <a:endParaRPr lang="en-US" altLang="zh-CN" sz="2400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/>
            <a:endParaRPr lang="en-US" altLang="zh-CN" sz="1400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eaLnBrk="1" hangingPunct="1">
              <a:buFont typeface="Wingdings" panose="05000000000000000000" pitchFamily="2" charset="2"/>
              <a:buChar char="l"/>
            </a:pPr>
            <a:r>
              <a:rPr lang="zh-CN" altLang="en-US" sz="2400" b="1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人机交互</a:t>
            </a:r>
            <a:r>
              <a:rPr lang="zh-CN" altLang="en-US" sz="2400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方式</a:t>
            </a:r>
            <a:endParaRPr lang="zh-CN" altLang="en-US" sz="2400" b="1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1085850" lvl="1" indent="-342900" eaLnBrk="1" hangingPunct="1"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图形化</a:t>
            </a:r>
            <a:r>
              <a:rPr lang="zh-CN" altLang="en-US" sz="2400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界面</a:t>
            </a:r>
            <a:r>
              <a:rPr lang="en-US" altLang="zh-CN" sz="2400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solidFill>
                  <a:srgbClr val="CC3300"/>
                </a:solidFill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en-US" altLang="zh-CN" sz="2400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raphical </a:t>
            </a:r>
            <a:r>
              <a:rPr lang="en-US" altLang="zh-CN" sz="2400" dirty="0">
                <a:solidFill>
                  <a:srgbClr val="CC3300"/>
                </a:solidFill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U</a:t>
            </a:r>
            <a:r>
              <a:rPr lang="en-US" altLang="zh-CN" sz="2400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ser </a:t>
            </a:r>
            <a:r>
              <a:rPr lang="en-US" altLang="zh-CN" sz="2400" dirty="0">
                <a:solidFill>
                  <a:srgbClr val="CC3300"/>
                </a:solidFill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nterface </a:t>
            </a:r>
            <a:r>
              <a:rPr lang="en-US" altLang="zh-CN" sz="2400" dirty="0">
                <a:solidFill>
                  <a:srgbClr val="CC3300"/>
                </a:solidFill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GUI</a:t>
            </a:r>
            <a:r>
              <a:rPr lang="en-US" altLang="zh-CN" sz="2400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这种方</a:t>
            </a:r>
            <a:endParaRPr lang="en-US" altLang="zh-CN" sz="2400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CN" sz="2400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             </a:t>
            </a:r>
            <a:r>
              <a:rPr lang="zh-CN" altLang="en-US" sz="2400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式简单直观，使用者易于接受，容易上手操作。</a:t>
            </a:r>
            <a:endParaRPr lang="zh-CN" altLang="en-US" sz="2400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1085850" lvl="1" indent="-342900" eaLnBrk="1" hangingPunct="1"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命令行</a:t>
            </a:r>
            <a:r>
              <a:rPr lang="zh-CN" altLang="en-US" sz="2400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方式</a:t>
            </a:r>
            <a:r>
              <a:rPr lang="en-US" altLang="zh-CN" sz="2400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solidFill>
                  <a:srgbClr val="CC3300"/>
                </a:solidFill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en-US" altLang="zh-CN" sz="2400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ommand </a:t>
            </a:r>
            <a:r>
              <a:rPr lang="en-US" altLang="zh-CN" sz="2400" dirty="0">
                <a:solidFill>
                  <a:srgbClr val="CC3300"/>
                </a:solidFill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L</a:t>
            </a:r>
            <a:r>
              <a:rPr lang="en-US" altLang="zh-CN" sz="2400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ine </a:t>
            </a:r>
            <a:r>
              <a:rPr lang="en-US" altLang="zh-CN" sz="2400" dirty="0">
                <a:solidFill>
                  <a:srgbClr val="CC3300"/>
                </a:solidFill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nterface </a:t>
            </a:r>
            <a:r>
              <a:rPr lang="en-US" altLang="zh-CN" sz="2400" dirty="0">
                <a:solidFill>
                  <a:srgbClr val="CC3300"/>
                </a:solidFill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CLI</a:t>
            </a:r>
            <a:r>
              <a:rPr lang="en-US" altLang="zh-CN" sz="2400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：需要</a:t>
            </a:r>
            <a:endParaRPr lang="en-US" altLang="zh-CN" sz="2400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CN" sz="2400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            </a:t>
            </a:r>
            <a:r>
              <a:rPr lang="zh-CN" altLang="en-US" sz="2400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有一个控制台，输入特定的指令，让计算机完成</a:t>
            </a:r>
            <a:endParaRPr lang="en-US" altLang="zh-CN" sz="2400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CN" sz="2400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             </a:t>
            </a:r>
            <a:r>
              <a:rPr lang="zh-CN" altLang="en-US" sz="2400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一些操作。较为麻烦，需要记录住一些命令</a:t>
            </a:r>
            <a:r>
              <a:rPr lang="zh-CN" altLang="en-US" sz="2400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2400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55576" y="5829945"/>
            <a:ext cx="705678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err="1" smtClean="0">
                <a:solidFill>
                  <a:srgbClr val="0000FF"/>
                </a:solidFill>
              </a:rPr>
              <a:t>N·Wirth</a:t>
            </a:r>
            <a:r>
              <a:rPr lang="zh-CN" altLang="en-US" sz="2000" dirty="0" smtClean="0">
                <a:solidFill>
                  <a:srgbClr val="0000FF"/>
                </a:solidFill>
              </a:rPr>
              <a:t>：</a:t>
            </a:r>
            <a:r>
              <a:rPr lang="en-US" altLang="zh-CN" sz="2000" dirty="0" smtClean="0">
                <a:solidFill>
                  <a:srgbClr val="0000FF"/>
                </a:solidFill>
              </a:rPr>
              <a:t> </a:t>
            </a:r>
            <a:r>
              <a:rPr lang="en-US" altLang="zh-CN" sz="2000" dirty="0">
                <a:solidFill>
                  <a:srgbClr val="0000FF"/>
                </a:solidFill>
              </a:rPr>
              <a:t>“</a:t>
            </a:r>
            <a:r>
              <a:rPr lang="en-US" altLang="zh-CN" sz="2000" dirty="0" err="1">
                <a:solidFill>
                  <a:srgbClr val="0000FF"/>
                </a:solidFill>
              </a:rPr>
              <a:t>Algorithms+Data</a:t>
            </a:r>
            <a:r>
              <a:rPr lang="en-US" altLang="zh-CN" sz="2000" dirty="0">
                <a:solidFill>
                  <a:srgbClr val="0000FF"/>
                </a:solidFill>
              </a:rPr>
              <a:t> Structures=Programs”</a:t>
            </a:r>
            <a:endParaRPr lang="zh-CN" altLang="en-US" sz="2000" dirty="0">
              <a:solidFill>
                <a:srgbClr val="0000FF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133056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常用的</a:t>
            </a:r>
            <a:r>
              <a:rPr lang="en-US" altLang="zh-CN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DOS</a:t>
            </a: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命令</a:t>
            </a:r>
            <a:endParaRPr lang="en-US" altLang="zh-CN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dir </a:t>
            </a:r>
            <a:r>
              <a:rPr lang="en-US" altLang="zh-CN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r>
              <a:rPr lang="en-US" altLang="zh-CN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列出当前目录下的文件以及文件夹</a:t>
            </a:r>
            <a:endParaRPr lang="en-US" altLang="zh-CN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b="1" dirty="0" err="1">
                <a:ea typeface="宋体" panose="02010600030101010101" pitchFamily="2" charset="-122"/>
                <a:cs typeface="Times New Roman" panose="02020603050405020304" pitchFamily="18" charset="0"/>
              </a:rPr>
              <a:t>md</a:t>
            </a:r>
            <a:r>
              <a:rPr lang="en-US" altLang="zh-CN" b="1" dirty="0"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r>
              <a:rPr lang="en-US" altLang="zh-CN" b="1" dirty="0"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创建目录</a:t>
            </a:r>
            <a:endParaRPr lang="en-US" altLang="zh-CN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b="1" dirty="0">
                <a:ea typeface="宋体" panose="02010600030101010101" pitchFamily="2" charset="-122"/>
                <a:cs typeface="Times New Roman" panose="02020603050405020304" pitchFamily="18" charset="0"/>
              </a:rPr>
              <a:t>rd 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r>
              <a:rPr lang="en-US" altLang="zh-CN" b="1" dirty="0"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删除目录</a:t>
            </a:r>
            <a:endParaRPr lang="en-US" altLang="zh-CN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b="1" dirty="0" err="1">
                <a:ea typeface="宋体" panose="02010600030101010101" pitchFamily="2" charset="-122"/>
                <a:cs typeface="Times New Roman" panose="02020603050405020304" pitchFamily="18" charset="0"/>
              </a:rPr>
              <a:t>cd</a:t>
            </a:r>
            <a:r>
              <a:rPr lang="en-US" altLang="zh-CN" b="1" dirty="0"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r>
              <a:rPr lang="en-US" altLang="zh-CN" b="1" dirty="0"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进入指定目录</a:t>
            </a:r>
            <a:endParaRPr lang="en-US" altLang="zh-CN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b="1" dirty="0" err="1">
                <a:ea typeface="宋体" panose="02010600030101010101" pitchFamily="2" charset="-122"/>
                <a:cs typeface="Times New Roman" panose="02020603050405020304" pitchFamily="18" charset="0"/>
              </a:rPr>
              <a:t>cd</a:t>
            </a:r>
            <a:r>
              <a:rPr lang="en-US" altLang="zh-CN" b="1" dirty="0">
                <a:ea typeface="宋体" panose="02010600030101010101" pitchFamily="2" charset="-122"/>
                <a:cs typeface="Times New Roman" panose="02020603050405020304" pitchFamily="18" charset="0"/>
              </a:rPr>
              <a:t>.. </a:t>
            </a:r>
            <a:r>
              <a:rPr lang="en-US" altLang="zh-CN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:  </a:t>
            </a: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退回到上一级目录</a:t>
            </a:r>
            <a:endParaRPr lang="en-US" altLang="zh-CN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b="1" dirty="0" err="1">
                <a:ea typeface="宋体" panose="02010600030101010101" pitchFamily="2" charset="-122"/>
                <a:cs typeface="Times New Roman" panose="02020603050405020304" pitchFamily="18" charset="0"/>
              </a:rPr>
              <a:t>cd</a:t>
            </a:r>
            <a:r>
              <a:rPr lang="en-US" altLang="zh-CN" b="1" dirty="0">
                <a:ea typeface="宋体" panose="02010600030101010101" pitchFamily="2" charset="-122"/>
                <a:cs typeface="Times New Roman" panose="02020603050405020304" pitchFamily="18" charset="0"/>
              </a:rPr>
              <a:t>\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r>
              <a:rPr lang="en-US" altLang="zh-CN" b="1" dirty="0"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退回到根目录</a:t>
            </a:r>
            <a:endParaRPr lang="en-US" altLang="zh-CN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del </a:t>
            </a:r>
            <a:r>
              <a:rPr lang="en-US" altLang="zh-CN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r>
              <a:rPr lang="en-US" altLang="zh-CN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删除文件</a:t>
            </a:r>
            <a:endParaRPr lang="en-US" altLang="zh-CN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b="1" dirty="0">
                <a:ea typeface="宋体" panose="02010600030101010101" pitchFamily="2" charset="-122"/>
                <a:cs typeface="Times New Roman" panose="02020603050405020304" pitchFamily="18" charset="0"/>
              </a:rPr>
              <a:t>exit 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: </a:t>
            </a:r>
            <a:r>
              <a:rPr lang="en-US" altLang="zh-CN" b="1" dirty="0"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退出 </a:t>
            </a:r>
            <a:r>
              <a:rPr lang="en-US" altLang="zh-CN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dos </a:t>
            </a: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命令行</a:t>
            </a:r>
            <a:endParaRPr lang="zh-CN" altLang="en-US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标题 1"/>
          <p:cNvSpPr txBox="1"/>
          <p:nvPr/>
        </p:nvSpPr>
        <p:spPr>
          <a:xfrm>
            <a:off x="2195736" y="692696"/>
            <a:ext cx="5616624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1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1.1</a:t>
            </a:r>
            <a:r>
              <a:rPr lang="zh-CN" altLang="en-US" b="1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基础常识</a:t>
            </a:r>
            <a:endParaRPr lang="zh-CN" altLang="en-US" b="1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99592" y="5733256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echo </a:t>
            </a:r>
            <a:r>
              <a:rPr lang="en-US" altLang="zh-CN" dirty="0" err="1" smtClean="0"/>
              <a:t>javase</a:t>
            </a:r>
            <a:r>
              <a:rPr lang="en-US" altLang="zh-CN" dirty="0" smtClean="0"/>
              <a:t>&gt;1.doc</a:t>
            </a:r>
            <a:endParaRPr lang="zh-CN" alt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wrap="square" lIns="68580" tIns="34290" rIns="68580" bIns="34290" rtlCol="0" anchor="ctr" anchorCtr="0">
            <a:normAutofit/>
          </a:bodyPr>
          <a:p>
            <a:pPr>
              <a:lnSpc>
                <a:spcPct val="120000"/>
              </a:lnSpc>
            </a:pPr>
            <a:r>
              <a:rPr lang="en-US" altLang="zh-CN" sz="3200" dirty="0"/>
              <a:t>1.1</a:t>
            </a:r>
            <a:r>
              <a:rPr lang="zh-CN" altLang="en-US" sz="3200" dirty="0"/>
              <a:t>基础常识</a:t>
            </a:r>
            <a:endParaRPr lang="zh-CN" altLang="en-US" sz="3200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p>
            <a:pPr algn="just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zh-CN" altLang="en-US" sz="1600" dirty="0"/>
              <a:t>什么是计算机语言</a:t>
            </a:r>
            <a:endParaRPr lang="zh-CN" altLang="en-US" sz="1600" dirty="0"/>
          </a:p>
          <a:p>
            <a:pPr lvl="1" algn="just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sz="1600" dirty="0"/>
              <a:t>语言：是人与人之间用于沟通的一种方式。例如：中国人与中国人用普通话沟通。而中国人要和英国人交流，就要学习英语。</a:t>
            </a:r>
            <a:endParaRPr lang="zh-CN" altLang="en-US" sz="1600" dirty="0"/>
          </a:p>
          <a:p>
            <a:pPr lvl="1" algn="just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sz="1600" dirty="0"/>
              <a:t>计算机语言：人与计算机交流的方式。</a:t>
            </a:r>
            <a:endParaRPr lang="zh-CN" altLang="en-US" sz="1600" dirty="0"/>
          </a:p>
          <a:p>
            <a:pPr marL="457200" lvl="1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600" dirty="0"/>
              <a:t>     </a:t>
            </a:r>
            <a:r>
              <a:rPr lang="zh-CN" altLang="en-US" sz="1600" dirty="0"/>
              <a:t>如果人要与计算机交流，那么就要学习计算机语言。  </a:t>
            </a:r>
            <a:endParaRPr lang="zh-CN" altLang="en-US" sz="1600" dirty="0"/>
          </a:p>
          <a:p>
            <a:pPr marL="457200" lvl="1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600" dirty="0"/>
              <a:t>     </a:t>
            </a:r>
            <a:r>
              <a:rPr lang="zh-CN" altLang="en-US" sz="1600" dirty="0"/>
              <a:t>计算机语言有很多种，如：</a:t>
            </a:r>
            <a:r>
              <a:rPr lang="en-US" altLang="zh-CN" sz="1600" dirty="0"/>
              <a:t>C</a:t>
            </a:r>
            <a:r>
              <a:rPr lang="zh-CN" altLang="en-US" sz="1600" dirty="0"/>
              <a:t>，</a:t>
            </a:r>
            <a:r>
              <a:rPr lang="en-US" altLang="zh-CN" sz="1600" dirty="0"/>
              <a:t>C++</a:t>
            </a:r>
            <a:r>
              <a:rPr lang="zh-CN" altLang="en-US" sz="1600" dirty="0"/>
              <a:t>，</a:t>
            </a:r>
            <a:r>
              <a:rPr lang="en-US" altLang="zh-CN" sz="1600" dirty="0"/>
              <a:t>Java</a:t>
            </a:r>
            <a:r>
              <a:rPr lang="zh-CN" altLang="en-US" sz="1600" dirty="0"/>
              <a:t>，</a:t>
            </a:r>
            <a:r>
              <a:rPr lang="en-US" altLang="zh-CN" sz="1600" dirty="0"/>
              <a:t>PHP</a:t>
            </a:r>
            <a:r>
              <a:rPr lang="zh-CN" altLang="en-US" sz="1600" dirty="0"/>
              <a:t>等。</a:t>
            </a:r>
            <a:endParaRPr lang="zh-CN" altLang="en-US" sz="1600" dirty="0"/>
          </a:p>
          <a:p>
            <a:pPr marL="742950" lvl="1" indent="-285750" algn="just">
              <a:lnSpc>
                <a:spcPct val="120000"/>
              </a:lnSpc>
              <a:spcBef>
                <a:spcPts val="0"/>
              </a:spcBef>
              <a:buSzTx/>
              <a:buFont typeface="Arial" panose="020B0604020202020204" pitchFamily="34" charset="0"/>
              <a:buChar char="–"/>
            </a:pPr>
            <a:endParaRPr lang="zh-CN" altLang="en-US" sz="1600" dirty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20186845"/>
</p:tagLst>
</file>

<file path=ppt/tags/tag10.xml><?xml version="1.0" encoding="utf-8"?>
<p:tagLst xmlns:p="http://schemas.openxmlformats.org/presentationml/2006/main">
  <p:tag name="KSO_WM_TEMPLATE_CATEGORY" val="custom"/>
  <p:tag name="KSO_WM_TEMPLATE_INDEX" val="20186845"/>
  <p:tag name="KSO_WM_TAG_VERSION" val="1.0"/>
  <p:tag name="KSO_WM_BEAUTIFY_FLAG" val="#wm#"/>
  <p:tag name="KSO_WM_UNIT_PRESET_TEXT_LEN" val="465"/>
  <p:tag name="KSO_WM_UNIT_PRESET_TEXT_INDEX" val="5"/>
  <p:tag name="KSO_WM_UNIT_CLEAR" val="0"/>
  <p:tag name="KSO_WM_UNIT_COMPATIBLE" val="0"/>
  <p:tag name="KSO_WM_UNIT_HIGHLIGHT" val="0"/>
  <p:tag name="KSO_WM_UNIT_VALUE" val="518"/>
  <p:tag name="KSO_WM_UNIT_LAYERLEVEL" val="1"/>
  <p:tag name="KSO_WM_UNIT_INDEX" val="1"/>
  <p:tag name="KSO_WM_UNIT_ID" val="custom20186845_2*f*1"/>
  <p:tag name="KSO_WM_UNIT_TYPE" val="f"/>
</p:tagLst>
</file>

<file path=ppt/tags/tag11.xml><?xml version="1.0" encoding="utf-8"?>
<p:tagLst xmlns:p="http://schemas.openxmlformats.org/presentationml/2006/main">
  <p:tag name="KSO_WM_SLIDE_SIZE" val="621*343"/>
  <p:tag name="KSO_WM_SLIDE_POSITION" val="50*144"/>
  <p:tag name="KSO_WM_SLIDE_LAYOUT_CNT" val="1_1"/>
  <p:tag name="KSO_WM_SLIDE_LAYOUT" val="a_f"/>
  <p:tag name="KSO_WM_BEAUTIFY_FLAG" val="#wm#"/>
  <p:tag name="KSO_WM_SLIDE_TYPE" val="text"/>
  <p:tag name="KSO_WM_SLIDE_ITEM_CNT" val="1"/>
  <p:tag name="KSO_WM_SLIDE_INDEX" val="2"/>
  <p:tag name="KSO_WM_SLIDE_ID" val="custom20186845_2"/>
  <p:tag name="KSO_WM_TAG_VERSION" val="1.0"/>
  <p:tag name="KSO_WM_TEMPLATE_INDEX" val="20186845"/>
  <p:tag name="KSO_WM_TEMPLATE_CATEGORY" val="custom"/>
  <p:tag name="KSO_WM_SLIDE_SUBTYPE" val="pureTxt"/>
</p:tagLst>
</file>

<file path=ppt/tags/tag12.xml><?xml version="1.0" encoding="utf-8"?>
<p:tagLst xmlns:p="http://schemas.openxmlformats.org/presentationml/2006/main">
  <p:tag name="KSO_WM_TEMPLATE_CATEGORY" val="custom"/>
  <p:tag name="KSO_WM_TEMPLATE_INDEX" val="20186845"/>
</p:tagLst>
</file>

<file path=ppt/tags/tag13.xml><?xml version="1.0" encoding="utf-8"?>
<p:tagLst xmlns:p="http://schemas.openxmlformats.org/presentationml/2006/main">
  <p:tag name="KSO_WM_TEMPLATE_CATEGORY" val="custom"/>
  <p:tag name="KSO_WM_TEMPLATE_INDEX" val="20186845"/>
</p:tagLst>
</file>

<file path=ppt/tags/tag14.xml><?xml version="1.0" encoding="utf-8"?>
<p:tagLst xmlns:p="http://schemas.openxmlformats.org/presentationml/2006/main">
  <p:tag name="KSO_WM_TEMPLATE_CATEGORY" val="custom"/>
  <p:tag name="KSO_WM_TEMPLATE_INDEX" val="20186845"/>
  <p:tag name="KSO_WM_TAG_VERSION" val="1.0"/>
  <p:tag name="KSO_WM_BEAUTIFY_FLAG" val="#wm#"/>
  <p:tag name="KSO_WM_UNIT_PRESET_TEXT_LEN" val="17"/>
  <p:tag name="KSO_WM_UNIT_PRESET_TEXT_INDEX" val="3"/>
  <p:tag name="KSO_WM_UNIT_CLEAR" val="0"/>
  <p:tag name="KSO_WM_UNIT_COMPATIBLE" val="0"/>
  <p:tag name="KSO_WM_UNIT_HIGHLIGHT" val="0"/>
  <p:tag name="KSO_WM_UNIT_ISCONTENTSTITLE" val="0"/>
  <p:tag name="KSO_WM_UNIT_VALUE" val="42"/>
  <p:tag name="KSO_WM_UNIT_LAYERLEVEL" val="1"/>
  <p:tag name="KSO_WM_UNIT_INDEX" val="1"/>
  <p:tag name="KSO_WM_UNIT_ID" val="custom20186845_2*a*1"/>
  <p:tag name="KSO_WM_UNIT_TYPE" val="a"/>
</p:tagLst>
</file>

<file path=ppt/tags/tag15.xml><?xml version="1.0" encoding="utf-8"?>
<p:tagLst xmlns:p="http://schemas.openxmlformats.org/presentationml/2006/main">
  <p:tag name="KSO_WM_TEMPLATE_CATEGORY" val="custom"/>
  <p:tag name="KSO_WM_TEMPLATE_INDEX" val="20186845"/>
  <p:tag name="KSO_WM_TAG_VERSION" val="1.0"/>
  <p:tag name="KSO_WM_BEAUTIFY_FLAG" val="#wm#"/>
  <p:tag name="KSO_WM_UNIT_PRESET_TEXT_LEN" val="465"/>
  <p:tag name="KSO_WM_UNIT_PRESET_TEXT_INDEX" val="5"/>
  <p:tag name="KSO_WM_UNIT_CLEAR" val="0"/>
  <p:tag name="KSO_WM_UNIT_COMPATIBLE" val="0"/>
  <p:tag name="KSO_WM_UNIT_HIGHLIGHT" val="0"/>
  <p:tag name="KSO_WM_UNIT_VALUE" val="518"/>
  <p:tag name="KSO_WM_UNIT_LAYERLEVEL" val="1"/>
  <p:tag name="KSO_WM_UNIT_INDEX" val="1"/>
  <p:tag name="KSO_WM_UNIT_ID" val="custom20186845_2*f*1"/>
  <p:tag name="KSO_WM_UNIT_TYPE" val="f"/>
</p:tagLst>
</file>

<file path=ppt/tags/tag16.xml><?xml version="1.0" encoding="utf-8"?>
<p:tagLst xmlns:p="http://schemas.openxmlformats.org/presentationml/2006/main">
  <p:tag name="KSO_WM_SLIDE_SIZE" val="621*343"/>
  <p:tag name="KSO_WM_SLIDE_POSITION" val="50*144"/>
  <p:tag name="KSO_WM_SLIDE_LAYOUT_CNT" val="1_1"/>
  <p:tag name="KSO_WM_SLIDE_LAYOUT" val="a_f"/>
  <p:tag name="KSO_WM_BEAUTIFY_FLAG" val="#wm#"/>
  <p:tag name="KSO_WM_SLIDE_TYPE" val="text"/>
  <p:tag name="KSO_WM_SLIDE_ITEM_CNT" val="1"/>
  <p:tag name="KSO_WM_SLIDE_INDEX" val="2"/>
  <p:tag name="KSO_WM_SLIDE_ID" val="custom20186845_2"/>
  <p:tag name="KSO_WM_TAG_VERSION" val="1.0"/>
  <p:tag name="KSO_WM_TEMPLATE_INDEX" val="20186845"/>
  <p:tag name="KSO_WM_TEMPLATE_CATEGORY" val="custom"/>
  <p:tag name="KSO_WM_SLIDE_SUBTYPE" val="pureTxt"/>
</p:tagLst>
</file>

<file path=ppt/tags/tag17.xml><?xml version="1.0" encoding="utf-8"?>
<p:tagLst xmlns:p="http://schemas.openxmlformats.org/presentationml/2006/main">
  <p:tag name="KSO_WM_TEMPLATE_CATEGORY" val="custom"/>
  <p:tag name="KSO_WM_TEMPLATE_INDEX" val="20186845"/>
</p:tagLst>
</file>

<file path=ppt/tags/tag18.xml><?xml version="1.0" encoding="utf-8"?>
<p:tagLst xmlns:p="http://schemas.openxmlformats.org/presentationml/2006/main">
  <p:tag name="KSO_WM_TEMPLATE_CATEGORY" val="custom"/>
  <p:tag name="KSO_WM_TEMPLATE_INDEX" val="20186845"/>
</p:tagLst>
</file>

<file path=ppt/tags/tag19.xml><?xml version="1.0" encoding="utf-8"?>
<p:tagLst xmlns:p="http://schemas.openxmlformats.org/presentationml/2006/main">
  <p:tag name="KSO_WM_TEMPLATE_CATEGORY" val="custom"/>
  <p:tag name="KSO_WM_TEMPLATE_INDEX" val="20186845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20186845"/>
</p:tagLst>
</file>

<file path=ppt/tags/tag20.xml><?xml version="1.0" encoding="utf-8"?>
<p:tagLst xmlns:p="http://schemas.openxmlformats.org/presentationml/2006/main">
  <p:tag name="KSO_WM_TEMPLATE_CATEGORY" val="custom"/>
  <p:tag name="KSO_WM_TEMPLATE_INDEX" val="20186845"/>
</p:tagLst>
</file>

<file path=ppt/tags/tag21.xml><?xml version="1.0" encoding="utf-8"?>
<p:tagLst xmlns:p="http://schemas.openxmlformats.org/presentationml/2006/main">
  <p:tag name="KSO_WM_TEMPLATE_CATEGORY" val="custom"/>
  <p:tag name="KSO_WM_TEMPLATE_INDEX" val="20186845"/>
</p:tagLst>
</file>

<file path=ppt/tags/tag22.xml><?xml version="1.0" encoding="utf-8"?>
<p:tagLst xmlns:p="http://schemas.openxmlformats.org/presentationml/2006/main">
  <p:tag name="KSO_WM_TEMPLATE_CATEGORY" val="custom"/>
  <p:tag name="KSO_WM_TEMPLATE_INDEX" val="20186845"/>
</p:tagLst>
</file>

<file path=ppt/tags/tag23.xml><?xml version="1.0" encoding="utf-8"?>
<p:tagLst xmlns:p="http://schemas.openxmlformats.org/presentationml/2006/main">
  <p:tag name="KSO_WM_TEMPLATE_CATEGORY" val="custom"/>
  <p:tag name="KSO_WM_TEMPLATE_INDEX" val="20186845"/>
</p:tagLst>
</file>

<file path=ppt/tags/tag24.xml><?xml version="1.0" encoding="utf-8"?>
<p:tagLst xmlns:p="http://schemas.openxmlformats.org/presentationml/2006/main">
  <p:tag name="KSO_WM_TEMPLATE_CATEGORY" val="custom"/>
  <p:tag name="KSO_WM_TEMPLATE_INDEX" val="20186845"/>
</p:tagLst>
</file>

<file path=ppt/tags/tag25.xml><?xml version="1.0" encoding="utf-8"?>
<p:tagLst xmlns:p="http://schemas.openxmlformats.org/presentationml/2006/main">
  <p:tag name="KSO_WM_TEMPLATE_CATEGORY" val="custom"/>
  <p:tag name="KSO_WM_TEMPLATE_INDEX" val="20186845"/>
</p:tagLst>
</file>

<file path=ppt/tags/tag26.xml><?xml version="1.0" encoding="utf-8"?>
<p:tagLst xmlns:p="http://schemas.openxmlformats.org/presentationml/2006/main">
  <p:tag name="KSO_WM_TEMPLATE_CATEGORY" val="custom"/>
  <p:tag name="KSO_WM_TEMPLATE_INDEX" val="20186845"/>
  <p:tag name="KSO_WM_TAG_VERSION" val="1.0"/>
  <p:tag name="KSO_WM_BEAUTIFY_FLAG" val="#wm#"/>
  <p:tag name="KSO_WM_UNIT_PRESET_TEXT_LEN" val="17"/>
  <p:tag name="KSO_WM_UNIT_PRESET_TEXT_INDEX" val="3"/>
  <p:tag name="KSO_WM_UNIT_CLEAR" val="0"/>
  <p:tag name="KSO_WM_UNIT_COMPATIBLE" val="0"/>
  <p:tag name="KSO_WM_UNIT_HIGHLIGHT" val="0"/>
  <p:tag name="KSO_WM_UNIT_ISCONTENTSTITLE" val="0"/>
  <p:tag name="KSO_WM_UNIT_VALUE" val="42"/>
  <p:tag name="KSO_WM_UNIT_LAYERLEVEL" val="1"/>
  <p:tag name="KSO_WM_UNIT_INDEX" val="1"/>
  <p:tag name="KSO_WM_UNIT_ID" val="custom20186845_2*a*1"/>
  <p:tag name="KSO_WM_UNIT_TYPE" val="a"/>
</p:tagLst>
</file>

<file path=ppt/tags/tag27.xml><?xml version="1.0" encoding="utf-8"?>
<p:tagLst xmlns:p="http://schemas.openxmlformats.org/presentationml/2006/main">
  <p:tag name="KSO_WM_TEMPLATE_CATEGORY" val="custom"/>
  <p:tag name="KSO_WM_TEMPLATE_INDEX" val="20186845"/>
  <p:tag name="KSO_WM_TAG_VERSION" val="1.0"/>
  <p:tag name="KSO_WM_BEAUTIFY_FLAG" val="#wm#"/>
  <p:tag name="KSO_WM_UNIT_PRESET_TEXT_LEN" val="465"/>
  <p:tag name="KSO_WM_UNIT_PRESET_TEXT_INDEX" val="5"/>
  <p:tag name="KSO_WM_UNIT_CLEAR" val="0"/>
  <p:tag name="KSO_WM_UNIT_COMPATIBLE" val="0"/>
  <p:tag name="KSO_WM_UNIT_HIGHLIGHT" val="0"/>
  <p:tag name="KSO_WM_UNIT_VALUE" val="518"/>
  <p:tag name="KSO_WM_UNIT_LAYERLEVEL" val="1"/>
  <p:tag name="KSO_WM_UNIT_INDEX" val="1"/>
  <p:tag name="KSO_WM_UNIT_ID" val="custom20186845_2*f*1"/>
  <p:tag name="KSO_WM_UNIT_TYPE" val="f"/>
</p:tagLst>
</file>

<file path=ppt/tags/tag28.xml><?xml version="1.0" encoding="utf-8"?>
<p:tagLst xmlns:p="http://schemas.openxmlformats.org/presentationml/2006/main">
  <p:tag name="KSO_WM_SLIDE_SIZE" val="621*343"/>
  <p:tag name="KSO_WM_SLIDE_POSITION" val="50*144"/>
  <p:tag name="KSO_WM_SLIDE_LAYOUT_CNT" val="1_1"/>
  <p:tag name="KSO_WM_SLIDE_LAYOUT" val="a_f"/>
  <p:tag name="KSO_WM_BEAUTIFY_FLAG" val="#wm#"/>
  <p:tag name="KSO_WM_SLIDE_TYPE" val="text"/>
  <p:tag name="KSO_WM_SLIDE_ITEM_CNT" val="1"/>
  <p:tag name="KSO_WM_SLIDE_INDEX" val="2"/>
  <p:tag name="KSO_WM_SLIDE_ID" val="custom20186845_2"/>
  <p:tag name="KSO_WM_TAG_VERSION" val="1.0"/>
  <p:tag name="KSO_WM_TEMPLATE_INDEX" val="20186845"/>
  <p:tag name="KSO_WM_TEMPLATE_CATEGORY" val="custom"/>
  <p:tag name="KSO_WM_SLIDE_SUBTYPE" val="pureTxt"/>
</p:tagLst>
</file>

<file path=ppt/tags/tag29.xml><?xml version="1.0" encoding="utf-8"?>
<p:tagLst xmlns:p="http://schemas.openxmlformats.org/presentationml/2006/main">
  <p:tag name="KSO_WM_TEMPLATE_CATEGORY" val="custom"/>
  <p:tag name="KSO_WM_TEMPLATE_INDEX" val="20186845"/>
</p:tagLst>
</file>

<file path=ppt/tags/tag3.xml><?xml version="1.0" encoding="utf-8"?>
<p:tagLst xmlns:p="http://schemas.openxmlformats.org/presentationml/2006/main">
  <p:tag name="KSO_WM_TEMPLATE_CATEGORY" val="custom"/>
  <p:tag name="KSO_WM_TEMPLATE_INDEX" val="20186845"/>
  <p:tag name="KSO_WM_TAG_VERSION" val="1.0"/>
  <p:tag name="KSO_WM_TEMPLATE_THUMBS_INDEX" val="1、6、10、17、19、22"/>
  <p:tag name="KSO_WM_BEAUTIFY_FLAG" val="#wm#"/>
</p:tagLst>
</file>

<file path=ppt/tags/tag30.xml><?xml version="1.0" encoding="utf-8"?>
<p:tagLst xmlns:p="http://schemas.openxmlformats.org/presentationml/2006/main">
  <p:tag name="KSO_WM_TEMPLATE_CATEGORY" val="custom"/>
  <p:tag name="KSO_WM_TEMPLATE_INDEX" val="20186845"/>
</p:tagLst>
</file>

<file path=ppt/tags/tag31.xml><?xml version="1.0" encoding="utf-8"?>
<p:tagLst xmlns:p="http://schemas.openxmlformats.org/presentationml/2006/main">
  <p:tag name="KSO_WM_TEMPLATE_CATEGORY" val="custom"/>
  <p:tag name="KSO_WM_TEMPLATE_INDEX" val="20186845"/>
</p:tagLst>
</file>

<file path=ppt/tags/tag3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6845_20*i*2"/>
  <p:tag name="KSO_WM_TEMPLATE_CATEGORY" val="custom"/>
  <p:tag name="KSO_WM_TEMPLATE_INDEX" val="20186845"/>
  <p:tag name="KSO_WM_UNIT_INDEX" val="2"/>
</p:tagLst>
</file>

<file path=ppt/tags/tag33.xml><?xml version="1.0" encoding="utf-8"?>
<p:tagLst xmlns:p="http://schemas.openxmlformats.org/presentationml/2006/main">
  <p:tag name="KSO_WM_TEMPLATE_CATEGORY" val="custom"/>
  <p:tag name="KSO_WM_TEMPLATE_INDEX" val="20186845"/>
  <p:tag name="KSO_WM_TAG_VERSION" val="1.0"/>
  <p:tag name="KSO_WM_BEAUTIFY_FLAG" val="#wm#"/>
  <p:tag name="KSO_WM_UNIT_PRESET_TEXT_LEN" val="17"/>
  <p:tag name="KSO_WM_UNIT_PRESET_TEXT_INDEX" val="3"/>
  <p:tag name="KSO_WM_UNIT_CLEAR" val="0"/>
  <p:tag name="KSO_WM_UNIT_COMPATIBLE" val="0"/>
  <p:tag name="KSO_WM_UNIT_HIGHLIGHT" val="0"/>
  <p:tag name="KSO_WM_UNIT_ISCONTENTSTITLE" val="0"/>
  <p:tag name="KSO_WM_UNIT_VALUE" val="40"/>
  <p:tag name="KSO_WM_UNIT_LAYERLEVEL" val="1"/>
  <p:tag name="KSO_WM_UNIT_INDEX" val="1"/>
  <p:tag name="KSO_WM_UNIT_ID" val="custom20186845_20*a*1"/>
  <p:tag name="KSO_WM_UNIT_TYPE" val="a"/>
</p:tagLst>
</file>

<file path=ppt/tags/tag34.xml><?xml version="1.0" encoding="utf-8"?>
<p:tagLst xmlns:p="http://schemas.openxmlformats.org/presentationml/2006/main">
  <p:tag name="KSO_WM_TEMPLATE_CATEGORY" val="custom"/>
  <p:tag name="KSO_WM_TEMPLATE_INDEX" val="20186845"/>
  <p:tag name="KSO_WM_TAG_VERSION" val="1.0"/>
  <p:tag name="KSO_WM_BEAUTIFY_FLAG" val="#wm#"/>
  <p:tag name="KSO_WM_UNIT_PRESET_TEXT_LEN" val="57"/>
  <p:tag name="KSO_WM_UNIT_PRESET_TEXT_INDEX" val="4"/>
  <p:tag name="KSO_WM_UNIT_CLEAR" val="0"/>
  <p:tag name="KSO_WM_UNIT_COMPATIBLE" val="0"/>
  <p:tag name="KSO_WM_UNIT_HIGHLIGHT" val="0"/>
  <p:tag name="KSO_WM_UNIT_VALUE" val="82"/>
  <p:tag name="KSO_WM_UNIT_LAYERLEVEL" val="1"/>
  <p:tag name="KSO_WM_UNIT_INDEX" val="1"/>
  <p:tag name="KSO_WM_UNIT_ID" val="custom20186845_20*f*1"/>
  <p:tag name="KSO_WM_UNIT_TYPE" val="f"/>
</p:tagLst>
</file>

<file path=ppt/tags/tag35.xml><?xml version="1.0" encoding="utf-8"?>
<p:tagLst xmlns:p="http://schemas.openxmlformats.org/presentationml/2006/main">
  <p:tag name="KSO_WM_SLIDE_LAYOUT_CNT" val="1_1"/>
  <p:tag name="KSO_WM_SLIDE_LAYOUT" val="a_f"/>
  <p:tag name="KSO_WM_SLIDE_SIZE" val="668*63"/>
  <p:tag name="KSO_WM_SLIDE_POSITION" val="29*269"/>
  <p:tag name="KSO_WM_BEAUTIFY_FLAG" val="#wm#"/>
  <p:tag name="KSO_WM_SLIDE_TYPE" val="text"/>
  <p:tag name="KSO_WM_SLIDE_ITEM_CNT" val="1"/>
  <p:tag name="KSO_WM_SLIDE_INDEX" val="20"/>
  <p:tag name="KSO_WM_SLIDE_ID" val="custom20186845_20"/>
  <p:tag name="KSO_WM_TAG_VERSION" val="1.0"/>
  <p:tag name="KSO_WM_TEMPLATE_INDEX" val="20186845"/>
  <p:tag name="KSO_WM_TEMPLATE_CATEGORY" val="custom"/>
  <p:tag name="KSO_WM_SLIDE_SUBTYPE" val="pureTxt"/>
</p:tagLst>
</file>

<file path=ppt/tags/tag36.xml><?xml version="1.0" encoding="utf-8"?>
<p:tagLst xmlns:p="http://schemas.openxmlformats.org/presentationml/2006/main">
  <p:tag name="KSO_WM_TEMPLATE_CATEGORY" val="custom"/>
  <p:tag name="KSO_WM_TEMPLATE_INDEX" val="20186845"/>
  <p:tag name="KSO_WM_TAG_VERSION" val="1.0"/>
  <p:tag name="KSO_WM_BEAUTIFY_FLAG" val="#wm#"/>
  <p:tag name="KSO_WM_UNIT_PRESET_TEXT_LEN" val="17"/>
  <p:tag name="KSO_WM_UNIT_PRESET_TEXT_INDEX" val="3"/>
  <p:tag name="KSO_WM_UNIT_CLEAR" val="0"/>
  <p:tag name="KSO_WM_UNIT_COMPATIBLE" val="0"/>
  <p:tag name="KSO_WM_UNIT_HIGHLIGHT" val="0"/>
  <p:tag name="KSO_WM_UNIT_ISCONTENTSTITLE" val="0"/>
  <p:tag name="KSO_WM_UNIT_VALUE" val="16"/>
  <p:tag name="KSO_WM_UNIT_LAYERLEVEL" val="1"/>
  <p:tag name="KSO_WM_UNIT_INDEX" val="1"/>
  <p:tag name="KSO_WM_UNIT_ID" val="custom20186845_4*a*1"/>
  <p:tag name="KSO_WM_UNIT_TYPE" val="a"/>
</p:tagLst>
</file>

<file path=ppt/tags/tag37.xml><?xml version="1.0" encoding="utf-8"?>
<p:tagLst xmlns:p="http://schemas.openxmlformats.org/presentationml/2006/main">
  <p:tag name="KSO_WM_TEMPLATE_CATEGORY" val="custom"/>
  <p:tag name="KSO_WM_TEMPLATE_INDEX" val="20186845"/>
  <p:tag name="KSO_WM_UNIT_TYPE" val="d"/>
  <p:tag name="KSO_WM_UNIT_INDEX" val="1"/>
  <p:tag name="KSO_WM_UNIT_ID" val="custom20186845_4*d*1"/>
  <p:tag name="KSO_WM_UNIT_LAYERLEVEL" val="1"/>
  <p:tag name="KSO_WM_UNIT_VALUE" val="1500*1284"/>
  <p:tag name="KSO_WM_UNIT_HIGHLIGHT" val="0"/>
  <p:tag name="KSO_WM_UNIT_COMPATIBLE" val="0"/>
  <p:tag name="KSO_WM_UNIT_CLEAR" val="0"/>
  <p:tag name="KSO_WM_BEAUTIFY_FLAG" val="#wm#"/>
  <p:tag name="KSO_WM_TAG_VERSION" val="1.0"/>
</p:tagLst>
</file>

<file path=ppt/tags/tag38.xml><?xml version="1.0" encoding="utf-8"?>
<p:tagLst xmlns:p="http://schemas.openxmlformats.org/presentationml/2006/main">
  <p:tag name="KSO_WM_TEMPLATE_CATEGORY" val="custom"/>
  <p:tag name="KSO_WM_TEMPLATE_INDEX" val="20186845"/>
  <p:tag name="KSO_WM_TAG_VERSION" val="1.0"/>
  <p:tag name="KSO_WM_BEAUTIFY_FLAG" val="#wm#"/>
  <p:tag name="KSO_WM_UNIT_TYPE" val="f"/>
  <p:tag name="KSO_WM_UNIT_INDEX" val="1"/>
  <p:tag name="KSO_WM_UNIT_ID" val="custom20186845_4*f*1"/>
  <p:tag name="KSO_WM_UNIT_LAYERLEVEL" val="1"/>
  <p:tag name="KSO_WM_UNIT_VALUE" val="143"/>
  <p:tag name="KSO_WM_UNIT_HIGHLIGHT" val="0"/>
  <p:tag name="KSO_WM_UNIT_COMPATIBLE" val="0"/>
  <p:tag name="KSO_WM_UNIT_CLEAR" val="0"/>
  <p:tag name="KSO_WM_UNIT_PRESET_TEXT_INDEX" val="5"/>
  <p:tag name="KSO_WM_UNIT_PRESET_TEXT_LEN" val="232"/>
</p:tagLst>
</file>

<file path=ppt/tags/tag39.xml><?xml version="1.0" encoding="utf-8"?>
<p:tagLst xmlns:p="http://schemas.openxmlformats.org/presentationml/2006/main">
  <p:tag name="KSO_WM_SLIDE_SIZE" val="631*425"/>
  <p:tag name="KSO_WM_SLIDE_POSITION" val="49*57"/>
  <p:tag name="KSO_WM_SLIDE_LAYOUT_CNT" val="1_1_1"/>
  <p:tag name="KSO_WM_SLIDE_LAYOUT" val="a_f_d"/>
  <p:tag name="KSO_WM_BEAUTIFY_FLAG" val="#wm#"/>
  <p:tag name="KSO_WM_SLIDE_TYPE" val="text"/>
  <p:tag name="KSO_WM_SLIDE_ITEM_CNT" val="2"/>
  <p:tag name="KSO_WM_SLIDE_INDEX" val="4"/>
  <p:tag name="KSO_WM_SLIDE_ID" val="custom20186845_4"/>
  <p:tag name="KSO_WM_TAG_VERSION" val="1.0"/>
  <p:tag name="KSO_WM_TEMPLATE_INDEX" val="20186845"/>
  <p:tag name="KSO_WM_TEMPLATE_CATEGORY" val="custom"/>
  <p:tag name="KSO_WM_SLIDE_SUBTYPE" val="picTxt"/>
</p:tagLst>
</file>

<file path=ppt/tags/tag4.xml><?xml version="1.0" encoding="utf-8"?>
<p:tagLst xmlns:p="http://schemas.openxmlformats.org/presentationml/2006/main">
  <p:tag name="KSO_WM_TEMPLATE_CATEGORY" val="custom"/>
  <p:tag name="KSO_WM_TEMPLATE_INDEX" val="20186845"/>
</p:tagLst>
</file>

<file path=ppt/tags/tag40.xml><?xml version="1.0" encoding="utf-8"?>
<p:tagLst xmlns:p="http://schemas.openxmlformats.org/presentationml/2006/main">
  <p:tag name="KSO_WM_TEMPLATE_CATEGORY" val="custom"/>
  <p:tag name="KSO_WM_TEMPLATE_INDEX" val="20186845"/>
</p:tagLst>
</file>

<file path=ppt/tags/tag41.xml><?xml version="1.0" encoding="utf-8"?>
<p:tagLst xmlns:p="http://schemas.openxmlformats.org/presentationml/2006/main">
  <p:tag name="KSO_WM_TEMPLATE_CATEGORY" val="custom"/>
  <p:tag name="KSO_WM_TEMPLATE_INDEX" val="20186845"/>
  <p:tag name="KSO_WM_TAG_VERSION" val="1.0"/>
  <p:tag name="KSO_WM_BEAUTIFY_FLAG" val="#wm#"/>
  <p:tag name="KSO_WM_UNIT_PRESET_TEXT_LEN" val="17"/>
  <p:tag name="KSO_WM_UNIT_PRESET_TEXT_INDEX" val="3"/>
  <p:tag name="KSO_WM_UNIT_CLEAR" val="0"/>
  <p:tag name="KSO_WM_UNIT_COMPATIBLE" val="0"/>
  <p:tag name="KSO_WM_UNIT_HIGHLIGHT" val="0"/>
  <p:tag name="KSO_WM_UNIT_ISCONTENTSTITLE" val="0"/>
  <p:tag name="KSO_WM_UNIT_VALUE" val="42"/>
  <p:tag name="KSO_WM_UNIT_LAYERLEVEL" val="1"/>
  <p:tag name="KSO_WM_UNIT_INDEX" val="1"/>
  <p:tag name="KSO_WM_UNIT_ID" val="custom20186845_2*a*1"/>
  <p:tag name="KSO_WM_UNIT_TYPE" val="a"/>
</p:tagLst>
</file>

<file path=ppt/tags/tag42.xml><?xml version="1.0" encoding="utf-8"?>
<p:tagLst xmlns:p="http://schemas.openxmlformats.org/presentationml/2006/main">
  <p:tag name="KSO_WM_TEMPLATE_CATEGORY" val="custom"/>
  <p:tag name="KSO_WM_TEMPLATE_INDEX" val="20186845"/>
  <p:tag name="KSO_WM_TAG_VERSION" val="1.0"/>
  <p:tag name="KSO_WM_BEAUTIFY_FLAG" val="#wm#"/>
  <p:tag name="KSO_WM_UNIT_PRESET_TEXT_LEN" val="465"/>
  <p:tag name="KSO_WM_UNIT_PRESET_TEXT_INDEX" val="5"/>
  <p:tag name="KSO_WM_UNIT_CLEAR" val="0"/>
  <p:tag name="KSO_WM_UNIT_COMPATIBLE" val="0"/>
  <p:tag name="KSO_WM_UNIT_HIGHLIGHT" val="0"/>
  <p:tag name="KSO_WM_UNIT_VALUE" val="518"/>
  <p:tag name="KSO_WM_UNIT_LAYERLEVEL" val="1"/>
  <p:tag name="KSO_WM_UNIT_INDEX" val="1"/>
  <p:tag name="KSO_WM_UNIT_ID" val="custom20186845_2*f*1"/>
  <p:tag name="KSO_WM_UNIT_TYPE" val="f"/>
</p:tagLst>
</file>

<file path=ppt/tags/tag43.xml><?xml version="1.0" encoding="utf-8"?>
<p:tagLst xmlns:p="http://schemas.openxmlformats.org/presentationml/2006/main">
  <p:tag name="KSO_WM_SLIDE_SIZE" val="621*343"/>
  <p:tag name="KSO_WM_SLIDE_POSITION" val="50*144"/>
  <p:tag name="KSO_WM_SLIDE_LAYOUT_CNT" val="1_1"/>
  <p:tag name="KSO_WM_SLIDE_LAYOUT" val="a_f"/>
  <p:tag name="KSO_WM_BEAUTIFY_FLAG" val="#wm#"/>
  <p:tag name="KSO_WM_SLIDE_TYPE" val="text"/>
  <p:tag name="KSO_WM_SLIDE_ITEM_CNT" val="1"/>
  <p:tag name="KSO_WM_SLIDE_INDEX" val="2"/>
  <p:tag name="KSO_WM_SLIDE_ID" val="custom20186845_2"/>
  <p:tag name="KSO_WM_TAG_VERSION" val="1.0"/>
  <p:tag name="KSO_WM_TEMPLATE_INDEX" val="20186845"/>
  <p:tag name="KSO_WM_TEMPLATE_CATEGORY" val="custom"/>
  <p:tag name="KSO_WM_SLIDE_SUBTYPE" val="pureTxt"/>
</p:tagLst>
</file>

<file path=ppt/tags/tag44.xml><?xml version="1.0" encoding="utf-8"?>
<p:tagLst xmlns:p="http://schemas.openxmlformats.org/presentationml/2006/main">
  <p:tag name="KSO_WM_TEMPLATE_CATEGORY" val="custom"/>
  <p:tag name="KSO_WM_TEMPLATE_INDEX" val="20186845"/>
  <p:tag name="KSO_WM_TAG_VERSION" val="1.0"/>
  <p:tag name="KSO_WM_BEAUTIFY_FLAG" val="#wm#"/>
  <p:tag name="KSO_WM_UNIT_PRESET_TEXT_LEN" val="17"/>
  <p:tag name="KSO_WM_UNIT_PRESET_TEXT_INDEX" val="3"/>
  <p:tag name="KSO_WM_UNIT_CLEAR" val="0"/>
  <p:tag name="KSO_WM_UNIT_COMPATIBLE" val="0"/>
  <p:tag name="KSO_WM_UNIT_HIGHLIGHT" val="0"/>
  <p:tag name="KSO_WM_UNIT_ISCONTENTSTITLE" val="0"/>
  <p:tag name="KSO_WM_UNIT_VALUE" val="42"/>
  <p:tag name="KSO_WM_UNIT_LAYERLEVEL" val="1"/>
  <p:tag name="KSO_WM_UNIT_INDEX" val="1"/>
  <p:tag name="KSO_WM_UNIT_ID" val="custom20186845_2*a*1"/>
  <p:tag name="KSO_WM_UNIT_TYPE" val="a"/>
</p:tagLst>
</file>

<file path=ppt/tags/tag45.xml><?xml version="1.0" encoding="utf-8"?>
<p:tagLst xmlns:p="http://schemas.openxmlformats.org/presentationml/2006/main">
  <p:tag name="KSO_WM_TEMPLATE_CATEGORY" val="custom"/>
  <p:tag name="KSO_WM_TEMPLATE_INDEX" val="20186845"/>
  <p:tag name="KSO_WM_TAG_VERSION" val="1.0"/>
  <p:tag name="KSO_WM_BEAUTIFY_FLAG" val="#wm#"/>
  <p:tag name="KSO_WM_UNIT_PRESET_TEXT_LEN" val="465"/>
  <p:tag name="KSO_WM_UNIT_PRESET_TEXT_INDEX" val="5"/>
  <p:tag name="KSO_WM_UNIT_CLEAR" val="0"/>
  <p:tag name="KSO_WM_UNIT_COMPATIBLE" val="0"/>
  <p:tag name="KSO_WM_UNIT_HIGHLIGHT" val="0"/>
  <p:tag name="KSO_WM_UNIT_VALUE" val="518"/>
  <p:tag name="KSO_WM_UNIT_LAYERLEVEL" val="1"/>
  <p:tag name="KSO_WM_UNIT_INDEX" val="1"/>
  <p:tag name="KSO_WM_UNIT_ID" val="custom20186845_2*f*1"/>
  <p:tag name="KSO_WM_UNIT_TYPE" val="f"/>
</p:tagLst>
</file>

<file path=ppt/tags/tag46.xml><?xml version="1.0" encoding="utf-8"?>
<p:tagLst xmlns:p="http://schemas.openxmlformats.org/presentationml/2006/main">
  <p:tag name="KSO_WM_SLIDE_SIZE" val="621*343"/>
  <p:tag name="KSO_WM_SLIDE_POSITION" val="50*144"/>
  <p:tag name="KSO_WM_SLIDE_LAYOUT_CNT" val="1_1"/>
  <p:tag name="KSO_WM_SLIDE_LAYOUT" val="a_f"/>
  <p:tag name="KSO_WM_BEAUTIFY_FLAG" val="#wm#"/>
  <p:tag name="KSO_WM_SLIDE_TYPE" val="text"/>
  <p:tag name="KSO_WM_SLIDE_ITEM_CNT" val="1"/>
  <p:tag name="KSO_WM_SLIDE_INDEX" val="2"/>
  <p:tag name="KSO_WM_SLIDE_ID" val="custom20186845_2"/>
  <p:tag name="KSO_WM_TAG_VERSION" val="1.0"/>
  <p:tag name="KSO_WM_TEMPLATE_INDEX" val="20186845"/>
  <p:tag name="KSO_WM_TEMPLATE_CATEGORY" val="custom"/>
  <p:tag name="KSO_WM_SLIDE_SUBTYPE" val="pureTxt"/>
</p:tagLst>
</file>

<file path=ppt/tags/tag47.xml><?xml version="1.0" encoding="utf-8"?>
<p:tagLst xmlns:p="http://schemas.openxmlformats.org/presentationml/2006/main">
  <p:tag name="KSO_WM_TEMPLATE_CATEGORY" val="custom"/>
  <p:tag name="KSO_WM_TEMPLATE_INDEX" val="20186845"/>
</p:tagLst>
</file>

<file path=ppt/tags/tag48.xml><?xml version="1.0" encoding="utf-8"?>
<p:tagLst xmlns:p="http://schemas.openxmlformats.org/presentationml/2006/main">
  <p:tag name="KSO_WM_TEMPLATE_CATEGORY" val="custom"/>
  <p:tag name="KSO_WM_TEMPLATE_INDEX" val="20186845"/>
</p:tagLst>
</file>

<file path=ppt/tags/tag49.xml><?xml version="1.0" encoding="utf-8"?>
<p:tagLst xmlns:p="http://schemas.openxmlformats.org/presentationml/2006/main">
  <p:tag name="KSO_WM_TEMPLATE_CATEGORY" val="custom"/>
  <p:tag name="KSO_WM_TEMPLATE_INDEX" val="20186845"/>
  <p:tag name="KSO_WM_TAG_VERSION" val="1.0"/>
  <p:tag name="KSO_WM_BEAUTIFY_FLAG" val="#wm#"/>
  <p:tag name="KSO_WM_UNIT_PRESET_TEXT_LEN" val="17"/>
  <p:tag name="KSO_WM_UNIT_PRESET_TEXT_INDEX" val="3"/>
  <p:tag name="KSO_WM_UNIT_CLEAR" val="0"/>
  <p:tag name="KSO_WM_UNIT_COMPATIBLE" val="0"/>
  <p:tag name="KSO_WM_UNIT_HIGHLIGHT" val="0"/>
  <p:tag name="KSO_WM_UNIT_ISCONTENTSTITLE" val="0"/>
  <p:tag name="KSO_WM_UNIT_VALUE" val="42"/>
  <p:tag name="KSO_WM_UNIT_LAYERLEVEL" val="1"/>
  <p:tag name="KSO_WM_UNIT_INDEX" val="1"/>
  <p:tag name="KSO_WM_UNIT_ID" val="custom20186845_2*a*1"/>
  <p:tag name="KSO_WM_UNIT_TYPE" val="a"/>
</p:tagLst>
</file>

<file path=ppt/tags/tag5.xml><?xml version="1.0" encoding="utf-8"?>
<p:tagLst xmlns:p="http://schemas.openxmlformats.org/presentationml/2006/main">
  <p:tag name="KSO_WM_TEMPLATE_CATEGORY" val="custom"/>
  <p:tag name="KSO_WM_TEMPLATE_INDEX" val="20186845"/>
</p:tagLst>
</file>

<file path=ppt/tags/tag50.xml><?xml version="1.0" encoding="utf-8"?>
<p:tagLst xmlns:p="http://schemas.openxmlformats.org/presentationml/2006/main">
  <p:tag name="KSO_WM_TEMPLATE_CATEGORY" val="custom"/>
  <p:tag name="KSO_WM_TEMPLATE_INDEX" val="20186845"/>
  <p:tag name="KSO_WM_TAG_VERSION" val="1.0"/>
  <p:tag name="KSO_WM_BEAUTIFY_FLAG" val="#wm#"/>
  <p:tag name="KSO_WM_UNIT_PRESET_TEXT_LEN" val="465"/>
  <p:tag name="KSO_WM_UNIT_PRESET_TEXT_INDEX" val="5"/>
  <p:tag name="KSO_WM_UNIT_CLEAR" val="0"/>
  <p:tag name="KSO_WM_UNIT_COMPATIBLE" val="0"/>
  <p:tag name="KSO_WM_UNIT_HIGHLIGHT" val="0"/>
  <p:tag name="KSO_WM_UNIT_VALUE" val="518"/>
  <p:tag name="KSO_WM_UNIT_LAYERLEVEL" val="1"/>
  <p:tag name="KSO_WM_UNIT_INDEX" val="1"/>
  <p:tag name="KSO_WM_UNIT_ID" val="custom20186845_2*f*1"/>
  <p:tag name="KSO_WM_UNIT_TYPE" val="f"/>
</p:tagLst>
</file>

<file path=ppt/tags/tag51.xml><?xml version="1.0" encoding="utf-8"?>
<p:tagLst xmlns:p="http://schemas.openxmlformats.org/presentationml/2006/main">
  <p:tag name="KSO_WM_SLIDE_SIZE" val="621*343"/>
  <p:tag name="KSO_WM_SLIDE_POSITION" val="50*144"/>
  <p:tag name="KSO_WM_SLIDE_LAYOUT_CNT" val="1_1"/>
  <p:tag name="KSO_WM_SLIDE_LAYOUT" val="a_f"/>
  <p:tag name="KSO_WM_BEAUTIFY_FLAG" val="#wm#"/>
  <p:tag name="KSO_WM_SLIDE_TYPE" val="text"/>
  <p:tag name="KSO_WM_SLIDE_ITEM_CNT" val="1"/>
  <p:tag name="KSO_WM_SLIDE_INDEX" val="2"/>
  <p:tag name="KSO_WM_SLIDE_ID" val="custom20186845_2"/>
  <p:tag name="KSO_WM_TAG_VERSION" val="1.0"/>
  <p:tag name="KSO_WM_TEMPLATE_INDEX" val="20186845"/>
  <p:tag name="KSO_WM_TEMPLATE_CATEGORY" val="custom"/>
  <p:tag name="KSO_WM_SLIDE_SUBTYPE" val="pureTxt"/>
</p:tagLst>
</file>

<file path=ppt/tags/tag52.xml><?xml version="1.0" encoding="utf-8"?>
<p:tagLst xmlns:p="http://schemas.openxmlformats.org/presentationml/2006/main">
  <p:tag name="KSO_WM_TEMPLATE_CATEGORY" val="custom"/>
  <p:tag name="KSO_WM_TEMPLATE_INDEX" val="20186845"/>
</p:tagLst>
</file>

<file path=ppt/tags/tag53.xml><?xml version="1.0" encoding="utf-8"?>
<p:tagLst xmlns:p="http://schemas.openxmlformats.org/presentationml/2006/main">
  <p:tag name="KSO_WM_TEMPLATE_CATEGORY" val="custom"/>
  <p:tag name="KSO_WM_TEMPLATE_INDEX" val="20186845"/>
  <p:tag name="KSO_WM_TAG_VERSION" val="1.0"/>
  <p:tag name="KSO_WM_BEAUTIFY_FLAG" val="#wm#"/>
  <p:tag name="KSO_WM_UNIT_PRESET_TEXT_LEN" val="17"/>
  <p:tag name="KSO_WM_UNIT_PRESET_TEXT_INDEX" val="3"/>
  <p:tag name="KSO_WM_UNIT_CLEAR" val="0"/>
  <p:tag name="KSO_WM_UNIT_COMPATIBLE" val="0"/>
  <p:tag name="KSO_WM_UNIT_HIGHLIGHT" val="0"/>
  <p:tag name="KSO_WM_UNIT_ISCONTENTSTITLE" val="0"/>
  <p:tag name="KSO_WM_UNIT_VALUE" val="42"/>
  <p:tag name="KSO_WM_UNIT_LAYERLEVEL" val="1"/>
  <p:tag name="KSO_WM_UNIT_INDEX" val="1"/>
  <p:tag name="KSO_WM_UNIT_ID" val="custom20186845_2*a*1"/>
  <p:tag name="KSO_WM_UNIT_TYPE" val="a"/>
</p:tagLst>
</file>

<file path=ppt/tags/tag54.xml><?xml version="1.0" encoding="utf-8"?>
<p:tagLst xmlns:p="http://schemas.openxmlformats.org/presentationml/2006/main">
  <p:tag name="KSO_WM_TEMPLATE_CATEGORY" val="custom"/>
  <p:tag name="KSO_WM_TEMPLATE_INDEX" val="20186845"/>
  <p:tag name="KSO_WM_TAG_VERSION" val="1.0"/>
  <p:tag name="KSO_WM_BEAUTIFY_FLAG" val="#wm#"/>
  <p:tag name="KSO_WM_UNIT_PRESET_TEXT_LEN" val="465"/>
  <p:tag name="KSO_WM_UNIT_PRESET_TEXT_INDEX" val="5"/>
  <p:tag name="KSO_WM_UNIT_CLEAR" val="0"/>
  <p:tag name="KSO_WM_UNIT_COMPATIBLE" val="0"/>
  <p:tag name="KSO_WM_UNIT_HIGHLIGHT" val="0"/>
  <p:tag name="KSO_WM_UNIT_VALUE" val="518"/>
  <p:tag name="KSO_WM_UNIT_LAYERLEVEL" val="1"/>
  <p:tag name="KSO_WM_UNIT_INDEX" val="1"/>
  <p:tag name="KSO_WM_UNIT_ID" val="custom20186845_2*f*1"/>
  <p:tag name="KSO_WM_UNIT_TYPE" val="f"/>
</p:tagLst>
</file>

<file path=ppt/tags/tag55.xml><?xml version="1.0" encoding="utf-8"?>
<p:tagLst xmlns:p="http://schemas.openxmlformats.org/presentationml/2006/main">
  <p:tag name="KSO_WM_SLIDE_SIZE" val="621*343"/>
  <p:tag name="KSO_WM_SLIDE_POSITION" val="50*144"/>
  <p:tag name="KSO_WM_SLIDE_LAYOUT_CNT" val="1_1"/>
  <p:tag name="KSO_WM_SLIDE_LAYOUT" val="a_f"/>
  <p:tag name="KSO_WM_BEAUTIFY_FLAG" val="#wm#"/>
  <p:tag name="KSO_WM_SLIDE_TYPE" val="text"/>
  <p:tag name="KSO_WM_SLIDE_ITEM_CNT" val="1"/>
  <p:tag name="KSO_WM_SLIDE_INDEX" val="2"/>
  <p:tag name="KSO_WM_SLIDE_ID" val="custom20186845_2"/>
  <p:tag name="KSO_WM_TAG_VERSION" val="1.0"/>
  <p:tag name="KSO_WM_TEMPLATE_INDEX" val="20186845"/>
  <p:tag name="KSO_WM_TEMPLATE_CATEGORY" val="custom"/>
  <p:tag name="KSO_WM_SLIDE_SUBTYPE" val="pureTxt"/>
</p:tagLst>
</file>

<file path=ppt/tags/tag56.xml><?xml version="1.0" encoding="utf-8"?>
<p:tagLst xmlns:p="http://schemas.openxmlformats.org/presentationml/2006/main">
  <p:tag name="KSO_WM_TEMPLATE_CATEGORY" val="custom"/>
  <p:tag name="KSO_WM_TEMPLATE_INDEX" val="20186845"/>
</p:tagLst>
</file>

<file path=ppt/tags/tag57.xml><?xml version="1.0" encoding="utf-8"?>
<p:tagLst xmlns:p="http://schemas.openxmlformats.org/presentationml/2006/main">
  <p:tag name="KSO_WM_TEMPLATE_CATEGORY" val="custom"/>
  <p:tag name="KSO_WM_TEMPLATE_INDEX" val="20186845"/>
</p:tagLst>
</file>

<file path=ppt/tags/tag58.xml><?xml version="1.0" encoding="utf-8"?>
<p:tagLst xmlns:p="http://schemas.openxmlformats.org/presentationml/2006/main">
  <p:tag name="KSO_WM_TEMPLATE_CATEGORY" val="custom"/>
  <p:tag name="KSO_WM_TEMPLATE_INDEX" val="20186845"/>
</p:tagLst>
</file>

<file path=ppt/tags/tag59.xml><?xml version="1.0" encoding="utf-8"?>
<p:tagLst xmlns:p="http://schemas.openxmlformats.org/presentationml/2006/main">
  <p:tag name="KSO_WM_TEMPLATE_CATEGORY" val="custom"/>
  <p:tag name="KSO_WM_TEMPLATE_INDEX" val="20186845"/>
</p:tagLst>
</file>

<file path=ppt/tags/tag6.xml><?xml version="1.0" encoding="utf-8"?>
<p:tagLst xmlns:p="http://schemas.openxmlformats.org/presentationml/2006/main">
  <p:tag name="KSO_WM_TEMPLATE_CATEGORY" val="custom"/>
  <p:tag name="KSO_WM_TEMPLATE_INDEX" val="20186845"/>
</p:tagLst>
</file>

<file path=ppt/tags/tag60.xml><?xml version="1.0" encoding="utf-8"?>
<p:tagLst xmlns:p="http://schemas.openxmlformats.org/presentationml/2006/main">
  <p:tag name="KSO_WM_TEMPLATE_CATEGORY" val="custom"/>
  <p:tag name="KSO_WM_TEMPLATE_INDEX" val="20186845"/>
</p:tagLst>
</file>

<file path=ppt/tags/tag61.xml><?xml version="1.0" encoding="utf-8"?>
<p:tagLst xmlns:p="http://schemas.openxmlformats.org/presentationml/2006/main">
  <p:tag name="KSO_WM_TEMPLATE_CATEGORY" val="custom"/>
  <p:tag name="KSO_WM_TEMPLATE_INDEX" val="20186845"/>
  <p:tag name="KSO_WM_TAG_VERSION" val="1.0"/>
  <p:tag name="KSO_WM_BEAUTIFY_FLAG" val="#wm#"/>
  <p:tag name="KSO_WM_UNIT_PRESET_TEXT_LEN" val="17"/>
  <p:tag name="KSO_WM_UNIT_PRESET_TEXT_INDEX" val="3"/>
  <p:tag name="KSO_WM_UNIT_CLEAR" val="0"/>
  <p:tag name="KSO_WM_UNIT_COMPATIBLE" val="0"/>
  <p:tag name="KSO_WM_UNIT_HIGHLIGHT" val="0"/>
  <p:tag name="KSO_WM_UNIT_ISCONTENTSTITLE" val="0"/>
  <p:tag name="KSO_WM_UNIT_VALUE" val="42"/>
  <p:tag name="KSO_WM_UNIT_LAYERLEVEL" val="1"/>
  <p:tag name="KSO_WM_UNIT_INDEX" val="1"/>
  <p:tag name="KSO_WM_UNIT_ID" val="custom20186845_2*a*1"/>
  <p:tag name="KSO_WM_UNIT_TYPE" val="a"/>
</p:tagLst>
</file>

<file path=ppt/tags/tag62.xml><?xml version="1.0" encoding="utf-8"?>
<p:tagLst xmlns:p="http://schemas.openxmlformats.org/presentationml/2006/main">
  <p:tag name="KSO_WM_TEMPLATE_CATEGORY" val="custom"/>
  <p:tag name="KSO_WM_TEMPLATE_INDEX" val="20186845"/>
  <p:tag name="KSO_WM_TAG_VERSION" val="1.0"/>
  <p:tag name="KSO_WM_BEAUTIFY_FLAG" val="#wm#"/>
  <p:tag name="KSO_WM_UNIT_PRESET_TEXT_LEN" val="465"/>
  <p:tag name="KSO_WM_UNIT_PRESET_TEXT_INDEX" val="5"/>
  <p:tag name="KSO_WM_UNIT_CLEAR" val="0"/>
  <p:tag name="KSO_WM_UNIT_COMPATIBLE" val="0"/>
  <p:tag name="KSO_WM_UNIT_HIGHLIGHT" val="0"/>
  <p:tag name="KSO_WM_UNIT_VALUE" val="518"/>
  <p:tag name="KSO_WM_UNIT_LAYERLEVEL" val="1"/>
  <p:tag name="KSO_WM_UNIT_INDEX" val="1"/>
  <p:tag name="KSO_WM_UNIT_ID" val="custom20186845_2*f*1"/>
  <p:tag name="KSO_WM_UNIT_TYPE" val="f"/>
</p:tagLst>
</file>

<file path=ppt/tags/tag63.xml><?xml version="1.0" encoding="utf-8"?>
<p:tagLst xmlns:p="http://schemas.openxmlformats.org/presentationml/2006/main">
  <p:tag name="KSO_WM_SLIDE_SIZE" val="621*343"/>
  <p:tag name="KSO_WM_SLIDE_POSITION" val="50*144"/>
  <p:tag name="KSO_WM_SLIDE_LAYOUT_CNT" val="1_1"/>
  <p:tag name="KSO_WM_SLIDE_LAYOUT" val="a_f"/>
  <p:tag name="KSO_WM_BEAUTIFY_FLAG" val="#wm#"/>
  <p:tag name="KSO_WM_SLIDE_TYPE" val="text"/>
  <p:tag name="KSO_WM_SLIDE_ITEM_CNT" val="1"/>
  <p:tag name="KSO_WM_SLIDE_INDEX" val="2"/>
  <p:tag name="KSO_WM_SLIDE_ID" val="custom20186845_2"/>
  <p:tag name="KSO_WM_TAG_VERSION" val="1.0"/>
  <p:tag name="KSO_WM_TEMPLATE_INDEX" val="20186845"/>
  <p:tag name="KSO_WM_TEMPLATE_CATEGORY" val="custom"/>
  <p:tag name="KSO_WM_SLIDE_SUBTYPE" val="pureTxt"/>
</p:tagLst>
</file>

<file path=ppt/tags/tag64.xml><?xml version="1.0" encoding="utf-8"?>
<p:tagLst xmlns:p="http://schemas.openxmlformats.org/presentationml/2006/main">
  <p:tag name="KSO_WM_TEMPLATE_CATEGORY" val="custom"/>
  <p:tag name="KSO_WM_TEMPLATE_INDEX" val="20186845"/>
</p:tagLst>
</file>

<file path=ppt/tags/tag65.xml><?xml version="1.0" encoding="utf-8"?>
<p:tagLst xmlns:p="http://schemas.openxmlformats.org/presentationml/2006/main">
  <p:tag name="KSO_WM_TEMPLATE_CATEGORY" val="custom"/>
  <p:tag name="KSO_WM_TEMPLATE_INDEX" val="20186845"/>
</p:tagLst>
</file>

<file path=ppt/tags/tag66.xml><?xml version="1.0" encoding="utf-8"?>
<p:tagLst xmlns:p="http://schemas.openxmlformats.org/presentationml/2006/main">
  <p:tag name="KSO_WM_TEMPLATE_CATEGORY" val="custom"/>
  <p:tag name="KSO_WM_TEMPLATE_INDEX" val="20186845"/>
  <p:tag name="KSO_WM_TAG_VERSION" val="1.0"/>
  <p:tag name="KSO_WM_BEAUTIFY_FLAG" val="#wm#"/>
  <p:tag name="KSO_WM_UNIT_PRESET_TEXT_LEN" val="17"/>
  <p:tag name="KSO_WM_UNIT_PRESET_TEXT_INDEX" val="3"/>
  <p:tag name="KSO_WM_UNIT_CLEAR" val="0"/>
  <p:tag name="KSO_WM_UNIT_COMPATIBLE" val="0"/>
  <p:tag name="KSO_WM_UNIT_HIGHLIGHT" val="0"/>
  <p:tag name="KSO_WM_UNIT_ISCONTENTSTITLE" val="0"/>
  <p:tag name="KSO_WM_UNIT_VALUE" val="42"/>
  <p:tag name="KSO_WM_UNIT_LAYERLEVEL" val="1"/>
  <p:tag name="KSO_WM_UNIT_INDEX" val="1"/>
  <p:tag name="KSO_WM_UNIT_ID" val="custom20186845_2*a*1"/>
  <p:tag name="KSO_WM_UNIT_TYPE" val="a"/>
</p:tagLst>
</file>

<file path=ppt/tags/tag67.xml><?xml version="1.0" encoding="utf-8"?>
<p:tagLst xmlns:p="http://schemas.openxmlformats.org/presentationml/2006/main">
  <p:tag name="KSO_WM_TEMPLATE_CATEGORY" val="custom"/>
  <p:tag name="KSO_WM_TEMPLATE_INDEX" val="20186845"/>
  <p:tag name="KSO_WM_TAG_VERSION" val="1.0"/>
  <p:tag name="KSO_WM_BEAUTIFY_FLAG" val="#wm#"/>
  <p:tag name="KSO_WM_UNIT_PRESET_TEXT_LEN" val="465"/>
  <p:tag name="KSO_WM_UNIT_PRESET_TEXT_INDEX" val="5"/>
  <p:tag name="KSO_WM_UNIT_CLEAR" val="0"/>
  <p:tag name="KSO_WM_UNIT_COMPATIBLE" val="0"/>
  <p:tag name="KSO_WM_UNIT_HIGHLIGHT" val="0"/>
  <p:tag name="KSO_WM_UNIT_VALUE" val="518"/>
  <p:tag name="KSO_WM_UNIT_LAYERLEVEL" val="1"/>
  <p:tag name="KSO_WM_UNIT_INDEX" val="1"/>
  <p:tag name="KSO_WM_UNIT_ID" val="custom20186845_2*f*1"/>
  <p:tag name="KSO_WM_UNIT_TYPE" val="f"/>
</p:tagLst>
</file>

<file path=ppt/tags/tag68.xml><?xml version="1.0" encoding="utf-8"?>
<p:tagLst xmlns:p="http://schemas.openxmlformats.org/presentationml/2006/main">
  <p:tag name="KSO_WM_SLIDE_SIZE" val="621*343"/>
  <p:tag name="KSO_WM_SLIDE_POSITION" val="50*144"/>
  <p:tag name="KSO_WM_SLIDE_LAYOUT_CNT" val="1_1"/>
  <p:tag name="KSO_WM_SLIDE_LAYOUT" val="a_f"/>
  <p:tag name="KSO_WM_BEAUTIFY_FLAG" val="#wm#"/>
  <p:tag name="KSO_WM_SLIDE_TYPE" val="text"/>
  <p:tag name="KSO_WM_SLIDE_ITEM_CNT" val="1"/>
  <p:tag name="KSO_WM_SLIDE_INDEX" val="2"/>
  <p:tag name="KSO_WM_SLIDE_ID" val="custom20186845_2"/>
  <p:tag name="KSO_WM_TAG_VERSION" val="1.0"/>
  <p:tag name="KSO_WM_TEMPLATE_INDEX" val="20186845"/>
  <p:tag name="KSO_WM_TEMPLATE_CATEGORY" val="custom"/>
  <p:tag name="KSO_WM_SLIDE_SUBTYPE" val="pureTxt"/>
</p:tagLst>
</file>

<file path=ppt/tags/tag69.xml><?xml version="1.0" encoding="utf-8"?>
<p:tagLst xmlns:p="http://schemas.openxmlformats.org/presentationml/2006/main">
  <p:tag name="KSO_WM_TEMPLATE_CATEGORY" val="custom"/>
  <p:tag name="KSO_WM_TEMPLATE_INDEX" val="20186845"/>
  <p:tag name="KSO_WM_TAG_VERSION" val="1.0"/>
  <p:tag name="KSO_WM_BEAUTIFY_FLAG" val="#wm#"/>
  <p:tag name="KSO_WM_UNIT_PRESET_TEXT_LEN" val="17"/>
  <p:tag name="KSO_WM_UNIT_PRESET_TEXT_INDEX" val="3"/>
  <p:tag name="KSO_WM_UNIT_CLEAR" val="0"/>
  <p:tag name="KSO_WM_UNIT_COMPATIBLE" val="0"/>
  <p:tag name="KSO_WM_UNIT_HIGHLIGHT" val="0"/>
  <p:tag name="KSO_WM_UNIT_ISCONTENTSTITLE" val="0"/>
  <p:tag name="KSO_WM_UNIT_VALUE" val="42"/>
  <p:tag name="KSO_WM_UNIT_LAYERLEVEL" val="1"/>
  <p:tag name="KSO_WM_UNIT_INDEX" val="1"/>
  <p:tag name="KSO_WM_UNIT_ID" val="custom20186845_2*a*1"/>
  <p:tag name="KSO_WM_UNIT_TYPE" val="a"/>
</p:tagLst>
</file>

<file path=ppt/tags/tag7.xml><?xml version="1.0" encoding="utf-8"?>
<p:tagLst xmlns:p="http://schemas.openxmlformats.org/presentationml/2006/main">
  <p:tag name="KSO_WM_TEMPLATE_CATEGORY" val="custom"/>
  <p:tag name="KSO_WM_TEMPLATE_INDEX" val="20186845"/>
</p:tagLst>
</file>

<file path=ppt/tags/tag70.xml><?xml version="1.0" encoding="utf-8"?>
<p:tagLst xmlns:p="http://schemas.openxmlformats.org/presentationml/2006/main">
  <p:tag name="KSO_WM_TEMPLATE_CATEGORY" val="custom"/>
  <p:tag name="KSO_WM_TEMPLATE_INDEX" val="20186845"/>
  <p:tag name="KSO_WM_TAG_VERSION" val="1.0"/>
  <p:tag name="KSO_WM_BEAUTIFY_FLAG" val="#wm#"/>
  <p:tag name="KSO_WM_UNIT_PRESET_TEXT_LEN" val="465"/>
  <p:tag name="KSO_WM_UNIT_PRESET_TEXT_INDEX" val="5"/>
  <p:tag name="KSO_WM_UNIT_CLEAR" val="0"/>
  <p:tag name="KSO_WM_UNIT_COMPATIBLE" val="0"/>
  <p:tag name="KSO_WM_UNIT_HIGHLIGHT" val="0"/>
  <p:tag name="KSO_WM_UNIT_VALUE" val="518"/>
  <p:tag name="KSO_WM_UNIT_LAYERLEVEL" val="1"/>
  <p:tag name="KSO_WM_UNIT_INDEX" val="1"/>
  <p:tag name="KSO_WM_UNIT_ID" val="custom20186845_2*f*1"/>
  <p:tag name="KSO_WM_UNIT_TYPE" val="f"/>
</p:tagLst>
</file>

<file path=ppt/tags/tag71.xml><?xml version="1.0" encoding="utf-8"?>
<p:tagLst xmlns:p="http://schemas.openxmlformats.org/presentationml/2006/main">
  <p:tag name="KSO_WM_SLIDE_SIZE" val="621*343"/>
  <p:tag name="KSO_WM_SLIDE_POSITION" val="50*144"/>
  <p:tag name="KSO_WM_SLIDE_LAYOUT_CNT" val="1_1"/>
  <p:tag name="KSO_WM_SLIDE_LAYOUT" val="a_f"/>
  <p:tag name="KSO_WM_BEAUTIFY_FLAG" val="#wm#"/>
  <p:tag name="KSO_WM_SLIDE_TYPE" val="text"/>
  <p:tag name="KSO_WM_SLIDE_ITEM_CNT" val="1"/>
  <p:tag name="KSO_WM_SLIDE_INDEX" val="2"/>
  <p:tag name="KSO_WM_SLIDE_ID" val="custom20186845_2"/>
  <p:tag name="KSO_WM_TAG_VERSION" val="1.0"/>
  <p:tag name="KSO_WM_TEMPLATE_INDEX" val="20186845"/>
  <p:tag name="KSO_WM_TEMPLATE_CATEGORY" val="custom"/>
  <p:tag name="KSO_WM_SLIDE_SUBTYPE" val="pureTxt"/>
</p:tagLst>
</file>

<file path=ppt/tags/tag72.xml><?xml version="1.0" encoding="utf-8"?>
<p:tagLst xmlns:p="http://schemas.openxmlformats.org/presentationml/2006/main">
  <p:tag name="KSO_WM_TEMPLATE_CATEGORY" val="custom"/>
  <p:tag name="KSO_WM_TEMPLATE_INDEX" val="20186845"/>
</p:tagLst>
</file>

<file path=ppt/tags/tag73.xml><?xml version="1.0" encoding="utf-8"?>
<p:tagLst xmlns:p="http://schemas.openxmlformats.org/presentationml/2006/main">
  <p:tag name="KSO_WM_TEMPLATE_CATEGORY" val="custom"/>
  <p:tag name="KSO_WM_TEMPLATE_INDEX" val="20186845"/>
  <p:tag name="KSO_WM_TAG_VERSION" val="1.0"/>
  <p:tag name="KSO_WM_BEAUTIFY_FLAG" val="#wm#"/>
  <p:tag name="KSO_WM_UNIT_PRESET_TEXT_LEN" val="17"/>
  <p:tag name="KSO_WM_UNIT_PRESET_TEXT_INDEX" val="3"/>
  <p:tag name="KSO_WM_UNIT_CLEAR" val="0"/>
  <p:tag name="KSO_WM_UNIT_COMPATIBLE" val="0"/>
  <p:tag name="KSO_WM_UNIT_HIGHLIGHT" val="0"/>
  <p:tag name="KSO_WM_UNIT_ISCONTENTSTITLE" val="0"/>
  <p:tag name="KSO_WM_UNIT_VALUE" val="42"/>
  <p:tag name="KSO_WM_UNIT_LAYERLEVEL" val="1"/>
  <p:tag name="KSO_WM_UNIT_INDEX" val="1"/>
  <p:tag name="KSO_WM_UNIT_ID" val="custom20186845_2*a*1"/>
  <p:tag name="KSO_WM_UNIT_TYPE" val="a"/>
</p:tagLst>
</file>

<file path=ppt/tags/tag74.xml><?xml version="1.0" encoding="utf-8"?>
<p:tagLst xmlns:p="http://schemas.openxmlformats.org/presentationml/2006/main">
  <p:tag name="KSO_WM_TEMPLATE_CATEGORY" val="custom"/>
  <p:tag name="KSO_WM_TEMPLATE_INDEX" val="20186845"/>
  <p:tag name="KSO_WM_TAG_VERSION" val="1.0"/>
  <p:tag name="KSO_WM_BEAUTIFY_FLAG" val="#wm#"/>
  <p:tag name="KSO_WM_UNIT_PRESET_TEXT_LEN" val="465"/>
  <p:tag name="KSO_WM_UNIT_PRESET_TEXT_INDEX" val="5"/>
  <p:tag name="KSO_WM_UNIT_CLEAR" val="0"/>
  <p:tag name="KSO_WM_UNIT_COMPATIBLE" val="0"/>
  <p:tag name="KSO_WM_UNIT_HIGHLIGHT" val="0"/>
  <p:tag name="KSO_WM_UNIT_VALUE" val="518"/>
  <p:tag name="KSO_WM_UNIT_LAYERLEVEL" val="1"/>
  <p:tag name="KSO_WM_UNIT_INDEX" val="1"/>
  <p:tag name="KSO_WM_UNIT_ID" val="custom20186845_2*f*1"/>
  <p:tag name="KSO_WM_UNIT_TYPE" val="f"/>
</p:tagLst>
</file>

<file path=ppt/tags/tag75.xml><?xml version="1.0" encoding="utf-8"?>
<p:tagLst xmlns:p="http://schemas.openxmlformats.org/presentationml/2006/main">
  <p:tag name="KSO_WM_SLIDE_SIZE" val="621*343"/>
  <p:tag name="KSO_WM_SLIDE_POSITION" val="50*144"/>
  <p:tag name="KSO_WM_SLIDE_LAYOUT_CNT" val="1_1"/>
  <p:tag name="KSO_WM_SLIDE_LAYOUT" val="a_f"/>
  <p:tag name="KSO_WM_BEAUTIFY_FLAG" val="#wm#"/>
  <p:tag name="KSO_WM_SLIDE_TYPE" val="text"/>
  <p:tag name="KSO_WM_SLIDE_ITEM_CNT" val="1"/>
  <p:tag name="KSO_WM_SLIDE_INDEX" val="2"/>
  <p:tag name="KSO_WM_SLIDE_ID" val="custom20186845_2"/>
  <p:tag name="KSO_WM_TAG_VERSION" val="1.0"/>
  <p:tag name="KSO_WM_TEMPLATE_INDEX" val="20186845"/>
  <p:tag name="KSO_WM_TEMPLATE_CATEGORY" val="custom"/>
  <p:tag name="KSO_WM_SLIDE_SUBTYPE" val="pureTxt"/>
</p:tagLst>
</file>

<file path=ppt/tags/tag76.xml><?xml version="1.0" encoding="utf-8"?>
<p:tagLst xmlns:p="http://schemas.openxmlformats.org/presentationml/2006/main">
  <p:tag name="KSO_WM_TEMPLATE_CATEGORY" val="custom"/>
  <p:tag name="KSO_WM_TEMPLATE_INDEX" val="20186845"/>
</p:tagLst>
</file>

<file path=ppt/tags/tag77.xml><?xml version="1.0" encoding="utf-8"?>
<p:tagLst xmlns:p="http://schemas.openxmlformats.org/presentationml/2006/main">
  <p:tag name="KSO_WM_TEMPLATE_CATEGORY" val="custom"/>
  <p:tag name="KSO_WM_TEMPLATE_INDEX" val="20186845"/>
</p:tagLst>
</file>

<file path=ppt/tags/tag78.xml><?xml version="1.0" encoding="utf-8"?>
<p:tagLst xmlns:p="http://schemas.openxmlformats.org/presentationml/2006/main">
  <p:tag name="KSO_WM_TEMPLATE_CATEGORY" val="custom"/>
  <p:tag name="KSO_WM_TEMPLATE_INDEX" val="20186845"/>
</p:tagLst>
</file>

<file path=ppt/tags/tag79.xml><?xml version="1.0" encoding="utf-8"?>
<p:tagLst xmlns:p="http://schemas.openxmlformats.org/presentationml/2006/main">
  <p:tag name="KSO_WM_TEMPLATE_CATEGORY" val="custom"/>
  <p:tag name="KSO_WM_TEMPLATE_INDEX" val="20186845"/>
</p:tagLst>
</file>

<file path=ppt/tags/tag8.xml><?xml version="1.0" encoding="utf-8"?>
<p:tagLst xmlns:p="http://schemas.openxmlformats.org/presentationml/2006/main">
  <p:tag name="KSO_WM_TEMPLATE_CATEGORY" val="custom"/>
  <p:tag name="KSO_WM_TEMPLATE_INDEX" val="20186845"/>
</p:tagLst>
</file>

<file path=ppt/tags/tag80.xml><?xml version="1.0" encoding="utf-8"?>
<p:tagLst xmlns:p="http://schemas.openxmlformats.org/presentationml/2006/main">
  <p:tag name="KSO_WM_TEMPLATE_CATEGORY" val="custom"/>
  <p:tag name="KSO_WM_TEMPLATE_INDEX" val="20186845"/>
</p:tagLst>
</file>

<file path=ppt/tags/tag9.xml><?xml version="1.0" encoding="utf-8"?>
<p:tagLst xmlns:p="http://schemas.openxmlformats.org/presentationml/2006/main">
  <p:tag name="KSO_WM_TEMPLATE_CATEGORY" val="custom"/>
  <p:tag name="KSO_WM_TEMPLATE_INDEX" val="20186845"/>
  <p:tag name="KSO_WM_TAG_VERSION" val="1.0"/>
  <p:tag name="KSO_WM_BEAUTIFY_FLAG" val="#wm#"/>
  <p:tag name="KSO_WM_UNIT_PRESET_TEXT_LEN" val="17"/>
  <p:tag name="KSO_WM_UNIT_PRESET_TEXT_INDEX" val="3"/>
  <p:tag name="KSO_WM_UNIT_CLEAR" val="0"/>
  <p:tag name="KSO_WM_UNIT_COMPATIBLE" val="0"/>
  <p:tag name="KSO_WM_UNIT_HIGHLIGHT" val="0"/>
  <p:tag name="KSO_WM_UNIT_ISCONTENTSTITLE" val="0"/>
  <p:tag name="KSO_WM_UNIT_VALUE" val="42"/>
  <p:tag name="KSO_WM_UNIT_LAYERLEVEL" val="1"/>
  <p:tag name="KSO_WM_UNIT_INDEX" val="1"/>
  <p:tag name="KSO_WM_UNIT_ID" val="custom20186845_2*a*1"/>
  <p:tag name="KSO_WM_UNIT_TYPE" val="a"/>
</p:tagLst>
</file>

<file path=ppt/theme/theme1.xml><?xml version="1.0" encoding="utf-8"?>
<a:theme xmlns:a="http://schemas.openxmlformats.org/drawingml/2006/main" name="2_Office 主题​​">
  <a:themeElements>
    <a:clrScheme name="自定义 438">
      <a:dk1>
        <a:srgbClr val="000000"/>
      </a:dk1>
      <a:lt1>
        <a:srgbClr val="FFFFFF"/>
      </a:lt1>
      <a:dk2>
        <a:srgbClr val="46B3BB"/>
      </a:dk2>
      <a:lt2>
        <a:srgbClr val="44ADDB"/>
      </a:lt2>
      <a:accent1>
        <a:srgbClr val="38A39A"/>
      </a:accent1>
      <a:accent2>
        <a:srgbClr val="31939A"/>
      </a:accent2>
      <a:accent3>
        <a:srgbClr val="48B39D"/>
      </a:accent3>
      <a:accent4>
        <a:srgbClr val="31939A"/>
      </a:accent4>
      <a:accent5>
        <a:srgbClr val="000000"/>
      </a:accent5>
      <a:accent6>
        <a:srgbClr val="FFFFFF"/>
      </a:accent6>
      <a:hlink>
        <a:srgbClr val="0563C1"/>
      </a:hlink>
      <a:folHlink>
        <a:srgbClr val="954F72"/>
      </a:folHlink>
    </a:clrScheme>
    <a:fontScheme name="xbt2e4zr">
      <a:majorFont>
        <a:latin typeface="Arial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PPT模板</Template>
  <TotalTime>0</TotalTime>
  <Words>7724</Words>
  <Application>WPS 演示</Application>
  <PresentationFormat>全屏显示(4:3)</PresentationFormat>
  <Paragraphs>524</Paragraphs>
  <Slides>49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49</vt:i4>
      </vt:variant>
    </vt:vector>
  </HeadingPairs>
  <TitlesOfParts>
    <vt:vector size="62" baseType="lpstr">
      <vt:lpstr>Arial</vt:lpstr>
      <vt:lpstr>宋体</vt:lpstr>
      <vt:lpstr>Wingdings</vt:lpstr>
      <vt:lpstr>楷体</vt:lpstr>
      <vt:lpstr>Arial Unicode MS</vt:lpstr>
      <vt:lpstr>新宋体</vt:lpstr>
      <vt:lpstr>Times New Roman</vt:lpstr>
      <vt:lpstr>Courier New</vt:lpstr>
      <vt:lpstr>华文行楷</vt:lpstr>
      <vt:lpstr>Calibri</vt:lpstr>
      <vt:lpstr>微软雅黑</vt:lpstr>
      <vt:lpstr>Arial Unicode MS</vt:lpstr>
      <vt:lpstr>2_Office 主题​​</vt:lpstr>
      <vt:lpstr>第1章 Java语言概述</vt:lpstr>
      <vt:lpstr>PowerPoint 演示文稿</vt:lpstr>
      <vt:lpstr>PowerPoint 演示文稿</vt:lpstr>
      <vt:lpstr>Java基础课程体系</vt:lpstr>
      <vt:lpstr>PowerPoint 演示文稿</vt:lpstr>
      <vt:lpstr>本章内容</vt:lpstr>
      <vt:lpstr>1.1基础常识</vt:lpstr>
      <vt:lpstr>PowerPoint 演示文稿</vt:lpstr>
      <vt:lpstr>1.1基础常识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Java在各领域中的应用</vt:lpstr>
      <vt:lpstr>移动开发 VS 企业级开发</vt:lpstr>
      <vt:lpstr>1.3  Java语言运行机制及运行过程</vt:lpstr>
      <vt:lpstr>Java语言的特点：跨平台性</vt:lpstr>
      <vt:lpstr>1.3  Java语言运行机制及运行过程</vt:lpstr>
      <vt:lpstr>核心机制—Java虚拟机</vt:lpstr>
      <vt:lpstr>PowerPoint 演示文稿</vt:lpstr>
      <vt:lpstr>核心机制—垃圾回收</vt:lpstr>
      <vt:lpstr>1.4 Java语言的环境搭建</vt:lpstr>
      <vt:lpstr>什么是JDK，JRE</vt:lpstr>
      <vt:lpstr>JVM、JRE、JDK 关系</vt:lpstr>
      <vt:lpstr>下载、安装JDK</vt:lpstr>
      <vt:lpstr>配置环境变量 path</vt:lpstr>
      <vt:lpstr>配置环境变量 path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1.6 小结第一个程序</vt:lpstr>
      <vt:lpstr>PowerPoint 演示文稿</vt:lpstr>
      <vt:lpstr>PowerPoint 演示文稿</vt:lpstr>
      <vt:lpstr>1.8 注  释</vt:lpstr>
      <vt:lpstr>1.8 注  释</vt:lpstr>
      <vt:lpstr>1.8 注  释</vt:lpstr>
      <vt:lpstr>1.9 Java API文档</vt:lpstr>
      <vt:lpstr>PowerPoint 演示文稿</vt:lpstr>
      <vt:lpstr>作  业</vt:lpstr>
      <vt:lpstr>PowerPoint 演示文稿</vt:lpstr>
      <vt:lpstr>PowerPoint 演示文稿</vt:lpstr>
      <vt:lpstr>PowerPoint 演示文稿</vt:lpstr>
    </vt:vector>
  </TitlesOfParts>
  <Company>WwW.YlmF.CoM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petrelsky5</dc:creator>
  <cp:lastModifiedBy>1388973642</cp:lastModifiedBy>
  <cp:revision>572</cp:revision>
  <dcterms:created xsi:type="dcterms:W3CDTF">2012-08-05T14:09:00Z</dcterms:created>
  <dcterms:modified xsi:type="dcterms:W3CDTF">2018-04-20T08:36:28Z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2052-10.1.0.7224</vt:lpwstr>
  </property>
</Properties>
</file>