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2" r:id="rId7"/>
    <p:sldId id="261" r:id="rId8"/>
    <p:sldId id="260" r:id="rId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585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828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364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8869680" cy="438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640" cy="585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3640" y="1768680"/>
            <a:ext cx="8869680" cy="438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828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3640" y="4058280"/>
            <a:ext cx="8868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828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364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1640" cy="585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364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8280" y="40582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8280" y="1768680"/>
            <a:ext cx="432792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3640" y="4058280"/>
            <a:ext cx="886896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6429240"/>
            <a:ext cx="10079280" cy="1129320"/>
          </a:xfrm>
          <a:prstGeom prst="rect">
            <a:avLst/>
          </a:prstGeom>
        </p:spPr>
      </p:pic>
      <p:pic>
        <p:nvPicPr>
          <p:cNvPr id="5" name="Picture 6"/>
          <p:cNvPicPr/>
          <p:nvPr/>
        </p:nvPicPr>
        <p:blipFill>
          <a:blip r:embed="rId15"/>
          <a:stretch>
            <a:fillRect/>
          </a:stretch>
        </p:blipFill>
        <p:spPr>
          <a:xfrm>
            <a:off x="991800" y="2165400"/>
            <a:ext cx="8314920" cy="2766600"/>
          </a:xfrm>
          <a:prstGeom prst="rect">
            <a:avLst/>
          </a:prstGeom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6429240"/>
            <a:ext cx="10079280" cy="1129320"/>
          </a:xfrm>
          <a:prstGeom prst="rect">
            <a:avLst/>
          </a:prstGeom>
        </p:spPr>
      </p:pic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8869680" cy="438444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tpkelly/Hackathon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tkelly@scottlogic.com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858585"/>
                </a:solidFill>
                <a:latin typeface="Steagal Light"/>
              </a:rPr>
              <a:t>The challenge…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858585"/>
                </a:solidFill>
                <a:latin typeface="Steagal Light"/>
              </a:rPr>
              <a:t>Beat the stock market</a:t>
            </a:r>
            <a:r>
              <a:rPr lang="en-US" sz="2800" dirty="0" smtClean="0">
                <a:solidFill>
                  <a:srgbClr val="858585"/>
                </a:solidFill>
                <a:latin typeface="Steagal Light"/>
              </a:rPr>
              <a:t>!</a:t>
            </a:r>
          </a:p>
          <a:p>
            <a:pPr>
              <a:lnSpc>
                <a:spcPct val="90000"/>
              </a:lnSpc>
            </a:pPr>
            <a:endParaRPr dirty="0">
              <a:solidFill>
                <a:srgbClr val="858585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858585"/>
                </a:solidFill>
                <a:latin typeface="Steagal Light"/>
              </a:rPr>
              <a:t>Write an algorithm to buy and sell shares for maximum profit.</a:t>
            </a:r>
          </a:p>
          <a:p>
            <a:pPr>
              <a:lnSpc>
                <a:spcPct val="90000"/>
              </a:lnSpc>
            </a:pPr>
            <a:endParaRPr dirty="0">
              <a:solidFill>
                <a:srgbClr val="858585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858585"/>
                </a:solidFill>
                <a:latin typeface="Steagal Light"/>
              </a:rPr>
              <a:t>Increase </a:t>
            </a:r>
            <a:r>
              <a:rPr lang="en-US" sz="2800" dirty="0">
                <a:solidFill>
                  <a:srgbClr val="858585"/>
                </a:solidFill>
                <a:latin typeface="Steagal Light"/>
              </a:rPr>
              <a:t>your starting cash by solving Challenges</a:t>
            </a:r>
            <a:r>
              <a:rPr lang="en-US" sz="2800" dirty="0" smtClean="0">
                <a:solidFill>
                  <a:srgbClr val="858585"/>
                </a:solidFill>
                <a:latin typeface="Steagal Light"/>
              </a:rPr>
              <a:t>.</a:t>
            </a:r>
          </a:p>
          <a:p>
            <a:pPr>
              <a:lnSpc>
                <a:spcPct val="90000"/>
              </a:lnSpc>
            </a:pPr>
            <a:endParaRPr dirty="0">
              <a:solidFill>
                <a:srgbClr val="858585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858585"/>
                </a:solidFill>
                <a:latin typeface="Steagal Light"/>
              </a:rPr>
              <a:t>Highest total cash wins!</a:t>
            </a:r>
            <a:endParaRPr dirty="0">
              <a:solidFill>
                <a:srgbClr val="85858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858585"/>
                </a:solidFill>
                <a:latin typeface="Steagal Light"/>
              </a:rPr>
              <a:t>Instructions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692640" y="2012400"/>
            <a:ext cx="7102394" cy="110199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858585"/>
                </a:solidFill>
                <a:latin typeface="Steagal Light"/>
              </a:rPr>
              <a:t>Install from instructions on </a:t>
            </a:r>
            <a:endParaRPr dirty="0">
              <a:solidFill>
                <a:srgbClr val="858585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u="sng" dirty="0">
                <a:solidFill>
                  <a:srgbClr val="666666"/>
                </a:solidFill>
                <a:latin typeface="Steagal Light"/>
                <a:hlinkClick r:id="rId2"/>
              </a:rPr>
              <a:t>https://</a:t>
            </a:r>
            <a:r>
              <a:rPr lang="en-US" sz="2800" u="sng" dirty="0" smtClean="0">
                <a:solidFill>
                  <a:srgbClr val="666666"/>
                </a:solidFill>
                <a:latin typeface="Steagal Light"/>
                <a:hlinkClick r:id="rId2"/>
              </a:rPr>
              <a:t>github.com/</a:t>
            </a:r>
            <a:r>
              <a:rPr lang="en-GB" sz="2800" u="sng" dirty="0" err="1" smtClean="0">
                <a:solidFill>
                  <a:srgbClr val="666666"/>
                </a:solidFill>
                <a:latin typeface="Steagal Light"/>
                <a:hlinkClick r:id="rId2"/>
              </a:rPr>
              <a:t>tpkelly</a:t>
            </a:r>
            <a:r>
              <a:rPr lang="en-GB" sz="2800" u="sng" dirty="0" smtClean="0">
                <a:solidFill>
                  <a:srgbClr val="666666"/>
                </a:solidFill>
                <a:latin typeface="Steagal Light"/>
                <a:hlinkClick r:id="rId2"/>
              </a:rPr>
              <a:t>/Hackathon</a:t>
            </a:r>
            <a:endParaRPr lang="en-GB" sz="2800" u="sng" dirty="0" smtClean="0">
              <a:solidFill>
                <a:srgbClr val="666666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pic>
        <p:nvPicPr>
          <p:cNvPr id="1030" name="Picture 6" descr="Tomcat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83" y="3509705"/>
            <a:ext cx="12287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Apache Software Found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83" y="4477268"/>
            <a:ext cx="1455942" cy="45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487358" y="4058002"/>
            <a:ext cx="2263943" cy="1243837"/>
            <a:chOff x="1659373" y="3623627"/>
            <a:chExt cx="2263943" cy="1243837"/>
          </a:xfrm>
        </p:grpSpPr>
        <p:pic>
          <p:nvPicPr>
            <p:cNvPr id="1028" name="Picture 4" descr="Eclipse IDE for Java EE Developer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1345" y="3623627"/>
              <a:ext cx="780621" cy="780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8223" y="3623627"/>
              <a:ext cx="885825" cy="82867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659373" y="4498132"/>
              <a:ext cx="2263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858585"/>
                  </a:solidFill>
                  <a:latin typeface="Steagal Light"/>
                </a:rPr>
                <a:t>Eclipse for Java EE</a:t>
              </a:r>
              <a:endParaRPr lang="en-US" dirty="0">
                <a:solidFill>
                  <a:srgbClr val="858585"/>
                </a:solidFill>
                <a:latin typeface="Steagal Ligh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906239" y="4932507"/>
            <a:ext cx="203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858585"/>
                </a:solidFill>
                <a:latin typeface="Steagal Light"/>
              </a:rPr>
              <a:t>Apache Tomcat</a:t>
            </a:r>
          </a:p>
          <a:p>
            <a:pPr algn="ctr"/>
            <a:r>
              <a:rPr lang="en-GB" dirty="0" smtClean="0">
                <a:solidFill>
                  <a:srgbClr val="858585"/>
                </a:solidFill>
                <a:latin typeface="Steagal Light"/>
              </a:rPr>
              <a:t>(optional)</a:t>
            </a:r>
            <a:endParaRPr lang="en-US" dirty="0">
              <a:solidFill>
                <a:srgbClr val="858585"/>
              </a:solidFill>
              <a:latin typeface="Steagal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9300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666666"/>
                </a:solidFill>
                <a:latin typeface="Steagal Light"/>
              </a:rPr>
              <a:t>Writing your solution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692640" y="2012400"/>
            <a:ext cx="928728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858585"/>
                </a:solidFill>
                <a:latin typeface="Steagal Light"/>
              </a:rPr>
              <a:t>Work in </a:t>
            </a:r>
            <a:r>
              <a:rPr lang="en-US" sz="2800" dirty="0" smtClean="0">
                <a:solidFill>
                  <a:srgbClr val="858585"/>
                </a:solidFill>
                <a:latin typeface="Steagal Light"/>
              </a:rPr>
              <a:t>cli/</a:t>
            </a:r>
            <a:r>
              <a:rPr lang="en-US" sz="2800" dirty="0" err="1" smtClean="0">
                <a:solidFill>
                  <a:srgbClr val="858585"/>
                </a:solidFill>
                <a:latin typeface="Steagal Light"/>
              </a:rPr>
              <a:t>src</a:t>
            </a:r>
            <a:r>
              <a:rPr lang="en-US" sz="2800" dirty="0" smtClean="0">
                <a:solidFill>
                  <a:srgbClr val="858585"/>
                </a:solidFill>
                <a:latin typeface="Steagal Light"/>
              </a:rPr>
              <a:t>/trading/TradingStrategy.java</a:t>
            </a:r>
            <a:endParaRPr dirty="0">
              <a:solidFill>
                <a:srgbClr val="858585"/>
              </a:solidFill>
            </a:endParaRPr>
          </a:p>
          <a:p>
            <a:pPr>
              <a:lnSpc>
                <a:spcPct val="90000"/>
              </a:lnSpc>
            </a:pPr>
            <a:endParaRPr dirty="0"/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/>
              </a:rPr>
              <a:t>public void </a:t>
            </a:r>
            <a:r>
              <a:rPr lang="en-US" sz="1600" b="1" dirty="0" err="1">
                <a:solidFill>
                  <a:srgbClr val="666666"/>
                </a:solidFill>
                <a:latin typeface="Courier New"/>
              </a:rPr>
              <a:t>makeDailyTrade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(</a:t>
            </a:r>
            <a:r>
              <a:rPr lang="en-US" sz="1600" b="1" dirty="0" err="1">
                <a:solidFill>
                  <a:srgbClr val="666666"/>
                </a:solidFill>
                <a:latin typeface="Courier New"/>
              </a:rPr>
              <a:t>DailyTrades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 trades) </a:t>
            </a:r>
            <a:r>
              <a:rPr lang="en-US" sz="1600" b="1" dirty="0">
                <a:solidFill>
                  <a:srgbClr val="0099FF"/>
                </a:solidFill>
                <a:latin typeface="Courier New"/>
              </a:rPr>
              <a:t>throws 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… {</a:t>
            </a:r>
          </a:p>
          <a:p>
            <a:pPr>
              <a:lnSpc>
                <a:spcPct val="90000"/>
              </a:lnSpc>
            </a:pPr>
            <a:endParaRPr lang="en-US" sz="1600" b="1" dirty="0">
              <a:solidFill>
                <a:srgbClr val="666666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GB" sz="1600" b="1" dirty="0" smtClean="0">
                <a:solidFill>
                  <a:schemeClr val="accent3"/>
                </a:solidFill>
                <a:latin typeface="Courier New"/>
              </a:rPr>
              <a:t>  // Alternate between “buy all” and “sell all”</a:t>
            </a:r>
            <a:endParaRPr lang="en-US" sz="1600" b="1" dirty="0">
              <a:solidFill>
                <a:schemeClr val="accent3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  </a:t>
            </a:r>
            <a:r>
              <a:rPr lang="en-US" sz="1600" b="1" dirty="0" smtClean="0">
                <a:solidFill>
                  <a:srgbClr val="0099FF"/>
                </a:solidFill>
                <a:latin typeface="Courier New"/>
              </a:rPr>
              <a:t>for 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(</a:t>
            </a:r>
            <a:r>
              <a:rPr lang="en-US" sz="1600" b="1" dirty="0" err="1">
                <a:solidFill>
                  <a:srgbClr val="666666"/>
                </a:solidFill>
                <a:latin typeface="Courier New"/>
              </a:rPr>
              <a:t>DailyInput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 input : </a:t>
            </a:r>
            <a:r>
              <a:rPr lang="en-US" sz="1600" b="1" dirty="0" err="1">
                <a:solidFill>
                  <a:srgbClr val="666666"/>
                </a:solidFill>
                <a:latin typeface="Courier New"/>
              </a:rPr>
              <a:t>trades.getTrades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()) 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{</a:t>
            </a:r>
          </a:p>
          <a:p>
            <a:pPr>
              <a:lnSpc>
                <a:spcPct val="90000"/>
              </a:lnSpc>
            </a:pPr>
            <a:endParaRPr lang="en-US" sz="1600" b="1" dirty="0">
              <a:solidFill>
                <a:srgbClr val="666666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0099FF"/>
                </a:solidFill>
                <a:latin typeface="Courier New"/>
              </a:rPr>
              <a:t>if 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(</a:t>
            </a:r>
            <a:r>
              <a:rPr lang="en-US" sz="1600" b="1" dirty="0" err="1" smtClean="0">
                <a:solidFill>
                  <a:srgbClr val="666666"/>
                </a:solidFill>
                <a:latin typeface="Courier New"/>
              </a:rPr>
              <a:t>input.getDay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() % 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</a:rPr>
              <a:t>2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 == </a:t>
            </a:r>
            <a:r>
              <a:rPr 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</a:rPr>
              <a:t>0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) 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      </a:t>
            </a:r>
            <a:r>
              <a:rPr lang="en-US" sz="1600" b="1" dirty="0" err="1" smtClean="0">
                <a:solidFill>
                  <a:srgbClr val="666666"/>
                </a:solidFill>
                <a:latin typeface="Courier New"/>
              </a:rPr>
              <a:t>tradingManager.buyMaxNumberOfShares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(input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    } </a:t>
            </a:r>
            <a:r>
              <a:rPr lang="en-US" sz="1600" b="1" dirty="0">
                <a:solidFill>
                  <a:srgbClr val="0099FF"/>
                </a:solidFill>
                <a:latin typeface="Courier New"/>
              </a:rPr>
              <a:t>else 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      </a:t>
            </a:r>
            <a:r>
              <a:rPr lang="en-US" sz="1600" b="1" dirty="0" err="1" smtClean="0">
                <a:solidFill>
                  <a:srgbClr val="666666"/>
                </a:solidFill>
                <a:latin typeface="Courier New"/>
              </a:rPr>
              <a:t>tradingManager.sellAllShares</a:t>
            </a: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(input</a:t>
            </a:r>
            <a:r>
              <a:rPr lang="en-US" sz="1600" b="1" dirty="0">
                <a:solidFill>
                  <a:srgbClr val="666666"/>
                </a:solidFill>
                <a:latin typeface="Courier New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    }</a:t>
            </a:r>
            <a:endParaRPr lang="en-US" sz="1600" b="1" dirty="0">
              <a:solidFill>
                <a:srgbClr val="666666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GB" sz="1600" b="1" dirty="0" smtClean="0">
                <a:solidFill>
                  <a:srgbClr val="666666"/>
                </a:solidFill>
                <a:latin typeface="Courier New"/>
              </a:rPr>
              <a:t>  }</a:t>
            </a:r>
            <a:endParaRPr lang="en-US" sz="1600" b="1" dirty="0">
              <a:solidFill>
                <a:srgbClr val="666666"/>
              </a:solidFill>
              <a:latin typeface="Courier New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666666"/>
                </a:solidFill>
                <a:latin typeface="Courier New"/>
              </a:rPr>
              <a:t>}</a:t>
            </a:r>
            <a:endParaRPr b="1" dirty="0"/>
          </a:p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815" y="500489"/>
            <a:ext cx="9071640" cy="1262520"/>
          </a:xfrm>
        </p:spPr>
        <p:txBody>
          <a:bodyPr/>
          <a:lstStyle/>
          <a:p>
            <a:r>
              <a:rPr lang="en-GB" dirty="0" smtClean="0">
                <a:solidFill>
                  <a:srgbClr val="858585"/>
                </a:solidFill>
                <a:latin typeface="Steagal Light"/>
              </a:rPr>
              <a:t>Graphic your solution</a:t>
            </a:r>
            <a:endParaRPr lang="en-US" dirty="0">
              <a:solidFill>
                <a:srgbClr val="858585"/>
              </a:solidFill>
              <a:latin typeface="Steagal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68" y="2891917"/>
            <a:ext cx="6610024" cy="32615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1333" y="1991755"/>
            <a:ext cx="89777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858585"/>
                </a:solidFill>
                <a:latin typeface="Steagal Light"/>
              </a:rPr>
              <a:t>(Optional): Use the hackathon-</a:t>
            </a:r>
            <a:r>
              <a:rPr lang="en-GB" sz="2800" dirty="0" err="1">
                <a:solidFill>
                  <a:srgbClr val="858585"/>
                </a:solidFill>
                <a:latin typeface="Steagal Light"/>
              </a:rPr>
              <a:t>webapp</a:t>
            </a:r>
            <a:r>
              <a:rPr lang="en-GB" sz="2800" dirty="0">
                <a:solidFill>
                  <a:srgbClr val="858585"/>
                </a:solidFill>
                <a:latin typeface="Steagal Light"/>
              </a:rPr>
              <a:t> project to check how your algorithm performs over the year.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4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858585"/>
                </a:solidFill>
                <a:latin typeface="Steagal Light"/>
              </a:rPr>
              <a:t>Schedule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dirty="0">
                <a:solidFill>
                  <a:srgbClr val="858585"/>
                </a:solidFill>
                <a:latin typeface="Steagal Light"/>
              </a:rPr>
              <a:t> </a:t>
            </a: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4:00 – Kick off!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GB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 4:15 – Start Coding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GB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dirty="0">
                <a:solidFill>
                  <a:srgbClr val="858585"/>
                </a:solidFill>
                <a:latin typeface="Steagal Light"/>
              </a:rPr>
              <a:t> </a:t>
            </a: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6:15 – Hand in answers to Challenges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GB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dirty="0">
                <a:solidFill>
                  <a:srgbClr val="858585"/>
                </a:solidFill>
                <a:latin typeface="Steagal Light"/>
              </a:rPr>
              <a:t> </a:t>
            </a: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6:45 – Hand in Code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GB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GB" sz="2800" dirty="0">
                <a:solidFill>
                  <a:srgbClr val="858585"/>
                </a:solidFill>
                <a:latin typeface="Steagal Light"/>
              </a:rPr>
              <a:t> </a:t>
            </a:r>
            <a:r>
              <a:rPr lang="en-GB" sz="2800" dirty="0" smtClean="0">
                <a:solidFill>
                  <a:srgbClr val="858585"/>
                </a:solidFill>
                <a:latin typeface="Steagal Light"/>
              </a:rPr>
              <a:t>7:00 – Judging and Prizes</a:t>
            </a:r>
            <a:endParaRPr dirty="0">
              <a:solidFill>
                <a:srgbClr val="8585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92640" y="402120"/>
            <a:ext cx="8692920" cy="1460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858585"/>
                </a:solidFill>
                <a:latin typeface="Steagal Light"/>
              </a:rPr>
              <a:t>Submitting your solution</a:t>
            </a:r>
            <a:endParaRPr dirty="0">
              <a:solidFill>
                <a:srgbClr val="858585"/>
              </a:solidFill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92640" y="2012400"/>
            <a:ext cx="8692920" cy="4179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858585"/>
                </a:solidFill>
                <a:latin typeface="Steagal Light"/>
              </a:rPr>
              <a:t>Email your TradingStrategy.java and any associated classes to </a:t>
            </a:r>
            <a:r>
              <a:rPr lang="en-US" sz="2800" dirty="0" smtClean="0">
                <a:solidFill>
                  <a:srgbClr val="858585"/>
                </a:solidFill>
                <a:latin typeface="Steagal Light"/>
                <a:hlinkClick r:id="rId2"/>
              </a:rPr>
              <a:t>tkelly@scottlogic.com</a:t>
            </a:r>
            <a:endParaRPr lang="en-US" sz="2800" dirty="0" smtClean="0">
              <a:solidFill>
                <a:srgbClr val="858585"/>
              </a:solidFill>
              <a:latin typeface="Steagal Light"/>
            </a:endParaRPr>
          </a:p>
          <a:p>
            <a:pPr>
              <a:lnSpc>
                <a:spcPct val="90000"/>
              </a:lnSpc>
            </a:pPr>
            <a:endParaRPr dirty="0">
              <a:solidFill>
                <a:srgbClr val="858585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858585"/>
                </a:solidFill>
                <a:latin typeface="Steagal Light"/>
              </a:rPr>
              <a:t>Keep any additional classes within the same package as </a:t>
            </a:r>
            <a:r>
              <a:rPr lang="en-US" sz="2800" dirty="0" err="1">
                <a:solidFill>
                  <a:srgbClr val="858585"/>
                </a:solidFill>
                <a:latin typeface="Steagal Light"/>
              </a:rPr>
              <a:t>TradingStrategy</a:t>
            </a:r>
            <a:r>
              <a:rPr lang="en-US" sz="2800" dirty="0">
                <a:solidFill>
                  <a:srgbClr val="858585"/>
                </a:solidFill>
                <a:latin typeface="Steagal Light"/>
              </a:rPr>
              <a:t>.</a:t>
            </a:r>
            <a:endParaRPr dirty="0">
              <a:solidFill>
                <a:srgbClr val="85858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188</Words>
  <Application>Microsoft Office PowerPoint</Application>
  <PresentationFormat>Custom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Courier New</vt:lpstr>
      <vt:lpstr>DejaVu Sans</vt:lpstr>
      <vt:lpstr>StarSymbol</vt:lpstr>
      <vt:lpstr>Steagal Light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Graphic your solution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Kelly</dc:creator>
  <cp:lastModifiedBy>Thomas Kelly</cp:lastModifiedBy>
  <cp:revision>11</cp:revision>
  <dcterms:modified xsi:type="dcterms:W3CDTF">2015-08-25T13:27:18Z</dcterms:modified>
</cp:coreProperties>
</file>