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1286D-B978-488D-95E0-C81F0386F41D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DDEA5-0896-45CB-B526-14A00A6A7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DDEA5-0896-45CB-B526-14A00A6A79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349E-C7CC-4EDB-A1E0-03B214A13778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305-BBCD-472A-9CEA-157C6BDA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349E-C7CC-4EDB-A1E0-03B214A13778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305-BBCD-472A-9CEA-157C6BDA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349E-C7CC-4EDB-A1E0-03B214A13778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305-BBCD-472A-9CEA-157C6BDA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349E-C7CC-4EDB-A1E0-03B214A13778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305-BBCD-472A-9CEA-157C6BDA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349E-C7CC-4EDB-A1E0-03B214A13778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305-BBCD-472A-9CEA-157C6BDA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349E-C7CC-4EDB-A1E0-03B214A13778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305-BBCD-472A-9CEA-157C6BDA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349E-C7CC-4EDB-A1E0-03B214A13778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305-BBCD-472A-9CEA-157C6BDA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349E-C7CC-4EDB-A1E0-03B214A13778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305-BBCD-472A-9CEA-157C6BDA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349E-C7CC-4EDB-A1E0-03B214A13778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305-BBCD-472A-9CEA-157C6BDA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349E-C7CC-4EDB-A1E0-03B214A13778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305-BBCD-472A-9CEA-157C6BDA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349E-C7CC-4EDB-A1E0-03B214A13778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305-BBCD-472A-9CEA-157C6BDA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349E-C7CC-4EDB-A1E0-03B214A13778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7305-BBCD-472A-9CEA-157C6BDA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4582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Automated Grading of DFA Constructions</a:t>
            </a:r>
            <a:endParaRPr lang="en-US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2819400"/>
            <a:ext cx="8610600" cy="1482725"/>
          </a:xfrm>
        </p:spPr>
        <p:txBody>
          <a:bodyPr/>
          <a:lstStyle/>
          <a:p>
            <a:r>
              <a:rPr lang="en-US" sz="2800" dirty="0" smtClean="0"/>
              <a:t>Rajeev </a:t>
            </a:r>
            <a:r>
              <a:rPr lang="en-US" sz="2800" dirty="0" err="1" smtClean="0"/>
              <a:t>Alur</a:t>
            </a:r>
            <a:r>
              <a:rPr lang="en-US" sz="2800" dirty="0" smtClean="0"/>
              <a:t> (Penn), Loris D’Antoni (Penn), Sumit Gulwani (MSR), </a:t>
            </a:r>
            <a:r>
              <a:rPr lang="en-US" sz="2800" dirty="0" err="1" smtClean="0"/>
              <a:t>Bjoern</a:t>
            </a:r>
            <a:r>
              <a:rPr lang="en-US" sz="2800" dirty="0" smtClean="0"/>
              <a:t> Hartmann (Berkeley), </a:t>
            </a:r>
            <a:r>
              <a:rPr lang="en-US" sz="2800" dirty="0" err="1" smtClean="0"/>
              <a:t>Dileep</a:t>
            </a:r>
            <a:r>
              <a:rPr lang="en-US" sz="2800" dirty="0" smtClean="0"/>
              <a:t> </a:t>
            </a:r>
            <a:r>
              <a:rPr lang="en-US" sz="2800" dirty="0" err="1" smtClean="0"/>
              <a:t>Kini</a:t>
            </a:r>
            <a:r>
              <a:rPr lang="en-US" sz="2800" dirty="0" smtClean="0"/>
              <a:t> (UIUC), Mahesh </a:t>
            </a:r>
            <a:r>
              <a:rPr lang="en-US" sz="2800" dirty="0" err="1" smtClean="0"/>
              <a:t>Viswanathan</a:t>
            </a:r>
            <a:r>
              <a:rPr lang="en-US" sz="2800" dirty="0" smtClean="0"/>
              <a:t> (UIUC)</a:t>
            </a:r>
          </a:p>
          <a:p>
            <a:endParaRPr lang="en-US" dirty="0"/>
          </a:p>
        </p:txBody>
      </p:sp>
      <p:pic>
        <p:nvPicPr>
          <p:cNvPr id="6" name="Picture 2" descr="ExCAPE: Expeditions in Computer Augmented Program Engineering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6024" y="5315952"/>
            <a:ext cx="2949341" cy="105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982" y="4446909"/>
            <a:ext cx="2335938" cy="758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0353" y="4454775"/>
            <a:ext cx="1527447" cy="1604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65078" y="4419600"/>
            <a:ext cx="3397922" cy="643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5378451"/>
            <a:ext cx="3045020" cy="845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DFA Edit Difference: </a:t>
            </a:r>
            <a:br>
              <a:rPr lang="en-US" dirty="0" smtClean="0"/>
            </a:br>
            <a:r>
              <a:rPr lang="en-US" dirty="0" smtClean="0"/>
              <a:t>How to compute it?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dirty="0" smtClean="0"/>
              <a:t>We try every possible edit and check for equivalence</a:t>
            </a:r>
          </a:p>
          <a:p>
            <a:pPr>
              <a:defRPr/>
            </a:pPr>
            <a:r>
              <a:rPr lang="en-US" dirty="0" smtClean="0"/>
              <a:t>Speed up equivalence by using test set</a:t>
            </a:r>
          </a:p>
          <a:p>
            <a:pPr>
              <a:defRPr/>
            </a:pPr>
            <a:r>
              <a:rPr lang="en-US" dirty="0" smtClean="0"/>
              <a:t>The problem of finding DFAED is in NP </a:t>
            </a:r>
            <a:br>
              <a:rPr lang="en-US" dirty="0" smtClean="0"/>
            </a:br>
            <a:r>
              <a:rPr lang="en-US" dirty="0" smtClean="0"/>
              <a:t>(is it NP-hard?)</a:t>
            </a:r>
          </a:p>
          <a:p>
            <a:pPr>
              <a:defRPr/>
            </a:pPr>
            <a:endParaRPr lang="en-US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Semantic Mistake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172200" y="3048000"/>
            <a:ext cx="6858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3800" y="39624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student didn’t see that the ‘a’ loop might not be traversed</a:t>
            </a:r>
            <a:endParaRPr lang="en-US" sz="2400" dirty="0"/>
          </a:p>
        </p:txBody>
      </p:sp>
      <p:pic>
        <p:nvPicPr>
          <p:cNvPr id="6" name="Picture 19" descr="Screen Shot 2013-05-29 at 11.24.01 P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145462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54864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US" sz="2400" b="1" dirty="0" smtClean="0"/>
              <a:t>INTUITION</a:t>
            </a:r>
            <a:r>
              <a:rPr lang="en-US" sz="2400" dirty="0" smtClean="0"/>
              <a:t>: find on how many strings the student is 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Density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ea typeface="MS PGothic" pitchFamily="34" charset="-128"/>
              </a:rPr>
              <a:t>S = correct solution	    A = student attempt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ea typeface="MS PGothic" pitchFamily="34" charset="-128"/>
              </a:rPr>
              <a:t>Compute Symmetric Difference: </a:t>
            </a:r>
            <a:r>
              <a:rPr lang="en-US" dirty="0" smtClean="0">
                <a:solidFill>
                  <a:srgbClr val="3366FF"/>
                </a:solidFill>
                <a:ea typeface="MS PGothic" pitchFamily="34" charset="-128"/>
              </a:rPr>
              <a:t>D = S\A U A\S  </a:t>
            </a:r>
          </a:p>
          <a:p>
            <a:r>
              <a:rPr lang="en-US" dirty="0" smtClean="0"/>
              <a:t>Measure </a:t>
            </a:r>
            <a:r>
              <a:rPr lang="en-US" dirty="0" smtClean="0"/>
              <a:t>relative size of D with respect to S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0000"/>
                </a:solidFill>
                <a:ea typeface="MS PGothic" pitchFamily="34" charset="-128"/>
              </a:rPr>
              <a:t>Size(D,S) = </a:t>
            </a:r>
            <a:r>
              <a:rPr lang="en-US" dirty="0" smtClean="0">
                <a:solidFill>
                  <a:srgbClr val="3366FF"/>
                </a:solidFill>
                <a:ea typeface="MS PGothic" pitchFamily="34" charset="-128"/>
              </a:rPr>
              <a:t>lim</a:t>
            </a:r>
            <a:r>
              <a:rPr lang="en-US" baseline="-25000" dirty="0" smtClean="0">
                <a:solidFill>
                  <a:srgbClr val="3366FF"/>
                </a:solidFill>
                <a:ea typeface="MS PGothic" pitchFamily="34" charset="-128"/>
              </a:rPr>
              <a:t>n-&gt;∞</a:t>
            </a:r>
            <a:r>
              <a:rPr lang="en-US" dirty="0" smtClean="0">
                <a:solidFill>
                  <a:srgbClr val="3366FF"/>
                </a:solidFill>
                <a:ea typeface="MS PGothic" pitchFamily="34" charset="-128"/>
              </a:rPr>
              <a:t> </a:t>
            </a:r>
            <a:r>
              <a:rPr lang="en-US" dirty="0" err="1" smtClean="0">
                <a:solidFill>
                  <a:srgbClr val="3366FF"/>
                </a:solidFill>
                <a:ea typeface="MS PGothic" pitchFamily="34" charset="-128"/>
              </a:rPr>
              <a:t>D</a:t>
            </a:r>
            <a:r>
              <a:rPr lang="en-US" baseline="30000" dirty="0" err="1" smtClean="0">
                <a:solidFill>
                  <a:srgbClr val="3366FF"/>
                </a:solidFill>
                <a:ea typeface="MS PGothic" pitchFamily="34" charset="-128"/>
              </a:rPr>
              <a:t>n</a:t>
            </a:r>
            <a:r>
              <a:rPr lang="en-US" dirty="0" smtClean="0">
                <a:solidFill>
                  <a:srgbClr val="3366FF"/>
                </a:solidFill>
                <a:ea typeface="MS PGothic" pitchFamily="34" charset="-128"/>
              </a:rPr>
              <a:t>/</a:t>
            </a:r>
            <a:r>
              <a:rPr lang="en-US" dirty="0" err="1" smtClean="0">
                <a:solidFill>
                  <a:srgbClr val="3366FF"/>
                </a:solidFill>
                <a:ea typeface="MS PGothic" pitchFamily="34" charset="-128"/>
              </a:rPr>
              <a:t>S</a:t>
            </a:r>
            <a:r>
              <a:rPr lang="en-US" baseline="30000" dirty="0" err="1" smtClean="0">
                <a:solidFill>
                  <a:srgbClr val="3366FF"/>
                </a:solidFill>
                <a:ea typeface="MS PGothic" pitchFamily="34" charset="-128"/>
              </a:rPr>
              <a:t>n</a:t>
            </a:r>
            <a:r>
              <a:rPr lang="en-US" baseline="30000" dirty="0" smtClean="0">
                <a:solidFill>
                  <a:srgbClr val="3366FF"/>
                </a:solidFill>
                <a:ea typeface="MS PGothic" pitchFamily="34" charset="-128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ea typeface="MS PGothic" pitchFamily="34" charset="-128"/>
              </a:rPr>
              <a:t>Size(D,S) </a:t>
            </a:r>
            <a:r>
              <a:rPr lang="en-US" dirty="0" smtClean="0"/>
              <a:t>is not computable in general (the limit oscillates)</a:t>
            </a:r>
          </a:p>
          <a:p>
            <a:r>
              <a:rPr lang="en-US" dirty="0" smtClean="0">
                <a:solidFill>
                  <a:srgbClr val="000000"/>
                </a:solidFill>
                <a:ea typeface="MS PGothic" pitchFamily="34" charset="-128"/>
              </a:rPr>
              <a:t>Approximate </a:t>
            </a:r>
            <a:r>
              <a:rPr lang="en-US" dirty="0" smtClean="0">
                <a:solidFill>
                  <a:srgbClr val="000000"/>
                </a:solidFill>
                <a:ea typeface="MS PGothic" pitchFamily="34" charset="-128"/>
              </a:rPr>
              <a:t>the limit to </a:t>
            </a:r>
            <a:r>
              <a:rPr lang="en-US" dirty="0" smtClean="0">
                <a:solidFill>
                  <a:srgbClr val="000000"/>
                </a:solidFill>
                <a:ea typeface="MS PGothic" pitchFamily="34" charset="-128"/>
              </a:rPr>
              <a:t>finite 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H1, H2 = human graders     </a:t>
            </a:r>
          </a:p>
          <a:p>
            <a:pPr>
              <a:buNone/>
            </a:pPr>
            <a:r>
              <a:rPr lang="en-US" dirty="0" smtClean="0"/>
              <a:t>N =naïve grader</a:t>
            </a:r>
          </a:p>
          <a:p>
            <a:pPr>
              <a:buNone/>
            </a:pPr>
            <a:r>
              <a:rPr lang="en-US" dirty="0" smtClean="0"/>
              <a:t>T = tool</a:t>
            </a:r>
            <a:endParaRPr lang="en-US" dirty="0"/>
          </a:p>
        </p:txBody>
      </p:sp>
      <p:pic>
        <p:nvPicPr>
          <p:cNvPr id="5" name="Picture 2" descr="plot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362200"/>
            <a:ext cx="4880558" cy="390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81000" y="3810000"/>
            <a:ext cx="30480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Tool is closer to humans than humans are to each other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H1, H2 = human graders     </a:t>
            </a:r>
          </a:p>
          <a:p>
            <a:pPr>
              <a:buNone/>
            </a:pPr>
            <a:r>
              <a:rPr lang="en-US" dirty="0" smtClean="0"/>
              <a:t>N =naïve grader</a:t>
            </a:r>
          </a:p>
          <a:p>
            <a:pPr>
              <a:buNone/>
            </a:pPr>
            <a:r>
              <a:rPr lang="en-US" dirty="0" smtClean="0"/>
              <a:t>T = tool</a:t>
            </a:r>
            <a:endParaRPr lang="en-US" dirty="0"/>
          </a:p>
        </p:txBody>
      </p:sp>
      <p:pic>
        <p:nvPicPr>
          <p:cNvPr id="6" name="Picture 3" descr="Screen Shot 2013-07-29 at 12.21.26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505200"/>
            <a:ext cx="8153400" cy="162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5105400" y="1600200"/>
            <a:ext cx="30480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Tool and humans look indistinguishable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Pro’s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en-US" b="1" dirty="0" smtClean="0"/>
              <a:t>Pros:</a:t>
            </a:r>
          </a:p>
          <a:p>
            <a:pPr marL="457200" indent="-457200"/>
            <a:r>
              <a:rPr lang="en-US" dirty="0" smtClean="0"/>
              <a:t>On disagreeing cases, human grader often realized that his grade was inaccurate</a:t>
            </a:r>
          </a:p>
          <a:p>
            <a:pPr marL="457200" indent="-457200"/>
            <a:r>
              <a:rPr lang="en-US" dirty="0" smtClean="0"/>
              <a:t>Identical solutions receive same grades and correct attempts awarded max score (unlike human)</a:t>
            </a:r>
          </a:p>
          <a:p>
            <a:pPr marL="457200" indent="-457200">
              <a:buNone/>
            </a:pPr>
            <a:r>
              <a:rPr lang="en-US" b="1" dirty="0" smtClean="0"/>
              <a:t>Cons:</a:t>
            </a:r>
            <a:endParaRPr lang="en-US" b="1" dirty="0" smtClean="0"/>
          </a:p>
          <a:p>
            <a:pPr marL="457200" indent="-457200"/>
            <a:r>
              <a:rPr lang="en-US" dirty="0" smtClean="0"/>
              <a:t>For now limited to small DFAs</a:t>
            </a:r>
          </a:p>
          <a:p>
            <a:pPr marL="457200" indent="-457200"/>
            <a:r>
              <a:rPr lang="en-US" dirty="0" smtClean="0"/>
              <a:t>When two types of mistakes happen at same time, the tool can’t figure it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err="1" smtClean="0"/>
              <a:t>AutomataTutor</a:t>
            </a:r>
            <a:r>
              <a:rPr lang="en-US" dirty="0" smtClean="0"/>
              <a:t>: a tool that grades DFA constructions fully automatically</a:t>
            </a:r>
          </a:p>
          <a:p>
            <a:pPr marL="457200" indent="-457200">
              <a:buNone/>
            </a:pPr>
            <a:r>
              <a:rPr lang="en-US" dirty="0" smtClean="0"/>
              <a:t>Few new automata problems:</a:t>
            </a:r>
          </a:p>
          <a:p>
            <a:pPr marL="457200" indent="-457200"/>
            <a:r>
              <a:rPr lang="en-US" dirty="0" smtClean="0"/>
              <a:t>How to compute DFA edit difference?</a:t>
            </a:r>
          </a:p>
          <a:p>
            <a:pPr marL="457200" indent="-457200"/>
            <a:r>
              <a:rPr lang="en-US" dirty="0" smtClean="0"/>
              <a:t>How to synthesize Mosel formulas in a better way?</a:t>
            </a:r>
          </a:p>
          <a:p>
            <a:pPr marL="457200" indent="-457200"/>
            <a:r>
              <a:rPr lang="en-US" dirty="0" smtClean="0"/>
              <a:t>How to compute language sizes in a way that is always defined and accurate?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457200" indent="-457200" algn="ctr">
              <a:buNone/>
            </a:pPr>
            <a:endParaRPr lang="en-US" dirty="0" smtClean="0"/>
          </a:p>
          <a:p>
            <a:pPr marL="457200" indent="-457200" algn="ctr">
              <a:buNone/>
            </a:pPr>
            <a:endParaRPr lang="en-US" dirty="0" smtClean="0"/>
          </a:p>
          <a:p>
            <a:pPr marL="457200" indent="-457200" algn="ctr">
              <a:buNone/>
            </a:pPr>
            <a:endParaRPr lang="en-US" dirty="0" smtClean="0"/>
          </a:p>
          <a:p>
            <a:pPr marL="457200" indent="-457200"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Grading is a tedious and time consuming task</a:t>
            </a:r>
          </a:p>
          <a:p>
            <a:r>
              <a:rPr lang="en-US" dirty="0" smtClean="0"/>
              <a:t>Human grades are often inconsistent</a:t>
            </a:r>
          </a:p>
          <a:p>
            <a:r>
              <a:rPr lang="en-US" dirty="0" smtClean="0"/>
              <a:t>MOOCs (Massive Online Open Courses) admits thousands of students, infeasible to grade manually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DFA Construction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ea typeface="MS PGothic" pitchFamily="34" charset="-128"/>
              </a:rPr>
              <a:t>Draw the DFA accepting the language:</a:t>
            </a:r>
          </a:p>
          <a:p>
            <a:pPr algn="ctr">
              <a:buNone/>
            </a:pPr>
            <a:r>
              <a:rPr lang="en-US" sz="3600" dirty="0" smtClean="0">
                <a:solidFill>
                  <a:schemeClr val="tx1"/>
                </a:solidFill>
                <a:ea typeface="MS PGothic" pitchFamily="34" charset="-128"/>
              </a:rPr>
              <a:t>{ </a:t>
            </a:r>
            <a:r>
              <a:rPr lang="en-US" sz="3600" i="1" dirty="0" smtClean="0">
                <a:solidFill>
                  <a:schemeClr val="tx1"/>
                </a:solidFill>
                <a:ea typeface="MS PGothic" pitchFamily="34" charset="-128"/>
              </a:rPr>
              <a:t>s</a:t>
            </a:r>
            <a:r>
              <a:rPr lang="en-US" sz="3600" dirty="0" smtClean="0">
                <a:solidFill>
                  <a:schemeClr val="tx1"/>
                </a:solidFill>
                <a:ea typeface="MS PGothic" pitchFamily="34" charset="-128"/>
              </a:rPr>
              <a:t> | </a:t>
            </a:r>
            <a:r>
              <a:rPr lang="en-US" altLang="en-US" sz="3600" dirty="0" smtClean="0">
                <a:solidFill>
                  <a:schemeClr val="tx1"/>
                </a:solidFill>
                <a:ea typeface="MS PGothic" pitchFamily="34" charset="-128"/>
              </a:rPr>
              <a:t>‘</a:t>
            </a:r>
            <a:r>
              <a:rPr lang="en-US" altLang="ja-JP" sz="3600" i="1" dirty="0" err="1" smtClean="0">
                <a:solidFill>
                  <a:schemeClr val="tx1"/>
                </a:solidFill>
              </a:rPr>
              <a:t>ab</a:t>
            </a:r>
            <a:r>
              <a:rPr lang="en-US" altLang="en-US" sz="3600" dirty="0" smtClean="0">
                <a:solidFill>
                  <a:schemeClr val="tx1"/>
                </a:solidFill>
                <a:ea typeface="MS PGothic" pitchFamily="34" charset="-128"/>
              </a:rPr>
              <a:t>’</a:t>
            </a:r>
            <a:r>
              <a:rPr lang="en-US" altLang="ja-JP" sz="3600" dirty="0" smtClean="0">
                <a:solidFill>
                  <a:schemeClr val="tx1"/>
                </a:solidFill>
              </a:rPr>
              <a:t> appears in </a:t>
            </a:r>
            <a:r>
              <a:rPr lang="en-US" altLang="ja-JP" sz="3600" i="1" dirty="0" smtClean="0">
                <a:solidFill>
                  <a:schemeClr val="tx1"/>
                </a:solidFill>
              </a:rPr>
              <a:t>s</a:t>
            </a:r>
            <a:r>
              <a:rPr lang="en-US" altLang="ja-JP" sz="3600" dirty="0" smtClean="0">
                <a:solidFill>
                  <a:schemeClr val="tx1"/>
                </a:solidFill>
              </a:rPr>
              <a:t> exactly </a:t>
            </a:r>
            <a:r>
              <a:rPr lang="en-US" altLang="ja-JP" sz="3600" i="1" dirty="0" smtClean="0">
                <a:solidFill>
                  <a:schemeClr val="tx1"/>
                </a:solidFill>
              </a:rPr>
              <a:t>2</a:t>
            </a:r>
            <a:r>
              <a:rPr lang="en-US" altLang="ja-JP" sz="3600" dirty="0" smtClean="0">
                <a:solidFill>
                  <a:schemeClr val="tx1"/>
                </a:solidFill>
              </a:rPr>
              <a:t> times }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ea typeface="MS PGothic" pitchFamily="34" charset="-128"/>
              </a:rPr>
              <a:t> Solution:</a:t>
            </a:r>
            <a:endParaRPr lang="en-US" sz="2800" dirty="0"/>
          </a:p>
        </p:txBody>
      </p:sp>
      <p:pic>
        <p:nvPicPr>
          <p:cNvPr id="5" name="Picture 7" descr="Screen Shot 2013-05-29 at 10.56.02 P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733800"/>
            <a:ext cx="7540617" cy="1287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Solutions</a:t>
            </a:r>
            <a:endParaRPr lang="en-US" dirty="0"/>
          </a:p>
        </p:txBody>
      </p:sp>
      <p:pic>
        <p:nvPicPr>
          <p:cNvPr id="6" name="Picture 10" descr="Screen Shot 2013-05-29 at 11.01.38 P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0"/>
            <a:ext cx="7583488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Screen Shot 2013-05-29 at 11.13.03 P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105400"/>
            <a:ext cx="8107362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Screen Shot 2013-05-29 at 11.24.01 PM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371600"/>
            <a:ext cx="8145462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Syntactic Mistake</a:t>
            </a:r>
            <a:endParaRPr lang="en-US" dirty="0"/>
          </a:p>
        </p:txBody>
      </p:sp>
      <p:pic>
        <p:nvPicPr>
          <p:cNvPr id="6" name="Picture 10" descr="Screen Shot 2013-05-29 at 11.01.38 P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583488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819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ea typeface="MS PGothic" pitchFamily="34" charset="-128"/>
              </a:rPr>
              <a:t>The problem description was</a:t>
            </a:r>
          </a:p>
          <a:p>
            <a:pPr algn="ctr">
              <a:buNone/>
            </a:pPr>
            <a:r>
              <a:rPr lang="en-US" dirty="0" smtClean="0">
                <a:solidFill>
                  <a:schemeClr val="tx1"/>
                </a:solidFill>
                <a:ea typeface="MS PGothic" pitchFamily="34" charset="-128"/>
              </a:rPr>
              <a:t>{ </a:t>
            </a:r>
            <a:r>
              <a:rPr lang="en-US" i="1" dirty="0" smtClean="0">
                <a:solidFill>
                  <a:schemeClr val="tx1"/>
                </a:solidFill>
                <a:ea typeface="MS PGothic" pitchFamily="34" charset="-128"/>
              </a:rPr>
              <a:t>s</a:t>
            </a:r>
            <a:r>
              <a:rPr lang="en-US" dirty="0" smtClean="0">
                <a:solidFill>
                  <a:schemeClr val="tx1"/>
                </a:solidFill>
                <a:ea typeface="MS PGothic" pitchFamily="34" charset="-128"/>
              </a:rPr>
              <a:t> | </a:t>
            </a:r>
            <a:r>
              <a:rPr lang="en-US" altLang="en-US" dirty="0" smtClean="0">
                <a:solidFill>
                  <a:schemeClr val="tx1"/>
                </a:solidFill>
                <a:ea typeface="MS PGothic" pitchFamily="34" charset="-128"/>
              </a:rPr>
              <a:t>‘</a:t>
            </a:r>
            <a:r>
              <a:rPr lang="en-US" altLang="ja-JP" i="1" dirty="0" err="1" smtClean="0">
                <a:solidFill>
                  <a:schemeClr val="tx1"/>
                </a:solidFill>
              </a:rPr>
              <a:t>ab</a:t>
            </a:r>
            <a:r>
              <a:rPr lang="en-US" altLang="en-US" dirty="0" smtClean="0">
                <a:solidFill>
                  <a:schemeClr val="tx1"/>
                </a:solidFill>
                <a:ea typeface="MS PGothic" pitchFamily="34" charset="-128"/>
              </a:rPr>
              <a:t>’</a:t>
            </a:r>
            <a:r>
              <a:rPr lang="en-US" altLang="ja-JP" dirty="0" smtClean="0">
                <a:solidFill>
                  <a:schemeClr val="tx1"/>
                </a:solidFill>
              </a:rPr>
              <a:t> appears in </a:t>
            </a:r>
            <a:r>
              <a:rPr lang="en-US" altLang="ja-JP" i="1" dirty="0" smtClean="0">
                <a:solidFill>
                  <a:schemeClr val="tx1"/>
                </a:solidFill>
              </a:rPr>
              <a:t>s</a:t>
            </a:r>
            <a:r>
              <a:rPr lang="en-US" altLang="ja-JP" dirty="0" smtClean="0">
                <a:solidFill>
                  <a:schemeClr val="tx1"/>
                </a:solidFill>
              </a:rPr>
              <a:t> exactly </a:t>
            </a:r>
            <a:r>
              <a:rPr lang="en-US" altLang="ja-JP" i="1" dirty="0" smtClean="0">
                <a:solidFill>
                  <a:schemeClr val="tx1"/>
                </a:solidFill>
              </a:rPr>
              <a:t>2</a:t>
            </a:r>
            <a:r>
              <a:rPr lang="en-US" altLang="ja-JP" dirty="0" smtClean="0">
                <a:solidFill>
                  <a:schemeClr val="tx1"/>
                </a:solidFill>
              </a:rPr>
              <a:t> times }</a:t>
            </a:r>
            <a:endParaRPr lang="en-US" altLang="ja-JP" sz="9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ea typeface="MS PGothic" pitchFamily="34" charset="-128"/>
              </a:rPr>
              <a:t>The student instead drew DFA for</a:t>
            </a:r>
          </a:p>
          <a:p>
            <a:pPr algn="ctr">
              <a:buNone/>
            </a:pPr>
            <a:r>
              <a:rPr lang="en-US" dirty="0" smtClean="0">
                <a:ea typeface="MS PGothic" pitchFamily="34" charset="-128"/>
              </a:rPr>
              <a:t>{ </a:t>
            </a:r>
            <a:r>
              <a:rPr lang="en-US" i="1" dirty="0" smtClean="0">
                <a:ea typeface="MS PGothic" pitchFamily="34" charset="-128"/>
              </a:rPr>
              <a:t>s</a:t>
            </a:r>
            <a:r>
              <a:rPr lang="en-US" dirty="0" smtClean="0">
                <a:ea typeface="MS PGothic" pitchFamily="34" charset="-128"/>
              </a:rPr>
              <a:t> | </a:t>
            </a:r>
            <a:r>
              <a:rPr lang="en-US" altLang="en-US" dirty="0" smtClean="0">
                <a:ea typeface="MS PGothic" pitchFamily="34" charset="-128"/>
              </a:rPr>
              <a:t>‘</a:t>
            </a:r>
            <a:r>
              <a:rPr lang="en-US" altLang="ja-JP" i="1" dirty="0" err="1" smtClean="0"/>
              <a:t>ab</a:t>
            </a:r>
            <a:r>
              <a:rPr lang="en-US" altLang="en-US" dirty="0" smtClean="0">
                <a:ea typeface="MS PGothic" pitchFamily="34" charset="-128"/>
              </a:rPr>
              <a:t>’</a:t>
            </a:r>
            <a:r>
              <a:rPr lang="en-US" altLang="ja-JP" dirty="0" smtClean="0"/>
              <a:t> appears in </a:t>
            </a:r>
            <a:r>
              <a:rPr lang="en-US" altLang="ja-JP" i="1" dirty="0" smtClean="0"/>
              <a:t>s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 least </a:t>
            </a:r>
            <a:r>
              <a:rPr lang="en-US" altLang="ja-JP" i="1" dirty="0" smtClean="0"/>
              <a:t>2</a:t>
            </a:r>
            <a:r>
              <a:rPr lang="en-US" altLang="ja-JP" dirty="0" smtClean="0"/>
              <a:t> times }</a:t>
            </a:r>
            <a:endParaRPr lang="en-US" altLang="ja-JP" sz="900" dirty="0" smtClean="0"/>
          </a:p>
          <a:p>
            <a:pPr>
              <a:buNone/>
            </a:pPr>
            <a:r>
              <a:rPr lang="en-US" sz="2800" b="1" dirty="0" smtClean="0"/>
              <a:t>INTUITION</a:t>
            </a:r>
            <a:r>
              <a:rPr lang="en-US" sz="2800" dirty="0" smtClean="0"/>
              <a:t>: find the distance between the two language descriptions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Mosel: MSO + Syntactic Sugar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78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ea typeface="MS PGothic" pitchFamily="34" charset="-128"/>
              </a:rPr>
              <a:t>Mosel</a:t>
            </a:r>
            <a:r>
              <a:rPr lang="en-US" sz="2800" dirty="0" smtClean="0">
                <a:solidFill>
                  <a:srgbClr val="000000"/>
                </a:solidFill>
                <a:ea typeface="MS PGothic" pitchFamily="34" charset="-128"/>
              </a:rPr>
              <a:t>: similar to MSO; </a:t>
            </a:r>
            <a:r>
              <a:rPr lang="en-US" sz="2800" dirty="0" smtClean="0">
                <a:solidFill>
                  <a:srgbClr val="000000"/>
                </a:solidFill>
                <a:ea typeface="MS PGothic" pitchFamily="34" charset="-128"/>
              </a:rPr>
              <a:t>predicates describing </a:t>
            </a:r>
            <a:r>
              <a:rPr lang="en-US" sz="2800" dirty="0" smtClean="0">
                <a:solidFill>
                  <a:srgbClr val="000000"/>
                </a:solidFill>
                <a:ea typeface="MS PGothic" pitchFamily="34" charset="-128"/>
              </a:rPr>
              <a:t>DFAs</a:t>
            </a:r>
          </a:p>
          <a:p>
            <a:pPr algn="ctr">
              <a:buNone/>
            </a:pPr>
            <a:r>
              <a:rPr lang="en-US" sz="3600" dirty="0" err="1" smtClean="0">
                <a:solidFill>
                  <a:schemeClr val="tx1"/>
                </a:solidFill>
                <a:ea typeface="MS PGothic" pitchFamily="34" charset="-128"/>
              </a:rPr>
              <a:t>sizeOf</a:t>
            </a:r>
            <a:r>
              <a:rPr lang="en-US" sz="3600" dirty="0" smtClean="0">
                <a:solidFill>
                  <a:schemeClr val="tx1"/>
                </a:solidFill>
                <a:ea typeface="MS PGothic" pitchFamily="34" charset="-128"/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  <a:ea typeface="MS PGothic" pitchFamily="34" charset="-128"/>
              </a:rPr>
              <a:t>indOf</a:t>
            </a:r>
            <a:r>
              <a:rPr lang="en-US" sz="3600" dirty="0" smtClean="0">
                <a:solidFill>
                  <a:schemeClr val="tx1"/>
                </a:solidFill>
                <a:ea typeface="MS PGothic" pitchFamily="34" charset="-128"/>
              </a:rPr>
              <a:t>(</a:t>
            </a:r>
            <a:r>
              <a:rPr lang="en-US" altLang="en-US" sz="3600" dirty="0" smtClean="0">
                <a:solidFill>
                  <a:schemeClr val="tx1"/>
                </a:solidFill>
                <a:ea typeface="MS PGothic" pitchFamily="34" charset="-128"/>
              </a:rPr>
              <a:t>‘</a:t>
            </a:r>
            <a:r>
              <a:rPr lang="en-US" altLang="ja-JP" sz="3600" i="1" dirty="0" err="1" smtClean="0">
                <a:solidFill>
                  <a:schemeClr val="tx1"/>
                </a:solidFill>
              </a:rPr>
              <a:t>ab</a:t>
            </a:r>
            <a:r>
              <a:rPr lang="en-US" altLang="en-US" sz="3600" dirty="0" smtClean="0">
                <a:solidFill>
                  <a:schemeClr val="tx1"/>
                </a:solidFill>
                <a:ea typeface="MS PGothic" pitchFamily="34" charset="-128"/>
              </a:rPr>
              <a:t>’))</a:t>
            </a:r>
            <a:r>
              <a:rPr lang="en-US" altLang="ja-JP" sz="3600" dirty="0" smtClean="0">
                <a:solidFill>
                  <a:schemeClr val="tx1"/>
                </a:solidFill>
              </a:rPr>
              <a:t>=2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3600" dirty="0" err="1" smtClean="0">
                <a:ea typeface="MS PGothic" pitchFamily="34" charset="-128"/>
              </a:rPr>
              <a:t>sizeOf</a:t>
            </a:r>
            <a:r>
              <a:rPr lang="en-US" sz="3600" dirty="0" smtClean="0">
                <a:ea typeface="MS PGothic" pitchFamily="34" charset="-128"/>
              </a:rPr>
              <a:t>(</a:t>
            </a:r>
            <a:r>
              <a:rPr lang="en-US" sz="3600" dirty="0" err="1" smtClean="0">
                <a:ea typeface="MS PGothic" pitchFamily="34" charset="-128"/>
              </a:rPr>
              <a:t>indOf</a:t>
            </a:r>
            <a:r>
              <a:rPr lang="en-US" sz="3600" dirty="0" smtClean="0">
                <a:ea typeface="MS PGothic" pitchFamily="34" charset="-128"/>
              </a:rPr>
              <a:t>(</a:t>
            </a:r>
            <a:r>
              <a:rPr lang="en-US" altLang="en-US" sz="3600" dirty="0" smtClean="0">
                <a:ea typeface="MS PGothic" pitchFamily="34" charset="-128"/>
              </a:rPr>
              <a:t>‘</a:t>
            </a:r>
            <a:r>
              <a:rPr lang="en-US" altLang="ja-JP" sz="3600" i="1" dirty="0" err="1" smtClean="0"/>
              <a:t>ab</a:t>
            </a:r>
            <a:r>
              <a:rPr lang="en-US" altLang="en-US" sz="3600" dirty="0" smtClean="0">
                <a:ea typeface="MS PGothic" pitchFamily="34" charset="-128"/>
              </a:rPr>
              <a:t>’))</a:t>
            </a:r>
            <a:r>
              <a:rPr lang="en-US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MS PGothic" pitchFamily="34" charset="-128"/>
              </a:rPr>
              <a:t>&gt;</a:t>
            </a:r>
            <a:r>
              <a:rPr lang="en-US" altLang="ja-JP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ja-JP" sz="3600" dirty="0" smtClean="0"/>
              <a:t>2</a:t>
            </a:r>
            <a:endParaRPr lang="en-US" sz="2800" dirty="0" smtClean="0"/>
          </a:p>
          <a:p>
            <a:r>
              <a:rPr lang="en-US" sz="2800" dirty="0" smtClean="0"/>
              <a:t>If we had such descriptions we could use tree edit distance to check how far they are from each other</a:t>
            </a:r>
          </a:p>
          <a:p>
            <a:r>
              <a:rPr lang="en-US" sz="2800" dirty="0" smtClean="0"/>
              <a:t>``Easy’’ to go </a:t>
            </a:r>
            <a:r>
              <a:rPr lang="en-US" sz="2800" dirty="0" smtClean="0"/>
              <a:t>from such </a:t>
            </a:r>
            <a:r>
              <a:rPr lang="en-US" sz="2800" dirty="0" smtClean="0"/>
              <a:t>Mosel predicates to </a:t>
            </a:r>
            <a:r>
              <a:rPr lang="en-US" sz="2800" dirty="0" smtClean="0"/>
              <a:t>automata (classical MSO to DFA algorithm)</a:t>
            </a:r>
          </a:p>
          <a:p>
            <a:r>
              <a:rPr lang="en-US" sz="2800" dirty="0" smtClean="0"/>
              <a:t>However, what </a:t>
            </a:r>
            <a:r>
              <a:rPr lang="en-US" sz="2800" dirty="0" smtClean="0"/>
              <a:t>we </a:t>
            </a:r>
            <a:r>
              <a:rPr lang="en-US" sz="2800" dirty="0" smtClean="0"/>
              <a:t>need </a:t>
            </a:r>
            <a:r>
              <a:rPr lang="en-US" sz="2800" dirty="0" smtClean="0"/>
              <a:t>is</a:t>
            </a:r>
            <a:r>
              <a:rPr lang="en-US" sz="2800" dirty="0" smtClean="0"/>
              <a:t>:</a:t>
            </a:r>
          </a:p>
          <a:p>
            <a:pPr algn="ctr">
              <a:buNone/>
            </a:pPr>
            <a:r>
              <a:rPr lang="en-US" sz="2800" i="1" dirty="0" smtClean="0"/>
              <a:t>given a DFA compute a (small) Mosel formula 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Search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Enumerate all the predicates and check for equivalence with target DFA</a:t>
            </a:r>
          </a:p>
          <a:p>
            <a:pPr>
              <a:buNone/>
            </a:pPr>
            <a:r>
              <a:rPr lang="en-US" sz="2800" dirty="0" smtClean="0"/>
              <a:t>Search pruning and speeding:</a:t>
            </a:r>
          </a:p>
          <a:p>
            <a:r>
              <a:rPr lang="en-US" sz="2800" dirty="0" smtClean="0"/>
              <a:t>Avoid trivially equivalent predicates (A V B, B V A)</a:t>
            </a:r>
          </a:p>
          <a:p>
            <a:r>
              <a:rPr lang="en-US" sz="2800" dirty="0" smtClean="0"/>
              <a:t>Approximate equivalence using set of test strings:</a:t>
            </a:r>
          </a:p>
          <a:p>
            <a:pPr lvl="1"/>
            <a:r>
              <a:rPr lang="en-US" sz="2400" dirty="0" smtClean="0"/>
              <a:t>Generate sets of positive and negative examples that distinguish each state in the target DFA</a:t>
            </a:r>
          </a:p>
          <a:p>
            <a:pPr lvl="1"/>
            <a:r>
              <a:rPr lang="en-US" sz="2400" dirty="0" smtClean="0"/>
              <a:t>One can prove all such strings are enough to prove </a:t>
            </a:r>
            <a:r>
              <a:rPr lang="en-US" sz="2400" dirty="0" err="1" smtClean="0"/>
              <a:t>inequivalent</a:t>
            </a:r>
            <a:r>
              <a:rPr lang="en-US" sz="2400" dirty="0" smtClean="0"/>
              <a:t> all DFAs of smaller size than target DFA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Syntactic Mistake</a:t>
            </a:r>
            <a:endParaRPr lang="en-US" dirty="0"/>
          </a:p>
        </p:txBody>
      </p:sp>
      <p:pic>
        <p:nvPicPr>
          <p:cNvPr id="5" name="Picture 13" descr="Screen Shot 2013-05-29 at 11.13.03 P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8107362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6172200" y="3048000"/>
            <a:ext cx="6858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41910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student forgot one final state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54102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US" sz="2400" b="1" dirty="0" smtClean="0"/>
              <a:t>INTUITION</a:t>
            </a:r>
            <a:r>
              <a:rPr lang="en-US" sz="2400" dirty="0" smtClean="0"/>
              <a:t>: find the smallest number of syntactic modification to fix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Edit Difference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dirty="0" smtClean="0"/>
              <a:t>Compute DFA edit distance:</a:t>
            </a:r>
          </a:p>
          <a:p>
            <a:pPr marL="971550" lvl="1" indent="-571500">
              <a:defRPr/>
            </a:pPr>
            <a:r>
              <a:rPr lang="en-US" dirty="0" smtClean="0"/>
              <a:t>Number of edits necessary to transform the DFA into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 correct one</a:t>
            </a:r>
          </a:p>
          <a:p>
            <a:pPr marL="571500" indent="-571500">
              <a:buNone/>
              <a:defRPr/>
            </a:pPr>
            <a:r>
              <a:rPr lang="en-US" dirty="0" smtClean="0"/>
              <a:t>An edit is</a:t>
            </a:r>
          </a:p>
          <a:p>
            <a:pPr marL="845820" lvl="1" indent="-571500">
              <a:defRPr/>
            </a:pPr>
            <a:r>
              <a:rPr lang="en-US" dirty="0" smtClean="0"/>
              <a:t>Make a state (non)final </a:t>
            </a:r>
          </a:p>
          <a:p>
            <a:pPr marL="845820" lvl="1" indent="-571500">
              <a:defRPr/>
            </a:pPr>
            <a:r>
              <a:rPr lang="en-US" dirty="0" smtClean="0"/>
              <a:t>Add a new state</a:t>
            </a:r>
          </a:p>
          <a:p>
            <a:pPr marL="845820" lvl="1" indent="-571500">
              <a:defRPr/>
            </a:pPr>
            <a:r>
              <a:rPr lang="en-US" dirty="0" smtClean="0"/>
              <a:t>Redirect a transition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573</Words>
  <Application>Microsoft Office PowerPoint</Application>
  <PresentationFormat>On-screen Show (4:3)</PresentationFormat>
  <Paragraphs>84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Automated Grading of DFA Constructions</vt:lpstr>
      <vt:lpstr>Motivations</vt:lpstr>
      <vt:lpstr>The DFA Construction Problem</vt:lpstr>
      <vt:lpstr>Student Solutions</vt:lpstr>
      <vt:lpstr>Problem Syntactic Mistake</vt:lpstr>
      <vt:lpstr>Mosel: MSO + Syntactic Sugar</vt:lpstr>
      <vt:lpstr>Brute Force Search</vt:lpstr>
      <vt:lpstr>Solution Syntactic Mistake</vt:lpstr>
      <vt:lpstr>DFA Edit Difference</vt:lpstr>
      <vt:lpstr>DFA Edit Difference:  How to compute it?</vt:lpstr>
      <vt:lpstr>Solution Semantic Mistake</vt:lpstr>
      <vt:lpstr>Approximate Density</vt:lpstr>
      <vt:lpstr>Evaluation 1/2</vt:lpstr>
      <vt:lpstr>Evaluation 2/2</vt:lpstr>
      <vt:lpstr>Pro’s and Cons</vt:lpstr>
      <vt:lpstr>Conclusions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Grading of DFA Constructions</dc:title>
  <dc:creator>Loris D'Antoni</dc:creator>
  <cp:lastModifiedBy>Loris D'Antoni</cp:lastModifiedBy>
  <cp:revision>18</cp:revision>
  <dcterms:created xsi:type="dcterms:W3CDTF">2013-09-03T18:42:48Z</dcterms:created>
  <dcterms:modified xsi:type="dcterms:W3CDTF">2013-09-03T20:43:07Z</dcterms:modified>
</cp:coreProperties>
</file>