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80" r:id="rId13"/>
    <p:sldId id="270" r:id="rId14"/>
    <p:sldId id="281" r:id="rId15"/>
    <p:sldId id="272" r:id="rId16"/>
    <p:sldId id="273" r:id="rId17"/>
    <p:sldId id="274" r:id="rId18"/>
    <p:sldId id="276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92" autoAdjust="0"/>
  </p:normalViewPr>
  <p:slideViewPr>
    <p:cSldViewPr snapToGrid="0" snapToObjects="1">
      <p:cViewPr>
        <p:scale>
          <a:sx n="105" d="100"/>
          <a:sy n="105" d="100"/>
        </p:scale>
        <p:origin x="-1794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BCAA3-EB2D-F54B-8834-98D9BCD41CEA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9A6C0-3871-DA47-87F1-4A36389A4A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63987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BF543-CF07-E946-9784-81AC50BE7C9B}" type="datetimeFigureOut">
              <a:rPr lang="en-US" smtClean="0"/>
              <a:pPr/>
              <a:t>9/4/2013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BEE48-8C1B-1F49-9CE5-914DDB3F8E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9500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lbany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lbany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lbany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lbany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lbany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lbany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lbany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lbany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lbany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lbany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lbany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lbany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lbany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lbany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lbany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lbany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lbany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lbany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 noRot="1" noChangeAspect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lbany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883E-31CB-CB45-ABF8-B0FE6FBE4B91}" type="datetime1">
              <a:rPr lang="en-US" smtClean="0"/>
              <a:pPr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81B8-6604-B84B-8333-422C662B2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983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CCD3-D00D-FD46-B7FC-BE2724954D6E}" type="datetime1">
              <a:rPr lang="en-US" smtClean="0"/>
              <a:pPr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81B8-6604-B84B-8333-422C662B2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402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7FFD-947F-9846-9459-CA40BECFB4B3}" type="datetime1">
              <a:rPr lang="en-US" smtClean="0"/>
              <a:pPr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81B8-6604-B84B-8333-422C662B2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30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8C91-4C14-EE47-866C-CD1CC2CE9A9B}" type="datetime1">
              <a:rPr lang="en-US" smtClean="0"/>
              <a:pPr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81B8-6604-B84B-8333-422C662B2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67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1AEB-AC57-054A-97D5-7225731E1D20}" type="datetime1">
              <a:rPr lang="en-US" smtClean="0"/>
              <a:pPr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81B8-6604-B84B-8333-422C662B2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197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EA19D-0427-E142-9DA9-2A5AB1DF410A}" type="datetime1">
              <a:rPr lang="en-US" smtClean="0"/>
              <a:pPr/>
              <a:t>9/4/2013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81B8-6604-B84B-8333-422C662B2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783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D9F9-4AE3-6D47-8072-8D9082E1923C}" type="datetime1">
              <a:rPr lang="en-US" smtClean="0"/>
              <a:pPr/>
              <a:t>9/4/2013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81B8-6604-B84B-8333-422C662B2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42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A7EE-7C5A-C343-8034-C4C81A5188DF}" type="datetime1">
              <a:rPr lang="en-US" smtClean="0"/>
              <a:pPr/>
              <a:t>9/4/2013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81B8-6604-B84B-8333-422C662B2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210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3F3C-5E3E-6C45-81DC-A47002EECDA6}" type="datetime1">
              <a:rPr lang="en-US" smtClean="0"/>
              <a:pPr/>
              <a:t>9/4/2013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81B8-6604-B84B-8333-422C662B2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352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419F7-EBBB-5249-85FC-1D481A1CD286}" type="datetime1">
              <a:rPr lang="en-US" smtClean="0"/>
              <a:pPr/>
              <a:t>9/4/2013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81B8-6604-B84B-8333-422C662B2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664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D568-EC4E-D941-B10F-6AB660F26FB8}" type="datetime1">
              <a:rPr lang="en-US" smtClean="0"/>
              <a:pPr/>
              <a:t>9/4/2013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81B8-6604-B84B-8333-422C662B23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311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4DF3-DB83-8346-885F-4E68B49824F0}" type="datetime1">
              <a:rPr lang="en-US" smtClean="0"/>
              <a:pPr/>
              <a:t>9/4/2013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181B8-6604-B84B-8333-422C662B23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3965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80960" y="1607729"/>
            <a:ext cx="8228160" cy="769441"/>
          </a:xfrm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Albany" charset="0"/>
              </a:rPr>
              <a:t>Streaming Tree Transducers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480960" y="846667"/>
            <a:ext cx="8228160" cy="5346095"/>
          </a:xfrm>
          <a:ln w="0"/>
        </p:spPr>
        <p:txBody>
          <a:bodyPr vert="horz" numCol="1" anchor="t" compatLnSpc="1">
            <a:prstTxWarp prst="textNoShape">
              <a:avLst/>
            </a:prstTxWarp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Albany" charset="0"/>
              </a:rPr>
              <a:t/>
            </a:r>
            <a:br>
              <a:rPr lang="en-US" dirty="0">
                <a:latin typeface="Albany" charset="0"/>
              </a:rPr>
            </a:br>
            <a:endParaRPr lang="en-US" dirty="0">
              <a:latin typeface="Albany" charset="0"/>
            </a:endParaRPr>
          </a:p>
          <a:p>
            <a:pPr marL="0" indent="0" algn="ctr">
              <a:buNone/>
            </a:pPr>
            <a:r>
              <a:rPr lang="en-US" dirty="0">
                <a:latin typeface="Albany" charset="0"/>
              </a:rPr>
              <a:t/>
            </a:r>
            <a:br>
              <a:rPr lang="en-US" dirty="0">
                <a:latin typeface="Albany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lbany" charset="0"/>
              </a:rPr>
              <a:t>Loris D'Antoni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lbany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University of Pennsylvania</a:t>
            </a:r>
          </a:p>
          <a:p>
            <a:pPr marL="0" indent="0" algn="ctr">
              <a:buNone/>
            </a:pPr>
            <a:endParaRPr lang="en-US" dirty="0" smtClean="0">
              <a:solidFill>
                <a:srgbClr val="000080"/>
              </a:solidFill>
              <a:latin typeface="Albany" charset="0"/>
            </a:endParaRPr>
          </a:p>
          <a:p>
            <a:pPr marL="0" indent="0" algn="ctr">
              <a:buNone/>
            </a:pPr>
            <a:endParaRPr lang="en-US" dirty="0" smtClean="0">
              <a:solidFill>
                <a:srgbClr val="000080"/>
              </a:solidFill>
              <a:latin typeface="Albany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80"/>
              </a:solidFill>
              <a:latin typeface="Albany" charset="0"/>
            </a:endParaRPr>
          </a:p>
          <a:p>
            <a:pPr marL="0" indent="0" algn="ctr">
              <a:buNone/>
            </a:pPr>
            <a:r>
              <a:rPr lang="en-US" dirty="0" smtClean="0"/>
              <a:t>Joint </a:t>
            </a:r>
            <a:r>
              <a:rPr lang="en-US" dirty="0"/>
              <a:t>work with Rajeev </a:t>
            </a:r>
            <a:r>
              <a:rPr lang="en-US" dirty="0" err="1"/>
              <a:t>Alur</a:t>
            </a:r>
            <a:endParaRPr lang="en-US" dirty="0"/>
          </a:p>
        </p:txBody>
      </p:sp>
      <p:pic>
        <p:nvPicPr>
          <p:cNvPr id="13316" name="Placeholder 3" descr="10000000000009600000036252BE44AC.png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912" y="3901160"/>
            <a:ext cx="3155040" cy="110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81B8-6604-B84B-8333-422C662B23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6147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lbany" charset="0"/>
              </a:rPr>
              <a:t>Conflict </a:t>
            </a:r>
            <a:r>
              <a:rPr lang="en-US" dirty="0" smtClean="0">
                <a:latin typeface="Albany" charset="0"/>
              </a:rPr>
              <a:t>Relation 1/3</a:t>
            </a:r>
            <a:endParaRPr lang="en-US" dirty="0">
              <a:latin typeface="Albany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ln w="0"/>
        </p:spPr>
        <p:txBody>
          <a:bodyPr/>
          <a:lstStyle/>
          <a:p>
            <a:pPr marL="391867" indent="-293900">
              <a:spcBef>
                <a:spcPts val="0"/>
              </a:spcBef>
              <a:spcAft>
                <a:spcPts val="1286"/>
              </a:spcAft>
              <a:defRPr/>
            </a:pPr>
            <a:r>
              <a:rPr lang="en-US" dirty="0">
                <a:solidFill>
                  <a:srgbClr val="1F497D"/>
                </a:solidFill>
              </a:rPr>
              <a:t>Recursive swap:</a:t>
            </a:r>
          </a:p>
          <a:p>
            <a:pPr marL="791917" lvl="1" indent="-293900">
              <a:spcBef>
                <a:spcPts val="0"/>
              </a:spcBef>
              <a:spcAft>
                <a:spcPts val="1286"/>
              </a:spcAft>
              <a:defRPr/>
            </a:pPr>
            <a:r>
              <a:rPr lang="en-US" dirty="0"/>
              <a:t>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)) =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(f(y),f(x))</a:t>
            </a:r>
          </a:p>
          <a:p>
            <a:pPr marL="791917" lvl="1" indent="-293900">
              <a:spcBef>
                <a:spcPts val="0"/>
              </a:spcBef>
              <a:spcAft>
                <a:spcPts val="1286"/>
              </a:spcAft>
              <a:defRPr/>
            </a:pPr>
            <a:r>
              <a:rPr lang="en-US" dirty="0"/>
              <a:t>f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)) =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  <a:endParaRPr lang="en-US" dirty="0"/>
          </a:p>
          <a:p>
            <a:pPr marL="391867" indent="-293900">
              <a:spcBef>
                <a:spcPts val="0"/>
              </a:spcBef>
              <a:spcAft>
                <a:spcPts val="1286"/>
              </a:spcAft>
              <a:defRPr/>
            </a:pPr>
            <a:r>
              <a:rPr lang="en-US" dirty="0" smtClean="0">
                <a:ea typeface="+mn-ea"/>
              </a:rPr>
              <a:t>Easy </a:t>
            </a:r>
            <a:r>
              <a:rPr dirty="0" smtClean="0">
                <a:ea typeface="+mn-ea"/>
              </a:rPr>
              <a:t>to </a:t>
            </a:r>
            <a:r>
              <a:rPr lang="en-US" dirty="0" smtClean="0">
                <a:ea typeface="+mn-ea"/>
              </a:rPr>
              <a:t>compute </a:t>
            </a:r>
            <a:r>
              <a:rPr lang="en-US" dirty="0" smtClean="0">
                <a:solidFill>
                  <a:srgbClr val="1F497D"/>
                </a:solidFill>
              </a:rPr>
              <a:t>top</a:t>
            </a:r>
            <a:r>
              <a:rPr lang="en-US" dirty="0">
                <a:solidFill>
                  <a:srgbClr val="1F497D"/>
                </a:solidFill>
              </a:rPr>
              <a:t>-down</a:t>
            </a:r>
          </a:p>
          <a:p>
            <a:pPr marL="391867" indent="-293900">
              <a:spcBef>
                <a:spcPts val="0"/>
              </a:spcBef>
              <a:spcAft>
                <a:spcPts val="1286"/>
              </a:spcAft>
              <a:defRPr/>
            </a:pPr>
            <a:r>
              <a:rPr lang="en-US" dirty="0">
                <a:solidFill>
                  <a:srgbClr val="1F497D"/>
                </a:solidFill>
              </a:rPr>
              <a:t>Bottom-up</a:t>
            </a:r>
            <a:r>
              <a:rPr dirty="0"/>
              <a:t> it needs </a:t>
            </a:r>
            <a:r>
              <a:rPr lang="en-US" dirty="0" smtClean="0"/>
              <a:t>two </a:t>
            </a:r>
            <a:r>
              <a:rPr dirty="0" smtClean="0"/>
              <a:t>variables</a:t>
            </a:r>
            <a:endParaRPr dirty="0" smtClean="0"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81B8-6604-B84B-8333-422C662B23A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72073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ctrTitle"/>
          </p:nvPr>
        </p:nvSpPr>
        <p:spPr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dirty="0" smtClean="0">
                <a:latin typeface="Albany" charset="0"/>
              </a:rPr>
              <a:t>Conflict Relation 2/3</a:t>
            </a:r>
            <a:endParaRPr lang="en-US" dirty="0">
              <a:latin typeface="Albany" charset="0"/>
            </a:endParaRPr>
          </a:p>
        </p:txBody>
      </p:sp>
      <p:sp>
        <p:nvSpPr>
          <p:cNvPr id="5" name="TextBox 4"/>
          <p:cNvSpPr/>
          <p:nvPr/>
        </p:nvSpPr>
        <p:spPr>
          <a:xfrm>
            <a:off x="2278080" y="2059733"/>
            <a:ext cx="30528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630880" y="2401047"/>
            <a:ext cx="414720" cy="207382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" name="Straight Connector 6"/>
          <p:cNvCxnSpPr/>
          <p:nvPr/>
        </p:nvCxnSpPr>
        <p:spPr>
          <a:xfrm rot="10800000" flipV="1">
            <a:off x="1801440" y="2401047"/>
            <a:ext cx="414720" cy="207382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Isosceles Triangle 7"/>
          <p:cNvSpPr/>
          <p:nvPr/>
        </p:nvSpPr>
        <p:spPr>
          <a:xfrm>
            <a:off x="995040" y="2730842"/>
            <a:ext cx="574560" cy="499732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L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983040" y="2378005"/>
            <a:ext cx="829440" cy="414764"/>
          </a:xfrm>
          <a:prstGeom prst="rightArrow">
            <a:avLst/>
          </a:pr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1639" tIns="40820" rIns="81639" bIns="40820" anchor="ctr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" name="TextBox 9"/>
          <p:cNvSpPr/>
          <p:nvPr/>
        </p:nvSpPr>
        <p:spPr>
          <a:xfrm>
            <a:off x="1386720" y="2258473"/>
            <a:ext cx="43632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q</a:t>
            </a:r>
          </a:p>
        </p:txBody>
      </p:sp>
      <p:sp>
        <p:nvSpPr>
          <p:cNvPr id="11" name="TextBox 10"/>
          <p:cNvSpPr/>
          <p:nvPr/>
        </p:nvSpPr>
        <p:spPr>
          <a:xfrm>
            <a:off x="3117600" y="2280075"/>
            <a:ext cx="43632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q</a:t>
            </a:r>
          </a:p>
        </p:txBody>
      </p:sp>
      <p:sp>
        <p:nvSpPr>
          <p:cNvPr id="12" name="TextBox 11"/>
          <p:cNvSpPr/>
          <p:nvPr/>
        </p:nvSpPr>
        <p:spPr>
          <a:xfrm>
            <a:off x="5672160" y="2078454"/>
            <a:ext cx="30528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a</a:t>
            </a:r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5549748" y="2425541"/>
            <a:ext cx="239065" cy="207360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TextBox 13"/>
          <p:cNvSpPr/>
          <p:nvPr/>
        </p:nvSpPr>
        <p:spPr>
          <a:xfrm>
            <a:off x="5924161" y="1580161"/>
            <a:ext cx="43632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 err="1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q</a:t>
            </a:r>
            <a:r>
              <a:rPr lang="en-US" sz="2000" baseline="-33000" dirty="0" err="1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a</a:t>
            </a:r>
            <a:endParaRPr lang="en-US" sz="2000" baseline="-33000" dirty="0">
              <a:solidFill>
                <a:srgbClr val="1F497D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5887428" y="2427701"/>
            <a:ext cx="240505" cy="207360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" name="Isosceles Triangle 15"/>
          <p:cNvSpPr/>
          <p:nvPr/>
        </p:nvSpPr>
        <p:spPr>
          <a:xfrm>
            <a:off x="1663200" y="2730842"/>
            <a:ext cx="576000" cy="499732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L</a:t>
            </a:r>
          </a:p>
        </p:txBody>
      </p:sp>
      <p:sp>
        <p:nvSpPr>
          <p:cNvPr id="17" name="Isosceles Triangle 16"/>
          <p:cNvSpPr/>
          <p:nvPr/>
        </p:nvSpPr>
        <p:spPr>
          <a:xfrm>
            <a:off x="2530080" y="2730842"/>
            <a:ext cx="574560" cy="499732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R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3198240" y="2730842"/>
            <a:ext cx="576000" cy="499732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R</a:t>
            </a:r>
          </a:p>
        </p:txBody>
      </p:sp>
      <p:sp>
        <p:nvSpPr>
          <p:cNvPr id="19" name="TextBox 18"/>
          <p:cNvSpPr/>
          <p:nvPr/>
        </p:nvSpPr>
        <p:spPr>
          <a:xfrm>
            <a:off x="7109280" y="2078454"/>
            <a:ext cx="30528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a</a:t>
            </a:r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6985428" y="2425541"/>
            <a:ext cx="239065" cy="207360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7324548" y="2427701"/>
            <a:ext cx="240505" cy="207360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" name="Oval 1"/>
          <p:cNvSpPr/>
          <p:nvPr/>
        </p:nvSpPr>
        <p:spPr>
          <a:xfrm>
            <a:off x="874080" y="2641553"/>
            <a:ext cx="1451520" cy="829527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 anchor="ctr" anchorCtr="1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5" name="Oval 1"/>
          <p:cNvSpPr/>
          <p:nvPr/>
        </p:nvSpPr>
        <p:spPr>
          <a:xfrm>
            <a:off x="2442240" y="2641553"/>
            <a:ext cx="1451520" cy="829527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 anchor="ctr" anchorCtr="1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6" name="Oval 1"/>
          <p:cNvSpPr/>
          <p:nvPr/>
        </p:nvSpPr>
        <p:spPr>
          <a:xfrm>
            <a:off x="4896005" y="1986284"/>
            <a:ext cx="3273120" cy="1625931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 anchor="ctr" anchorCtr="1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7" name="Isosceles Triangle 26"/>
          <p:cNvSpPr/>
          <p:nvPr/>
        </p:nvSpPr>
        <p:spPr>
          <a:xfrm>
            <a:off x="5196095" y="2697426"/>
            <a:ext cx="576000" cy="499732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 smtClean="0"/>
              <a:t>I</a:t>
            </a:r>
            <a:r>
              <a:rPr lang="en-US" baseline="-25000" dirty="0" smtClean="0"/>
              <a:t>L</a:t>
            </a:r>
            <a:endParaRPr lang="en-US" baseline="-25000" dirty="0"/>
          </a:p>
        </p:txBody>
      </p:sp>
      <p:sp>
        <p:nvSpPr>
          <p:cNvPr id="28" name="Isosceles Triangle 27"/>
          <p:cNvSpPr/>
          <p:nvPr/>
        </p:nvSpPr>
        <p:spPr>
          <a:xfrm>
            <a:off x="5885280" y="2699159"/>
            <a:ext cx="576000" cy="499732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 smtClean="0"/>
              <a:t>I</a:t>
            </a:r>
            <a:r>
              <a:rPr lang="en-US" baseline="-25000" dirty="0" smtClean="0"/>
              <a:t>R</a:t>
            </a:r>
            <a:endParaRPr lang="en-US" baseline="-25000" dirty="0"/>
          </a:p>
        </p:txBody>
      </p:sp>
      <p:sp>
        <p:nvSpPr>
          <p:cNvPr id="29" name="Isosceles Triangle 28"/>
          <p:cNvSpPr/>
          <p:nvPr/>
        </p:nvSpPr>
        <p:spPr>
          <a:xfrm>
            <a:off x="7320956" y="2670289"/>
            <a:ext cx="576000" cy="499732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L</a:t>
            </a:r>
            <a:endParaRPr lang="en-US" baseline="-25000" dirty="0"/>
          </a:p>
        </p:txBody>
      </p:sp>
      <p:sp>
        <p:nvSpPr>
          <p:cNvPr id="30" name="Isosceles Triangle 29"/>
          <p:cNvSpPr/>
          <p:nvPr/>
        </p:nvSpPr>
        <p:spPr>
          <a:xfrm>
            <a:off x="6632641" y="2672138"/>
            <a:ext cx="576000" cy="499732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 smtClean="0"/>
              <a:t>S</a:t>
            </a:r>
            <a:r>
              <a:rPr lang="en-US" baseline="-25000" dirty="0" smtClean="0"/>
              <a:t>R</a:t>
            </a:r>
            <a:endParaRPr lang="en-US" baseline="-250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361441" y="3757356"/>
            <a:ext cx="8228160" cy="2633090"/>
          </a:xfrm>
          <a:prstGeom prst="rect">
            <a:avLst/>
          </a:prstGeom>
          <a:ln w="0"/>
        </p:spPr>
        <p:txBody>
          <a:bodyPr vert="horz" lIns="91440" tIns="45720" rIns="91440" bIns="45720" numCol="1" rtlCol="0" anchor="t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2221" indent="-457200">
              <a:buSzPct val="100000"/>
            </a:pPr>
            <a:r>
              <a:rPr lang="en-US" dirty="0" smtClean="0"/>
              <a:t>Two variables</a:t>
            </a:r>
          </a:p>
          <a:p>
            <a:pPr marL="612271" lvl="1" indent="-457200">
              <a:buSzPct val="100000"/>
            </a:pPr>
            <a:r>
              <a:rPr lang="en-US" dirty="0" smtClean="0">
                <a:solidFill>
                  <a:schemeClr val="tx2"/>
                </a:solidFill>
              </a:rPr>
              <a:t>I</a:t>
            </a:r>
            <a:r>
              <a:rPr lang="en-US" dirty="0" smtClean="0"/>
              <a:t> computes the </a:t>
            </a:r>
            <a:r>
              <a:rPr lang="en-US" dirty="0" smtClean="0">
                <a:solidFill>
                  <a:srgbClr val="1F497D"/>
                </a:solidFill>
              </a:rPr>
              <a:t>identity</a:t>
            </a:r>
            <a:r>
              <a:rPr lang="en-US" dirty="0" smtClean="0"/>
              <a:t>: case in which we have not hit the last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yet</a:t>
            </a:r>
          </a:p>
          <a:p>
            <a:pPr marL="612271" lvl="1" indent="-457200">
              <a:buSzPct val="100000"/>
            </a:pPr>
            <a:r>
              <a:rPr lang="en-US" dirty="0">
                <a:solidFill>
                  <a:srgbClr val="1F497D"/>
                </a:solidFill>
              </a:rPr>
              <a:t>S</a:t>
            </a:r>
            <a:r>
              <a:rPr lang="en-US" dirty="0" smtClean="0"/>
              <a:t> computes the </a:t>
            </a:r>
            <a:r>
              <a:rPr lang="en-US" dirty="0" smtClean="0">
                <a:solidFill>
                  <a:srgbClr val="1F497D"/>
                </a:solidFill>
              </a:rPr>
              <a:t>swap</a:t>
            </a:r>
            <a:r>
              <a:rPr lang="en-US" dirty="0" smtClean="0"/>
              <a:t>: case in which we have hit the last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61441" y="1221619"/>
            <a:ext cx="2589797" cy="7487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 algn="ctr"/>
            <a:r>
              <a:rPr lang="en-US" dirty="0"/>
              <a:t>f(a(</a:t>
            </a:r>
            <a:r>
              <a:rPr lang="en-US" dirty="0" err="1"/>
              <a:t>x,y</a:t>
            </a:r>
            <a:r>
              <a:rPr lang="en-US" dirty="0"/>
              <a:t>)) = a(f(y),f(x))</a:t>
            </a:r>
          </a:p>
          <a:p>
            <a:pPr marL="0" lvl="1" algn="ctr"/>
            <a:r>
              <a:rPr lang="en-US" dirty="0"/>
              <a:t>f(b(</a:t>
            </a:r>
            <a:r>
              <a:rPr lang="en-US" dirty="0" err="1"/>
              <a:t>x,y</a:t>
            </a:r>
            <a:r>
              <a:rPr lang="en-US" dirty="0"/>
              <a:t>)) = b(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81B8-6604-B84B-8333-422C662B23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1987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ctrTitle"/>
          </p:nvPr>
        </p:nvSpPr>
        <p:spPr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dirty="0" smtClean="0">
                <a:latin typeface="Albany" charset="0"/>
              </a:rPr>
              <a:t>Conflict Relation </a:t>
            </a:r>
            <a:r>
              <a:rPr lang="en-US" dirty="0">
                <a:latin typeface="Albany" charset="0"/>
              </a:rPr>
              <a:t>3</a:t>
            </a:r>
            <a:r>
              <a:rPr lang="en-US" dirty="0" smtClean="0">
                <a:latin typeface="Albany" charset="0"/>
              </a:rPr>
              <a:t>/3</a:t>
            </a:r>
            <a:endParaRPr lang="en-US" dirty="0">
              <a:latin typeface="Albany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361441" y="3721071"/>
            <a:ext cx="8228160" cy="2633090"/>
          </a:xfrm>
          <a:ln w="0"/>
        </p:spPr>
        <p:txBody>
          <a:bodyPr vert="horz" numCol="1" anchor="t" compatLnSpc="1">
            <a:prstTxWarp prst="textNoShape">
              <a:avLst/>
            </a:prstTxWarp>
            <a:normAutofit fontScale="92500" lnSpcReduction="20000"/>
          </a:bodyPr>
          <a:lstStyle/>
          <a:p>
            <a:pPr marL="212221" indent="-457200">
              <a:buSzPct val="100000"/>
            </a:pPr>
            <a:r>
              <a:rPr lang="en-US" dirty="0"/>
              <a:t>The variable </a:t>
            </a:r>
            <a:r>
              <a:rPr lang="en-US" dirty="0">
                <a:solidFill>
                  <a:srgbClr val="1F497D"/>
                </a:solidFill>
              </a:rPr>
              <a:t>I</a:t>
            </a:r>
            <a:r>
              <a:rPr lang="en-US" dirty="0"/>
              <a:t> is used </a:t>
            </a:r>
            <a:r>
              <a:rPr lang="en-US" dirty="0" smtClean="0"/>
              <a:t>twice</a:t>
            </a:r>
          </a:p>
          <a:p>
            <a:pPr marL="612271" lvl="1" indent="-457200">
              <a:buSzPct val="100000"/>
            </a:pPr>
            <a:r>
              <a:rPr lang="en-US" dirty="0" smtClean="0"/>
              <a:t>This could cause the output tree to be of </a:t>
            </a:r>
            <a:r>
              <a:rPr lang="en-US" dirty="0" smtClean="0">
                <a:solidFill>
                  <a:srgbClr val="FF0000"/>
                </a:solidFill>
              </a:rPr>
              <a:t>exponential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size</a:t>
            </a:r>
            <a:r>
              <a:rPr lang="en-US" dirty="0" smtClean="0"/>
              <a:t> in the size of the input tree (NO MSO)</a:t>
            </a:r>
          </a:p>
          <a:p>
            <a:pPr marL="612271" lvl="1" indent="-457200">
              <a:buSzPct val="100000"/>
            </a:pPr>
            <a:r>
              <a:rPr lang="en-US" dirty="0" smtClean="0"/>
              <a:t>We need the ability of </a:t>
            </a:r>
            <a:r>
              <a:rPr lang="en-US" dirty="0" smtClean="0">
                <a:solidFill>
                  <a:schemeClr val="tx2"/>
                </a:solidFill>
              </a:rPr>
              <a:t>copying</a:t>
            </a:r>
            <a:r>
              <a:rPr lang="en-US" dirty="0" smtClean="0"/>
              <a:t> but we need to limit it</a:t>
            </a:r>
          </a:p>
          <a:p>
            <a:pPr marL="612271" lvl="1" indent="-457200">
              <a:buSzPct val="100000"/>
            </a:pPr>
            <a:r>
              <a:rPr lang="en-US" dirty="0" smtClean="0">
                <a:solidFill>
                  <a:srgbClr val="1F497D"/>
                </a:solidFill>
              </a:rPr>
              <a:t>INTUITION</a:t>
            </a:r>
            <a:r>
              <a:rPr lang="en-US" dirty="0" smtClean="0"/>
              <a:t>: only one of the two trees we are computing will appear in the final output (will explain later)</a:t>
            </a:r>
            <a:endParaRPr lang="en-US" dirty="0"/>
          </a:p>
        </p:txBody>
      </p:sp>
      <p:sp>
        <p:nvSpPr>
          <p:cNvPr id="5" name="TextBox 4"/>
          <p:cNvSpPr/>
          <p:nvPr/>
        </p:nvSpPr>
        <p:spPr>
          <a:xfrm>
            <a:off x="2278080" y="1999258"/>
            <a:ext cx="30528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 smtClean="0">
                <a:solidFill>
                  <a:srgbClr val="355E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b</a:t>
            </a:r>
            <a:endParaRPr lang="en-US" sz="2000" dirty="0">
              <a:solidFill>
                <a:srgbClr val="355E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630880" y="2340572"/>
            <a:ext cx="414720" cy="207382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" name="Straight Connector 6"/>
          <p:cNvCxnSpPr/>
          <p:nvPr/>
        </p:nvCxnSpPr>
        <p:spPr>
          <a:xfrm rot="10800000" flipV="1">
            <a:off x="1801440" y="2340572"/>
            <a:ext cx="414720" cy="207382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Isosceles Triangle 7"/>
          <p:cNvSpPr/>
          <p:nvPr/>
        </p:nvSpPr>
        <p:spPr>
          <a:xfrm>
            <a:off x="995040" y="2670367"/>
            <a:ext cx="574560" cy="499732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L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983040" y="2317530"/>
            <a:ext cx="829440" cy="414764"/>
          </a:xfrm>
          <a:prstGeom prst="rightArrow">
            <a:avLst/>
          </a:pr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1639" tIns="40820" rIns="81639" bIns="40820" anchor="ctr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" name="TextBox 9"/>
          <p:cNvSpPr/>
          <p:nvPr/>
        </p:nvSpPr>
        <p:spPr>
          <a:xfrm>
            <a:off x="1386720" y="2197998"/>
            <a:ext cx="43632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q</a:t>
            </a:r>
          </a:p>
        </p:txBody>
      </p:sp>
      <p:sp>
        <p:nvSpPr>
          <p:cNvPr id="11" name="TextBox 10"/>
          <p:cNvSpPr/>
          <p:nvPr/>
        </p:nvSpPr>
        <p:spPr>
          <a:xfrm>
            <a:off x="3117600" y="2219600"/>
            <a:ext cx="43632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q</a:t>
            </a:r>
          </a:p>
        </p:txBody>
      </p:sp>
      <p:sp>
        <p:nvSpPr>
          <p:cNvPr id="12" name="TextBox 11"/>
          <p:cNvSpPr/>
          <p:nvPr/>
        </p:nvSpPr>
        <p:spPr>
          <a:xfrm>
            <a:off x="5672160" y="2017979"/>
            <a:ext cx="30528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>
                <a:solidFill>
                  <a:srgbClr val="355E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b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5549748" y="2365066"/>
            <a:ext cx="239065" cy="207360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TextBox 13"/>
          <p:cNvSpPr/>
          <p:nvPr/>
        </p:nvSpPr>
        <p:spPr>
          <a:xfrm>
            <a:off x="5924161" y="1519686"/>
            <a:ext cx="43632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 err="1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q</a:t>
            </a:r>
            <a:r>
              <a:rPr lang="en-US" sz="2000" baseline="-33000" dirty="0" err="1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a</a:t>
            </a:r>
            <a:endParaRPr lang="en-US" sz="2000" baseline="-33000" dirty="0">
              <a:solidFill>
                <a:srgbClr val="1F497D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5887428" y="2367226"/>
            <a:ext cx="240505" cy="207360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" name="Isosceles Triangle 15"/>
          <p:cNvSpPr/>
          <p:nvPr/>
        </p:nvSpPr>
        <p:spPr>
          <a:xfrm>
            <a:off x="1663200" y="2670367"/>
            <a:ext cx="576000" cy="499732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L</a:t>
            </a:r>
          </a:p>
        </p:txBody>
      </p:sp>
      <p:sp>
        <p:nvSpPr>
          <p:cNvPr id="17" name="Isosceles Triangle 16"/>
          <p:cNvSpPr/>
          <p:nvPr/>
        </p:nvSpPr>
        <p:spPr>
          <a:xfrm>
            <a:off x="2530080" y="2670367"/>
            <a:ext cx="574560" cy="499732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R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3198240" y="2670367"/>
            <a:ext cx="576000" cy="499732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R</a:t>
            </a:r>
          </a:p>
        </p:txBody>
      </p:sp>
      <p:sp>
        <p:nvSpPr>
          <p:cNvPr id="19" name="TextBox 18"/>
          <p:cNvSpPr/>
          <p:nvPr/>
        </p:nvSpPr>
        <p:spPr>
          <a:xfrm>
            <a:off x="7109280" y="2017979"/>
            <a:ext cx="30528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>
                <a:solidFill>
                  <a:srgbClr val="355E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b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6985428" y="2365066"/>
            <a:ext cx="239065" cy="207360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7324548" y="2367226"/>
            <a:ext cx="240505" cy="207360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2" name="Isosceles Triangle 21"/>
          <p:cNvSpPr/>
          <p:nvPr/>
        </p:nvSpPr>
        <p:spPr>
          <a:xfrm>
            <a:off x="6654240" y="2638685"/>
            <a:ext cx="574560" cy="498292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L</a:t>
            </a:r>
          </a:p>
        </p:txBody>
      </p:sp>
      <p:sp>
        <p:nvSpPr>
          <p:cNvPr id="23" name="Isosceles Triangle 22"/>
          <p:cNvSpPr/>
          <p:nvPr/>
        </p:nvSpPr>
        <p:spPr>
          <a:xfrm>
            <a:off x="7322400" y="2638685"/>
            <a:ext cx="576000" cy="498292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R</a:t>
            </a:r>
          </a:p>
        </p:txBody>
      </p:sp>
      <p:sp>
        <p:nvSpPr>
          <p:cNvPr id="24" name="Oval 1"/>
          <p:cNvSpPr/>
          <p:nvPr/>
        </p:nvSpPr>
        <p:spPr>
          <a:xfrm>
            <a:off x="874080" y="2581078"/>
            <a:ext cx="1451520" cy="829527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 anchor="ctr" anchorCtr="1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5" name="Oval 1"/>
          <p:cNvSpPr/>
          <p:nvPr/>
        </p:nvSpPr>
        <p:spPr>
          <a:xfrm>
            <a:off x="2442240" y="2581078"/>
            <a:ext cx="1451520" cy="829527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 anchor="ctr" anchorCtr="1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6" name="Oval 1"/>
          <p:cNvSpPr/>
          <p:nvPr/>
        </p:nvSpPr>
        <p:spPr>
          <a:xfrm>
            <a:off x="4896005" y="1925809"/>
            <a:ext cx="3273120" cy="1625931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 anchor="ctr" anchorCtr="1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7" name="Isosceles Triangle 26"/>
          <p:cNvSpPr/>
          <p:nvPr/>
        </p:nvSpPr>
        <p:spPr>
          <a:xfrm>
            <a:off x="5196095" y="2636951"/>
            <a:ext cx="576000" cy="499732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 smtClean="0"/>
              <a:t>I</a:t>
            </a:r>
            <a:r>
              <a:rPr lang="en-US" baseline="-25000" dirty="0" smtClean="0"/>
              <a:t>L</a:t>
            </a:r>
            <a:endParaRPr lang="en-US" baseline="-25000" dirty="0"/>
          </a:p>
        </p:txBody>
      </p:sp>
      <p:sp>
        <p:nvSpPr>
          <p:cNvPr id="28" name="Isosceles Triangle 27"/>
          <p:cNvSpPr/>
          <p:nvPr/>
        </p:nvSpPr>
        <p:spPr>
          <a:xfrm>
            <a:off x="5885280" y="2638684"/>
            <a:ext cx="576000" cy="499732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 smtClean="0"/>
              <a:t>I</a:t>
            </a:r>
            <a:r>
              <a:rPr lang="en-US" baseline="-25000" dirty="0" smtClean="0"/>
              <a:t>R</a:t>
            </a:r>
            <a:endParaRPr lang="en-US" baseline="-25000" dirty="0"/>
          </a:p>
        </p:txBody>
      </p:sp>
      <p:sp>
        <p:nvSpPr>
          <p:cNvPr id="29" name="Rounded Rectangle 28"/>
          <p:cNvSpPr/>
          <p:nvPr/>
        </p:nvSpPr>
        <p:spPr>
          <a:xfrm>
            <a:off x="228392" y="1225433"/>
            <a:ext cx="2589797" cy="7487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 algn="ctr"/>
            <a:r>
              <a:rPr lang="en-US" dirty="0"/>
              <a:t>f(a(</a:t>
            </a:r>
            <a:r>
              <a:rPr lang="en-US" dirty="0" err="1"/>
              <a:t>x,y</a:t>
            </a:r>
            <a:r>
              <a:rPr lang="en-US" dirty="0"/>
              <a:t>)) = a(f(y),f(x))</a:t>
            </a:r>
          </a:p>
          <a:p>
            <a:pPr marL="0" lvl="1" algn="ctr"/>
            <a:r>
              <a:rPr lang="en-US" dirty="0"/>
              <a:t>f(b(</a:t>
            </a:r>
            <a:r>
              <a:rPr lang="en-US" dirty="0" err="1"/>
              <a:t>x,y</a:t>
            </a:r>
            <a:r>
              <a:rPr lang="en-US" dirty="0"/>
              <a:t>)) = b(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81B8-6604-B84B-8333-422C662B23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07445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ctrTitle"/>
          </p:nvPr>
        </p:nvSpPr>
        <p:spPr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dirty="0">
                <a:latin typeface="Albany" charset="0"/>
              </a:rPr>
              <a:t>Streaming Tree Transducers</a:t>
            </a:r>
            <a:r>
              <a:rPr lang="en-US" dirty="0" smtClean="0">
                <a:latin typeface="Albany" charset="0"/>
              </a:rPr>
              <a:t>: Design Principles</a:t>
            </a:r>
            <a:endParaRPr lang="en-US" dirty="0">
              <a:latin typeface="Albany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456480" y="1604329"/>
            <a:ext cx="8229600" cy="4857630"/>
          </a:xfrm>
          <a:ln w="0"/>
        </p:spPr>
        <p:txBody>
          <a:bodyPr>
            <a:normAutofit fontScale="77500" lnSpcReduction="20000"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286"/>
              </a:spcAft>
              <a:buSzPct val="100000"/>
              <a:defRPr/>
            </a:pPr>
            <a:r>
              <a:rPr lang="en-US" dirty="0">
                <a:solidFill>
                  <a:srgbClr val="1F497D"/>
                </a:solidFill>
              </a:rPr>
              <a:t>Execution</a:t>
            </a:r>
            <a:r>
              <a:rPr lang="en-US" dirty="0" smtClean="0">
                <a:solidFill>
                  <a:srgbClr val="1F497D"/>
                </a:solidFill>
              </a:rPr>
              <a:t>:</a:t>
            </a:r>
            <a:r>
              <a:rPr lang="en-US" dirty="0" smtClean="0"/>
              <a:t> single </a:t>
            </a:r>
            <a:r>
              <a:rPr lang="en-US" dirty="0" smtClean="0">
                <a:solidFill>
                  <a:srgbClr val="1F497D"/>
                </a:solidFill>
              </a:rPr>
              <a:t>left-to-right</a:t>
            </a:r>
            <a:r>
              <a:rPr lang="en-US" dirty="0" smtClean="0"/>
              <a:t> pass in linear time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286"/>
              </a:spcAft>
              <a:buSzPct val="100000"/>
              <a:defRPr/>
            </a:pPr>
            <a:r>
              <a:rPr lang="en-US" dirty="0" smtClean="0">
                <a:solidFill>
                  <a:srgbClr val="1F497D"/>
                </a:solidFill>
              </a:rPr>
              <a:t>Key to expressiveness:</a:t>
            </a:r>
            <a:r>
              <a:rPr lang="en-US" dirty="0" smtClean="0"/>
              <a:t>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286"/>
              </a:spcAft>
              <a:buSzPct val="100000"/>
              <a:defRPr/>
            </a:pPr>
            <a:r>
              <a:rPr lang="en-US" dirty="0" smtClean="0"/>
              <a:t>multiple variables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286"/>
              </a:spcAft>
              <a:buSzPct val="100000"/>
              <a:defRPr/>
            </a:pPr>
            <a:r>
              <a:rPr lang="en-US" dirty="0" smtClean="0"/>
              <a:t>variables can be stored on stack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286"/>
              </a:spcAft>
              <a:buSzPct val="100000"/>
              <a:defRPr/>
            </a:pPr>
            <a:r>
              <a:rPr lang="en-US" dirty="0" smtClean="0"/>
              <a:t>explicit </a:t>
            </a:r>
            <a:r>
              <a:rPr lang="en-US" dirty="0"/>
              <a:t>way of combining sub-trees in the assignments of variables (</a:t>
            </a:r>
            <a:r>
              <a:rPr lang="en-US" dirty="0">
                <a:solidFill>
                  <a:srgbClr val="1F497D"/>
                </a:solidFill>
              </a:rPr>
              <a:t>hole substitution</a:t>
            </a:r>
            <a:r>
              <a:rPr lang="en-US" dirty="0" smtClean="0"/>
              <a:t>)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286"/>
              </a:spcAft>
              <a:buSzPct val="100000"/>
              <a:defRPr/>
            </a:pPr>
            <a:r>
              <a:rPr lang="en-US" dirty="0" smtClean="0">
                <a:solidFill>
                  <a:srgbClr val="1F497D"/>
                </a:solidFill>
              </a:rPr>
              <a:t>Key to analyzability:</a:t>
            </a:r>
            <a:r>
              <a:rPr lang="en-US" dirty="0" smtClean="0"/>
              <a:t>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286"/>
              </a:spcAft>
              <a:buSzPct val="100000"/>
              <a:defRPr/>
            </a:pPr>
            <a:r>
              <a:rPr lang="en-US" dirty="0" smtClean="0"/>
              <a:t>single-use restricted updates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286"/>
              </a:spcAft>
              <a:buSzPct val="100000"/>
              <a:defRPr/>
            </a:pPr>
            <a:r>
              <a:rPr lang="en-US" dirty="0" smtClean="0"/>
              <a:t>write-only output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286"/>
              </a:spcAft>
              <a:buSzPct val="100000"/>
              <a:defRPr/>
            </a:pPr>
            <a:r>
              <a:rPr lang="en-US" dirty="0" smtClean="0"/>
              <a:t>Can compute multiple possible partial outputs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81B8-6604-B84B-8333-422C662B23A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5950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ctrTitle"/>
          </p:nvPr>
        </p:nvSpPr>
        <p:spPr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lbany" charset="0"/>
              </a:rPr>
              <a:t>Streaming Tree Transducers 1</a:t>
            </a:r>
            <a:r>
              <a:rPr lang="en-US" dirty="0" smtClean="0">
                <a:latin typeface="Albany" charset="0"/>
              </a:rPr>
              <a:t>/</a:t>
            </a:r>
            <a:r>
              <a:rPr lang="en-US" dirty="0">
                <a:latin typeface="Albany" charset="0"/>
              </a:rPr>
              <a:t>3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456480" y="1604329"/>
            <a:ext cx="8229600" cy="4775541"/>
          </a:xfrm>
          <a:ln w="0"/>
        </p:spPr>
        <p:txBody>
          <a:bodyPr vert="horz" numCol="1" anchor="t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US" dirty="0"/>
              <a:t>The input and output trees are represented as </a:t>
            </a:r>
            <a:r>
              <a:rPr lang="en-US" dirty="0">
                <a:solidFill>
                  <a:srgbClr val="1F497D"/>
                </a:solidFill>
              </a:rPr>
              <a:t>nested words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node is represented by an open tag </a:t>
            </a:r>
            <a:r>
              <a:rPr lang="en-US" dirty="0">
                <a:solidFill>
                  <a:srgbClr val="1F497D"/>
                </a:solidFill>
              </a:rPr>
              <a:t>&lt;a</a:t>
            </a:r>
            <a:r>
              <a:rPr lang="en-US" dirty="0"/>
              <a:t> and a close tag </a:t>
            </a:r>
            <a:r>
              <a:rPr lang="en-US" dirty="0">
                <a:solidFill>
                  <a:srgbClr val="1F497D"/>
                </a:solidFill>
              </a:rPr>
              <a:t>a&gt;</a:t>
            </a:r>
          </a:p>
          <a:p>
            <a:r>
              <a:rPr lang="en-US" dirty="0" smtClean="0"/>
              <a:t>This requires a </a:t>
            </a:r>
            <a:r>
              <a:rPr lang="en-US" dirty="0" smtClean="0">
                <a:solidFill>
                  <a:srgbClr val="1F497D"/>
                </a:solidFill>
              </a:rPr>
              <a:t>stack</a:t>
            </a:r>
            <a:r>
              <a:rPr lang="en-US" dirty="0" smtClean="0"/>
              <a:t> to model the current depth in the input tree (pushdown machine)</a:t>
            </a:r>
            <a:endParaRPr lang="en-US" dirty="0"/>
          </a:p>
          <a:p>
            <a:r>
              <a:rPr lang="en-US" dirty="0"/>
              <a:t>Enables uniform representation of </a:t>
            </a:r>
            <a:r>
              <a:rPr lang="en-US" dirty="0" smtClean="0">
                <a:solidFill>
                  <a:srgbClr val="1F497D"/>
                </a:solidFill>
              </a:rPr>
              <a:t>string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>
                <a:solidFill>
                  <a:srgbClr val="1F497D"/>
                </a:solidFill>
              </a:rPr>
              <a:t>ranked trees</a:t>
            </a:r>
            <a:r>
              <a:rPr lang="en-US" dirty="0"/>
              <a:t>,</a:t>
            </a:r>
            <a:r>
              <a:rPr lang="en-US" dirty="0">
                <a:solidFill>
                  <a:srgbClr val="1F497D"/>
                </a:solidFill>
              </a:rPr>
              <a:t> unranked </a:t>
            </a:r>
            <a:r>
              <a:rPr lang="en-US" dirty="0" smtClean="0">
                <a:solidFill>
                  <a:srgbClr val="1F497D"/>
                </a:solidFill>
              </a:rPr>
              <a:t>trees, </a:t>
            </a:r>
            <a:r>
              <a:rPr lang="en-US" dirty="0"/>
              <a:t>and </a:t>
            </a:r>
            <a:r>
              <a:rPr lang="en-US" dirty="0" smtClean="0">
                <a:solidFill>
                  <a:srgbClr val="1F497D"/>
                </a:solidFill>
              </a:rPr>
              <a:t>forests</a:t>
            </a:r>
            <a:endParaRPr lang="en-US" dirty="0">
              <a:solidFill>
                <a:srgbClr val="1F497D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lbany" charset="0"/>
            </a:endParaRPr>
          </a:p>
        </p:txBody>
      </p:sp>
      <p:sp>
        <p:nvSpPr>
          <p:cNvPr id="5" name="TextBox 4"/>
          <p:cNvSpPr/>
          <p:nvPr/>
        </p:nvSpPr>
        <p:spPr>
          <a:xfrm>
            <a:off x="2382089" y="3186474"/>
            <a:ext cx="497953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1639" tIns="40820" rIns="81639" bIns="40820">
            <a:spAutoFit/>
          </a:bodyPr>
          <a:lstStyle/>
          <a:p>
            <a:r>
              <a:rPr lang="en-US" sz="2000">
                <a:solidFill>
                  <a:srgbClr val="B8004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6" name="TextBox 5"/>
          <p:cNvSpPr/>
          <p:nvPr/>
        </p:nvSpPr>
        <p:spPr>
          <a:xfrm>
            <a:off x="1639049" y="3186474"/>
            <a:ext cx="348403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1639" tIns="40820" rIns="81639" bIns="40820">
            <a:spAutoFit/>
          </a:bodyPr>
          <a:lstStyle/>
          <a:p>
            <a:r>
              <a:rPr lang="en-US" sz="2000">
                <a:solidFill>
                  <a:srgbClr val="6B009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7" name="TextBox 6"/>
          <p:cNvSpPr/>
          <p:nvPr/>
        </p:nvSpPr>
        <p:spPr>
          <a:xfrm>
            <a:off x="1999049" y="2665140"/>
            <a:ext cx="348403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1639" tIns="40820" rIns="81639" bIns="40820">
            <a:spAutoFit/>
          </a:bodyPr>
          <a:lstStyle/>
          <a:p>
            <a:r>
              <a:rPr lang="en-US" sz="2000">
                <a:solidFill>
                  <a:srgbClr val="355E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40970" y="2994934"/>
            <a:ext cx="207360" cy="240506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826250" y="2994934"/>
            <a:ext cx="207360" cy="240506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" name="Right Arrow 9"/>
          <p:cNvSpPr/>
          <p:nvPr/>
        </p:nvSpPr>
        <p:spPr>
          <a:xfrm>
            <a:off x="3551369" y="2873960"/>
            <a:ext cx="946603" cy="414764"/>
          </a:xfrm>
          <a:prstGeom prst="rightArrow">
            <a:avLst/>
          </a:pr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1639" tIns="40820" rIns="81639" bIns="40820" anchor="ctr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1" name="TextBox 10"/>
          <p:cNvSpPr/>
          <p:nvPr/>
        </p:nvSpPr>
        <p:spPr>
          <a:xfrm>
            <a:off x="4922249" y="2873961"/>
            <a:ext cx="2746135" cy="420991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1639" tIns="40820" rIns="81639" bIns="40820">
            <a:spAutoFit/>
          </a:bodyPr>
          <a:lstStyle/>
          <a:p>
            <a:r>
              <a:rPr lang="en-US" sz="2200">
                <a:solidFill>
                  <a:srgbClr val="355E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&lt;a </a:t>
            </a:r>
            <a:r>
              <a:rPr lang="en-US" sz="2200">
                <a:solidFill>
                  <a:srgbClr val="6B0094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&lt;b b&gt;</a:t>
            </a:r>
            <a:r>
              <a:rPr lang="en-US" sz="2200">
                <a:solidFill>
                  <a:srgbClr val="355E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 </a:t>
            </a:r>
            <a:r>
              <a:rPr lang="en-US" sz="2200">
                <a:solidFill>
                  <a:srgbClr val="B8004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&lt;c c&gt;</a:t>
            </a:r>
            <a:r>
              <a:rPr lang="en-US" sz="2200">
                <a:solidFill>
                  <a:srgbClr val="355E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 a&gt;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81B8-6604-B84B-8333-422C662B23A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0089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ctrTitle"/>
          </p:nvPr>
        </p:nvSpPr>
        <p:spPr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lbany" charset="0"/>
              </a:rPr>
              <a:t>Streaming Tree Transducers 2/3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456480" y="1343662"/>
            <a:ext cx="8229600" cy="5171582"/>
          </a:xfrm>
          <a:ln w="0"/>
        </p:spPr>
        <p:txBody>
          <a:bodyPr vert="horz" numCol="1" anchor="t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dirty="0"/>
              <a:t>STT from </a:t>
            </a:r>
            <a:r>
              <a:rPr lang="en-US" dirty="0" err="1"/>
              <a:t>Σ</a:t>
            </a:r>
            <a:r>
              <a:rPr lang="en-US" dirty="0"/>
              <a:t> to </a:t>
            </a:r>
            <a:r>
              <a:rPr lang="en-US" dirty="0" err="1"/>
              <a:t>Γ</a:t>
            </a:r>
            <a:r>
              <a:rPr lang="en-US" dirty="0"/>
              <a:t>: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Q</a:t>
            </a:r>
            <a:r>
              <a:rPr lang="en-US" dirty="0" smtClean="0"/>
              <a:t> : set of </a:t>
            </a:r>
            <a:r>
              <a:rPr lang="en-US" dirty="0">
                <a:solidFill>
                  <a:srgbClr val="1F497D"/>
                </a:solidFill>
              </a:rPr>
              <a:t>states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P</a:t>
            </a:r>
            <a:r>
              <a:rPr lang="en-US" dirty="0" smtClean="0"/>
              <a:t> : set of </a:t>
            </a:r>
            <a:r>
              <a:rPr lang="en-US" dirty="0">
                <a:solidFill>
                  <a:srgbClr val="1F497D"/>
                </a:solidFill>
              </a:rPr>
              <a:t>stack states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X</a:t>
            </a:r>
            <a:r>
              <a:rPr lang="en-US" dirty="0" smtClean="0"/>
              <a:t> : set of </a:t>
            </a:r>
            <a:r>
              <a:rPr lang="en-US" dirty="0">
                <a:solidFill>
                  <a:srgbClr val="1F497D"/>
                </a:solidFill>
              </a:rPr>
              <a:t>variables</a:t>
            </a:r>
            <a:endParaRPr lang="en-US" dirty="0" smtClean="0">
              <a:solidFill>
                <a:srgbClr val="1F497D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~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1F497D"/>
                </a:solidFill>
              </a:rPr>
              <a:t>conflict relation</a:t>
            </a:r>
            <a:r>
              <a:rPr lang="en-US" dirty="0" smtClean="0"/>
              <a:t> over X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Variables </a:t>
            </a:r>
            <a:r>
              <a:rPr lang="en-US" dirty="0"/>
              <a:t>can contain a hole </a:t>
            </a:r>
            <a:r>
              <a:rPr lang="en-US" dirty="0">
                <a:solidFill>
                  <a:srgbClr val="1F497D"/>
                </a:solidFill>
              </a:rPr>
              <a:t>?</a:t>
            </a:r>
          </a:p>
          <a:p>
            <a:pPr lvl="1">
              <a:buFont typeface="Arial"/>
              <a:buChar char="•"/>
            </a:pPr>
            <a:r>
              <a:rPr lang="en-US" dirty="0" err="1" smtClean="0">
                <a:solidFill>
                  <a:srgbClr val="1F497D"/>
                </a:solidFill>
              </a:rPr>
              <a:t>δ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1F497D"/>
                </a:solidFill>
              </a:rPr>
              <a:t>transition function</a:t>
            </a:r>
            <a:r>
              <a:rPr lang="en-US" dirty="0"/>
              <a:t>. </a:t>
            </a:r>
            <a:r>
              <a:rPr lang="en-US" dirty="0" smtClean="0"/>
              <a:t>Updates state when reading input symbol in a given state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U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1F497D"/>
                </a:solidFill>
              </a:rPr>
              <a:t>variable update function</a:t>
            </a:r>
            <a:r>
              <a:rPr lang="en-US" dirty="0" smtClean="0"/>
              <a:t>. Updates variable values when reading an input symbol in a given state.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1F497D"/>
                </a:solidFill>
              </a:rPr>
              <a:t>O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1F497D"/>
                </a:solidFill>
              </a:rPr>
              <a:t>output function</a:t>
            </a:r>
            <a:r>
              <a:rPr lang="en-US" dirty="0" smtClean="0"/>
              <a:t> for combining variables and producing final output</a:t>
            </a:r>
            <a:endParaRPr lang="en-US" dirty="0" smtClean="0">
              <a:solidFill>
                <a:srgbClr val="B80047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lbany" charset="0"/>
            </a:endParaRPr>
          </a:p>
        </p:txBody>
      </p:sp>
      <p:sp>
        <p:nvSpPr>
          <p:cNvPr id="5" name="wedgeRoundRectCallout 4"/>
          <p:cNvSpPr/>
          <p:nvPr/>
        </p:nvSpPr>
        <p:spPr>
          <a:xfrm>
            <a:off x="5303524" y="2079350"/>
            <a:ext cx="2073600" cy="829527"/>
          </a:xfrm>
          <a:prstGeom prst="wedgeRoundRectCallout">
            <a:avLst>
              <a:gd name="adj1" fmla="val -59334"/>
              <a:gd name="adj2" fmla="val 116296"/>
              <a:gd name="adj3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9" tIns="40820" rIns="81639" bIns="40820" anchor="ctr"/>
          <a:lstStyle/>
          <a:p>
            <a:pPr algn="ctr">
              <a:defRPr/>
            </a:pPr>
            <a:r>
              <a:rPr lang="en-US" dirty="0"/>
              <a:t>The limited</a:t>
            </a:r>
          </a:p>
          <a:p>
            <a:pPr algn="ctr">
              <a:defRPr/>
            </a:pPr>
            <a:r>
              <a:rPr lang="en-US" dirty="0"/>
              <a:t>form of </a:t>
            </a:r>
            <a:r>
              <a:rPr lang="en-US" dirty="0" err="1"/>
              <a:t>coyping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81B8-6604-B84B-8333-422C662B23A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6179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59" end="3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59" end="3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59" end="3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59" end="3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59" end="3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lbany" charset="0"/>
              </a:rPr>
              <a:t>Streaming Tree transducers 3/3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578881" y="1494877"/>
            <a:ext cx="8229600" cy="5036552"/>
          </a:xfrm>
          <a:ln w="0"/>
        </p:spPr>
        <p:txBody>
          <a:bodyPr vert="horz" numCol="1" anchor="t" compatLnSpc="1">
            <a:prstTxWarp prst="textNoShape">
              <a:avLst/>
            </a:prstTxWarp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Transition function </a:t>
            </a:r>
            <a:r>
              <a:rPr lang="en-US" dirty="0" err="1" smtClean="0"/>
              <a:t>δ</a:t>
            </a:r>
            <a:r>
              <a:rPr lang="en-US" dirty="0" smtClean="0"/>
              <a:t>:</a:t>
            </a:r>
            <a:endParaRPr lang="en-US" dirty="0" smtClean="0">
              <a:solidFill>
                <a:srgbClr val="6B0094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Lucida Grande" charset="0"/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Open Tags</a:t>
            </a:r>
            <a:r>
              <a:rPr lang="en-US" dirty="0" smtClean="0"/>
              <a:t>:</a:t>
            </a:r>
            <a:r>
              <a:rPr lang="en-US" dirty="0"/>
              <a:t>	               </a:t>
            </a:r>
            <a:endParaRPr lang="en-US" dirty="0" smtClean="0"/>
          </a:p>
          <a:p>
            <a:pPr lvl="1"/>
            <a:r>
              <a:rPr lang="en-US" dirty="0" err="1" smtClean="0"/>
              <a:t>δ</a:t>
            </a:r>
            <a:r>
              <a:rPr lang="en-US" dirty="0"/>
              <a:t>(q,&lt;a) → (</a:t>
            </a:r>
            <a:r>
              <a:rPr lang="en-US" dirty="0" err="1"/>
              <a:t>q',p</a:t>
            </a:r>
            <a:r>
              <a:rPr lang="en-US" dirty="0"/>
              <a:t>) </a:t>
            </a:r>
            <a:r>
              <a:rPr lang="en-US" dirty="0" smtClean="0"/>
              <a:t>(push state p on the stack)</a:t>
            </a:r>
          </a:p>
          <a:p>
            <a:pPr lvl="1"/>
            <a:r>
              <a:rPr lang="en-US" dirty="0" smtClean="0"/>
              <a:t>x </a:t>
            </a:r>
            <a:r>
              <a:rPr lang="en-US" dirty="0"/>
              <a:t>:= 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x</a:t>
            </a:r>
            <a:r>
              <a:rPr lang="en-US" baseline="-25000" dirty="0" err="1" smtClean="0"/>
              <a:t>p</a:t>
            </a:r>
            <a:r>
              <a:rPr lang="en-US" dirty="0" smtClean="0"/>
              <a:t> </a:t>
            </a:r>
            <a:r>
              <a:rPr lang="en-US" dirty="0"/>
              <a:t>:= &lt;b x b&gt;  (x stored on the stack as 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>
                <a:solidFill>
                  <a:srgbClr val="1F497D"/>
                </a:solidFill>
              </a:rPr>
              <a:t>Close tags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δ</a:t>
            </a:r>
            <a:r>
              <a:rPr lang="en-US" dirty="0"/>
              <a:t>(</a:t>
            </a:r>
            <a:r>
              <a:rPr lang="en-US" dirty="0" err="1"/>
              <a:t>q,a</a:t>
            </a:r>
            <a:r>
              <a:rPr lang="en-US" dirty="0"/>
              <a:t>&gt;,p) → </a:t>
            </a:r>
            <a:r>
              <a:rPr lang="en-US" dirty="0" smtClean="0"/>
              <a:t>q’</a:t>
            </a:r>
          </a:p>
          <a:p>
            <a:pPr lvl="1"/>
            <a:r>
              <a:rPr lang="en-US" dirty="0" smtClean="0"/>
              <a:t>x </a:t>
            </a:r>
            <a:r>
              <a:rPr lang="en-US" dirty="0"/>
              <a:t>:= &lt;b x 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dirty="0"/>
              <a:t> b&gt; (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dirty="0"/>
              <a:t> popped from the stack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>
                <a:solidFill>
                  <a:srgbClr val="1F497D"/>
                </a:solidFill>
              </a:rPr>
              <a:t>Internal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δ</a:t>
            </a:r>
            <a:r>
              <a:rPr lang="en-US" dirty="0"/>
              <a:t>(</a:t>
            </a:r>
            <a:r>
              <a:rPr lang="en-US" dirty="0" err="1"/>
              <a:t>q,a</a:t>
            </a:r>
            <a:r>
              <a:rPr lang="en-US" dirty="0"/>
              <a:t>) → </a:t>
            </a:r>
            <a:r>
              <a:rPr lang="en-US" dirty="0" smtClean="0"/>
              <a:t>q’</a:t>
            </a:r>
          </a:p>
          <a:p>
            <a:pPr lvl="1"/>
            <a:r>
              <a:rPr lang="en-US" dirty="0" smtClean="0"/>
              <a:t>x </a:t>
            </a:r>
            <a:r>
              <a:rPr lang="en-US" dirty="0"/>
              <a:t>:= &lt;b x b</a:t>
            </a:r>
            <a:r>
              <a:rPr lang="en-US" dirty="0" smtClean="0"/>
              <a:t>&gt;</a:t>
            </a:r>
            <a:endParaRPr lang="en-US" dirty="0">
              <a:solidFill>
                <a:srgbClr val="355E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lbany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81B8-6604-B84B-8333-422C662B23A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084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ctrTitle"/>
          </p:nvPr>
        </p:nvSpPr>
        <p:spPr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lbany" charset="0"/>
              </a:rPr>
              <a:t>The Conflict Relation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456480" y="1474715"/>
            <a:ext cx="8229600" cy="4742418"/>
          </a:xfrm>
          <a:ln w="0"/>
        </p:spPr>
        <p:txBody>
          <a:bodyPr vert="horz" numCol="1" anchor="t" compatLnSpc="1">
            <a:prstTxWarp prst="textNoShape">
              <a:avLst/>
            </a:prstTxWarp>
            <a:normAutofit lnSpcReduction="10000"/>
          </a:bodyPr>
          <a:lstStyle/>
          <a:p>
            <a:pPr marL="457200" lvl="1" indent="-457200">
              <a:buSzPct val="75000"/>
              <a:buFont typeface="Arial"/>
              <a:buChar char="•"/>
            </a:pPr>
            <a:r>
              <a:rPr lang="en-US" dirty="0"/>
              <a:t>We want to be able to express </a:t>
            </a:r>
            <a:r>
              <a:rPr lang="en-US" dirty="0" smtClean="0"/>
              <a:t>the assignment</a:t>
            </a:r>
          </a:p>
          <a:p>
            <a:pPr marL="457200" lvl="1" indent="-457200">
              <a:buSzPct val="75000"/>
              <a:buFont typeface="Arial"/>
              <a:buChar char="•"/>
            </a:pPr>
            <a:endParaRPr lang="en-US" dirty="0"/>
          </a:p>
          <a:p>
            <a:pPr marL="457200" lvl="1" indent="-457200">
              <a:buSzPct val="75000"/>
              <a:buFont typeface="Arial"/>
              <a:buChar char="•"/>
            </a:pPr>
            <a:endParaRPr lang="en-US" dirty="0" smtClean="0"/>
          </a:p>
          <a:p>
            <a:pPr marL="457200" lvl="1" indent="-457200">
              <a:buSzPct val="75000"/>
              <a:buFont typeface="Arial"/>
              <a:buChar char="•"/>
            </a:pPr>
            <a:endParaRPr lang="en-US" dirty="0"/>
          </a:p>
          <a:p>
            <a:pPr marL="457200" lvl="1" indent="-457200">
              <a:buSzPct val="75000"/>
              <a:buFont typeface="Arial"/>
              <a:buChar char="•"/>
            </a:pPr>
            <a:r>
              <a:rPr lang="en-US" dirty="0" smtClean="0"/>
              <a:t>However </a:t>
            </a:r>
            <a:r>
              <a:rPr lang="en-US" dirty="0">
                <a:solidFill>
                  <a:srgbClr val="1F497D"/>
                </a:solidFill>
              </a:rPr>
              <a:t>x</a:t>
            </a:r>
            <a:r>
              <a:rPr lang="en-US" dirty="0"/>
              <a:t> and </a:t>
            </a:r>
            <a:r>
              <a:rPr lang="en-US" dirty="0">
                <a:solidFill>
                  <a:srgbClr val="1F497D"/>
                </a:solidFill>
              </a:rPr>
              <a:t>y</a:t>
            </a:r>
            <a:r>
              <a:rPr lang="en-US" dirty="0"/>
              <a:t> must not be combined </a:t>
            </a:r>
            <a:r>
              <a:rPr lang="en-US" dirty="0" smtClean="0"/>
              <a:t>later</a:t>
            </a:r>
          </a:p>
          <a:p>
            <a:pPr marL="857250" lvl="2" indent="-457200">
              <a:buSzPct val="75000"/>
            </a:pPr>
            <a:r>
              <a:rPr lang="en-US" dirty="0" smtClean="0"/>
              <a:t>we can create an output of size exponential in the input</a:t>
            </a:r>
            <a:endParaRPr lang="en-US" dirty="0"/>
          </a:p>
          <a:p>
            <a:pPr marL="457200" lvl="1" indent="-457200">
              <a:buSzPct val="75000"/>
              <a:buFont typeface="Arial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SOLUTION</a:t>
            </a:r>
            <a:r>
              <a:rPr lang="en-US" dirty="0" smtClean="0"/>
              <a:t>: Conflict </a:t>
            </a:r>
            <a:r>
              <a:rPr lang="en-US" dirty="0"/>
              <a:t>relation: </a:t>
            </a:r>
            <a:r>
              <a:rPr lang="en-US" dirty="0">
                <a:solidFill>
                  <a:srgbClr val="1F497D"/>
                </a:solidFill>
              </a:rPr>
              <a:t>x ~ y</a:t>
            </a:r>
          </a:p>
          <a:p>
            <a:pPr marL="857250" lvl="2" indent="-457200">
              <a:buSzPct val="75000"/>
            </a:pPr>
            <a:r>
              <a:rPr lang="en-US" dirty="0">
                <a:solidFill>
                  <a:srgbClr val="1F497D"/>
                </a:solidFill>
              </a:rPr>
              <a:t>x</a:t>
            </a:r>
            <a:r>
              <a:rPr lang="en-US" dirty="0"/>
              <a:t> and </a:t>
            </a:r>
            <a:r>
              <a:rPr lang="en-US" dirty="0">
                <a:solidFill>
                  <a:srgbClr val="1F497D"/>
                </a:solidFill>
              </a:rPr>
              <a:t>y</a:t>
            </a:r>
            <a:r>
              <a:rPr lang="en-US" dirty="0"/>
              <a:t> can never appear on the RHS of the same variable </a:t>
            </a:r>
            <a:r>
              <a:rPr lang="en-US" dirty="0" smtClean="0"/>
              <a:t>assignment</a:t>
            </a:r>
          </a:p>
          <a:p>
            <a:pPr marL="857250" lvl="2" indent="-457200">
              <a:buSzPct val="75000"/>
            </a:pPr>
            <a:r>
              <a:rPr lang="en-US" dirty="0" smtClean="0">
                <a:solidFill>
                  <a:srgbClr val="1F497D"/>
                </a:solidFill>
              </a:rPr>
              <a:t>Example</a:t>
            </a:r>
            <a:r>
              <a:rPr lang="en-US" dirty="0" smtClean="0"/>
              <a:t>: z</a:t>
            </a:r>
            <a:r>
              <a:rPr lang="en-US" dirty="0"/>
              <a:t>:=a(</a:t>
            </a:r>
            <a:r>
              <a:rPr lang="en-US" dirty="0" err="1"/>
              <a:t>x,y</a:t>
            </a:r>
            <a:r>
              <a:rPr lang="en-US" dirty="0"/>
              <a:t>) is not </a:t>
            </a:r>
            <a:r>
              <a:rPr lang="en-US" dirty="0" smtClean="0"/>
              <a:t>allowed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047999" y="2140858"/>
            <a:ext cx="2068287" cy="10280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X:=X</a:t>
            </a:r>
          </a:p>
          <a:p>
            <a:pPr algn="ctr"/>
            <a:r>
              <a:rPr lang="en-US" sz="2400" dirty="0" smtClean="0"/>
              <a:t>Y:=X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81B8-6604-B84B-8333-422C662B23A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0907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ctrTitle"/>
          </p:nvPr>
        </p:nvSpPr>
        <p:spPr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lbany" charset="0"/>
              </a:rPr>
              <a:t>STT Properties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456480" y="1245731"/>
            <a:ext cx="8229600" cy="5187425"/>
          </a:xfrm>
          <a:ln w="0"/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1286"/>
              </a:spcAft>
              <a:buSzPct val="75000"/>
              <a:defRPr/>
            </a:pPr>
            <a:r>
              <a:rPr lang="en-US" dirty="0" smtClean="0"/>
              <a:t>MSO equivalent (closure under composition and regular </a:t>
            </a:r>
            <a:r>
              <a:rPr lang="en-US" smtClean="0"/>
              <a:t>lookahead)</a:t>
            </a:r>
            <a:endParaRPr lang="en-US" dirty="0" smtClean="0"/>
          </a:p>
          <a:p>
            <a:pPr>
              <a:spcBef>
                <a:spcPts val="0"/>
              </a:spcBef>
              <a:spcAft>
                <a:spcPts val="1286"/>
              </a:spcAft>
              <a:buSzPct val="75000"/>
              <a:defRPr/>
            </a:pPr>
            <a:r>
              <a:rPr lang="en-US" dirty="0" smtClean="0"/>
              <a:t>Output </a:t>
            </a:r>
            <a:r>
              <a:rPr lang="en-US" dirty="0"/>
              <a:t>computed </a:t>
            </a:r>
            <a:r>
              <a:rPr lang="en-US" dirty="0" smtClean="0"/>
              <a:t>in single left-to-right </a:t>
            </a:r>
            <a:r>
              <a:rPr lang="en-US" dirty="0"/>
              <a:t>linear </a:t>
            </a:r>
            <a:r>
              <a:rPr lang="en-US" dirty="0" smtClean="0"/>
              <a:t>time pass over the input</a:t>
            </a:r>
          </a:p>
          <a:p>
            <a:pPr>
              <a:spcBef>
                <a:spcPts val="0"/>
              </a:spcBef>
              <a:spcAft>
                <a:spcPts val="1286"/>
              </a:spcAft>
              <a:buSzPct val="75000"/>
              <a:defRPr/>
            </a:pPr>
            <a:r>
              <a:rPr lang="en-US" dirty="0" smtClean="0">
                <a:solidFill>
                  <a:srgbClr val="1F497D"/>
                </a:solidFill>
              </a:rPr>
              <a:t>Functional </a:t>
            </a:r>
            <a:r>
              <a:rPr lang="en-US" dirty="0">
                <a:solidFill>
                  <a:srgbClr val="1F497D"/>
                </a:solidFill>
              </a:rPr>
              <a:t>equivalence</a:t>
            </a:r>
            <a:r>
              <a:rPr lang="en-US" dirty="0"/>
              <a:t> decidable in </a:t>
            </a:r>
            <a:r>
              <a:rPr lang="en-US" dirty="0" err="1" smtClean="0">
                <a:solidFill>
                  <a:srgbClr val="1F497D"/>
                </a:solidFill>
              </a:rPr>
              <a:t>NExpTime</a:t>
            </a:r>
            <a:r>
              <a:rPr lang="en-US" dirty="0" smtClean="0">
                <a:solidFill>
                  <a:srgbClr val="1F497D"/>
                </a:solidFill>
              </a:rPr>
              <a:t>:</a:t>
            </a:r>
          </a:p>
          <a:p>
            <a:pPr lvl="1">
              <a:spcBef>
                <a:spcPts val="0"/>
              </a:spcBef>
              <a:spcAft>
                <a:spcPts val="1286"/>
              </a:spcAft>
              <a:buSzPct val="75000"/>
              <a:defRPr/>
            </a:pPr>
            <a:r>
              <a:rPr lang="en-US" dirty="0"/>
              <a:t>c</a:t>
            </a:r>
            <a:r>
              <a:rPr lang="en-US" dirty="0" smtClean="0"/>
              <a:t>ompute a exponential size </a:t>
            </a:r>
            <a:r>
              <a:rPr lang="en-US" dirty="0"/>
              <a:t>PDA over {0,1} that accepts a string with same number of </a:t>
            </a:r>
            <a:r>
              <a:rPr lang="en-US" dirty="0" smtClean="0"/>
              <a:t>0s </a:t>
            </a:r>
            <a:r>
              <a:rPr lang="en-US" dirty="0"/>
              <a:t>and </a:t>
            </a:r>
            <a:r>
              <a:rPr lang="en-US" dirty="0" smtClean="0"/>
              <a:t>1s </a:t>
            </a:r>
            <a:r>
              <a:rPr lang="en-US" dirty="0" err="1"/>
              <a:t>iff</a:t>
            </a:r>
            <a:r>
              <a:rPr lang="en-US" dirty="0"/>
              <a:t> two STTs are </a:t>
            </a:r>
            <a:r>
              <a:rPr lang="en-US" dirty="0" smtClean="0"/>
              <a:t>not equivalent. Use Parikh Image</a:t>
            </a:r>
            <a:endParaRPr lang="en-US" dirty="0"/>
          </a:p>
          <a:p>
            <a:pPr>
              <a:spcBef>
                <a:spcPts val="0"/>
              </a:spcBef>
              <a:spcAft>
                <a:spcPts val="1286"/>
              </a:spcAft>
              <a:buSzPct val="75000"/>
              <a:defRPr/>
            </a:pPr>
            <a:r>
              <a:rPr lang="en-US" dirty="0">
                <a:solidFill>
                  <a:srgbClr val="1F497D"/>
                </a:solidFill>
              </a:rPr>
              <a:t>Type checking</a:t>
            </a:r>
            <a:r>
              <a:rPr lang="en-US" dirty="0"/>
              <a:t> decidable in </a:t>
            </a:r>
            <a:r>
              <a:rPr lang="en-US" dirty="0" err="1">
                <a:solidFill>
                  <a:srgbClr val="1F497D"/>
                </a:solidFill>
              </a:rPr>
              <a:t>ExpTime</a:t>
            </a:r>
            <a:r>
              <a:rPr lang="en-US" dirty="0"/>
              <a:t>: 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1286"/>
              </a:spcAft>
              <a:buSzPct val="75000"/>
              <a:defRPr/>
            </a:pPr>
            <a:r>
              <a:rPr lang="en-US" dirty="0" smtClean="0"/>
              <a:t>given </a:t>
            </a:r>
            <a:r>
              <a:rPr lang="en-US" dirty="0"/>
              <a:t>two </a:t>
            </a:r>
            <a:r>
              <a:rPr lang="en-US" dirty="0" smtClean="0"/>
              <a:t>tree language </a:t>
            </a:r>
            <a:r>
              <a:rPr lang="en-US" dirty="0" smtClean="0">
                <a:solidFill>
                  <a:srgbClr val="1F497D"/>
                </a:solidFill>
              </a:rPr>
              <a:t>I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1F497D"/>
                </a:solidFill>
              </a:rPr>
              <a:t>O</a:t>
            </a:r>
            <a:r>
              <a:rPr lang="en-US" dirty="0"/>
              <a:t> and an STT </a:t>
            </a:r>
            <a:r>
              <a:rPr lang="en-US" dirty="0">
                <a:solidFill>
                  <a:srgbClr val="1F497D"/>
                </a:solidFill>
              </a:rPr>
              <a:t>S</a:t>
            </a:r>
            <a:r>
              <a:rPr lang="en-US" dirty="0"/>
              <a:t> check whether </a:t>
            </a:r>
            <a:r>
              <a:rPr lang="en-US" dirty="0">
                <a:solidFill>
                  <a:srgbClr val="1F497D"/>
                </a:solidFill>
              </a:rPr>
              <a:t>S(I)</a:t>
            </a:r>
            <a:r>
              <a:rPr lang="en-US" dirty="0"/>
              <a:t> is included in </a:t>
            </a:r>
            <a:r>
              <a:rPr lang="en-US" dirty="0" smtClean="0">
                <a:solidFill>
                  <a:srgbClr val="1F497D"/>
                </a:solidFill>
              </a:rPr>
              <a:t>O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81B8-6604-B84B-8333-422C662B23A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3654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480960" y="1064384"/>
            <a:ext cx="8228160" cy="4318000"/>
          </a:xfrm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/>
              <a:t>Loris D’Antoni</a:t>
            </a:r>
            <a:br>
              <a:rPr lang="en-US" sz="3100" dirty="0"/>
            </a:br>
            <a:r>
              <a:rPr lang="en-US" sz="3100" dirty="0"/>
              <a:t>University of Pennsylvania</a:t>
            </a:r>
            <a:br>
              <a:rPr lang="en-US" sz="3100" dirty="0"/>
            </a:br>
            <a:r>
              <a:rPr lang="en-US" sz="3100" i="1" dirty="0" err="1"/>
              <a:t>lorisdan@seas.upenn.edu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US" dirty="0">
                <a:latin typeface="Albany" charset="0"/>
              </a:rPr>
              <a:t/>
            </a:r>
            <a:br>
              <a:rPr lang="en-US" dirty="0">
                <a:latin typeface="Albany" charset="0"/>
              </a:rPr>
            </a:br>
            <a:r>
              <a:rPr lang="en-US" dirty="0">
                <a:latin typeface="Albany" charset="0"/>
              </a:rPr>
              <a:t>Thank you!</a:t>
            </a:r>
            <a:br>
              <a:rPr lang="en-US" dirty="0">
                <a:latin typeface="Albany" charset="0"/>
              </a:rPr>
            </a:br>
            <a:r>
              <a:rPr lang="en-US" dirty="0">
                <a:latin typeface="Albany" charset="0"/>
              </a:rPr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81B8-6604-B84B-8333-422C662B23A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3851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lbany" charset="0"/>
              </a:rPr>
              <a:t>Outline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ln w="0"/>
        </p:spPr>
        <p:txBody>
          <a:bodyPr vert="horz" numCol="1" anchor="t" compatLnSpc="1">
            <a:prstTxWarp prst="textNoShape">
              <a:avLst/>
            </a:prstTxWarp>
          </a:bodyPr>
          <a:lstStyle/>
          <a:p>
            <a:pPr marL="612271" indent="-514350">
              <a:buFont typeface="+mj-lt"/>
              <a:buAutoNum type="arabicPeriod"/>
            </a:pPr>
            <a:r>
              <a:rPr lang="en-US" dirty="0" smtClean="0">
                <a:solidFill>
                  <a:srgbClr val="1F497D"/>
                </a:solidFill>
              </a:rPr>
              <a:t>Deterministic </a:t>
            </a:r>
            <a:r>
              <a:rPr lang="en-US" dirty="0">
                <a:solidFill>
                  <a:srgbClr val="1F497D"/>
                </a:solidFill>
              </a:rPr>
              <a:t>bottom-up </a:t>
            </a:r>
            <a:r>
              <a:rPr lang="en-US" dirty="0"/>
              <a:t>MSO equivalent model for ranked tree transformations</a:t>
            </a:r>
          </a:p>
          <a:p>
            <a:pPr marL="612271" indent="-514350">
              <a:buFont typeface="+mj-lt"/>
              <a:buAutoNum type="arabicPeriod"/>
            </a:pPr>
            <a:r>
              <a:rPr lang="en-US" dirty="0" smtClean="0">
                <a:solidFill>
                  <a:srgbClr val="1F497D"/>
                </a:solidFill>
              </a:rPr>
              <a:t>Deterministic </a:t>
            </a:r>
            <a:r>
              <a:rPr lang="en-US" dirty="0">
                <a:solidFill>
                  <a:srgbClr val="1F497D"/>
                </a:solidFill>
              </a:rPr>
              <a:t>left-to-right </a:t>
            </a:r>
            <a:r>
              <a:rPr lang="en-US" dirty="0"/>
              <a:t>MSO equivalent model for tree </a:t>
            </a:r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81B8-6604-B84B-8333-422C662B23A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19294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lbany" charset="0"/>
              </a:rPr>
              <a:t>Motivations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338667" y="1408468"/>
            <a:ext cx="8490857" cy="5304389"/>
          </a:xfrm>
          <a:ln w="0"/>
        </p:spPr>
        <p:txBody>
          <a:bodyPr>
            <a:normAutofit fontScale="85000" lnSpcReduction="20000"/>
          </a:bodyPr>
          <a:lstStyle/>
          <a:p>
            <a:pPr marL="391867" indent="-293900">
              <a:spcBef>
                <a:spcPts val="0"/>
              </a:spcBef>
              <a:spcAft>
                <a:spcPts val="1286"/>
              </a:spcAft>
              <a:defRPr/>
            </a:pPr>
            <a:r>
              <a:rPr dirty="0" smtClean="0">
                <a:ea typeface="+mn-ea"/>
              </a:rPr>
              <a:t>A</a:t>
            </a:r>
            <a:r>
              <a:rPr dirty="0"/>
              <a:t> </a:t>
            </a:r>
            <a:r>
              <a:rPr lang="en-US" dirty="0">
                <a:solidFill>
                  <a:srgbClr val="1F497D"/>
                </a:solidFill>
              </a:rPr>
              <a:t>tree transducer</a:t>
            </a:r>
            <a:r>
              <a:rPr dirty="0">
                <a:solidFill>
                  <a:srgbClr val="1F497D"/>
                </a:solidFill>
              </a:rPr>
              <a:t> </a:t>
            </a:r>
            <a:r>
              <a:rPr dirty="0"/>
              <a:t>maps a tree over an </a:t>
            </a:r>
            <a:r>
              <a:rPr lang="en-US" dirty="0"/>
              <a:t>input</a:t>
            </a:r>
            <a:r>
              <a:rPr dirty="0"/>
              <a:t> alphabet to a tree over an </a:t>
            </a:r>
            <a:r>
              <a:rPr lang="en-US" dirty="0"/>
              <a:t>output</a:t>
            </a:r>
            <a:r>
              <a:rPr dirty="0"/>
              <a:t> alphabet</a:t>
            </a:r>
            <a:endParaRPr lang="en-US" dirty="0"/>
          </a:p>
          <a:p>
            <a:pPr marL="391867" indent="-293900">
              <a:spcBef>
                <a:spcPts val="0"/>
              </a:spcBef>
              <a:spcAft>
                <a:spcPts val="1286"/>
              </a:spcAft>
              <a:defRPr/>
            </a:pPr>
            <a:r>
              <a:rPr dirty="0"/>
              <a:t>Desirable </a:t>
            </a:r>
            <a:r>
              <a:rPr lang="en-US" dirty="0"/>
              <a:t>properties</a:t>
            </a:r>
            <a:r>
              <a:rPr dirty="0"/>
              <a:t> </a:t>
            </a:r>
            <a:r>
              <a:rPr lang="en-US" dirty="0" smtClean="0"/>
              <a:t>of a class of </a:t>
            </a:r>
            <a:r>
              <a:rPr dirty="0" smtClean="0"/>
              <a:t>transducers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1F497D"/>
                </a:solidFill>
              </a:rPr>
              <a:t>C</a:t>
            </a:r>
            <a:r>
              <a:rPr dirty="0" smtClean="0"/>
              <a:t> </a:t>
            </a:r>
            <a:endParaRPr lang="en-US" dirty="0"/>
          </a:p>
          <a:p>
            <a:pPr marL="791917" lvl="1" indent="-293900">
              <a:spcBef>
                <a:spcPts val="0"/>
              </a:spcBef>
              <a:spcAft>
                <a:spcPts val="1286"/>
              </a:spcAft>
              <a:defRPr/>
            </a:pPr>
            <a:r>
              <a:rPr lang="en-US" dirty="0"/>
              <a:t>Closure </a:t>
            </a:r>
            <a:r>
              <a:rPr lang="en-US" dirty="0" smtClean="0"/>
              <a:t>properties:	</a:t>
            </a:r>
          </a:p>
          <a:p>
            <a:pPr marL="1191967" lvl="2" indent="-293900">
              <a:spcBef>
                <a:spcPts val="0"/>
              </a:spcBef>
              <a:spcAft>
                <a:spcPts val="1286"/>
              </a:spcAft>
              <a:defRPr/>
            </a:pPr>
            <a:r>
              <a:rPr lang="en-US" dirty="0" smtClean="0">
                <a:solidFill>
                  <a:srgbClr val="1F497D"/>
                </a:solidFill>
              </a:rPr>
              <a:t>Comp</a:t>
            </a:r>
            <a:r>
              <a:rPr lang="en-US" dirty="0" smtClean="0">
                <a:solidFill>
                  <a:srgbClr val="1F497D"/>
                </a:solidFill>
                <a:ea typeface="+mn-ea"/>
              </a:rPr>
              <a:t>osition: </a:t>
            </a:r>
            <a:r>
              <a:rPr lang="en-US" dirty="0" smtClean="0"/>
              <a:t>given T</a:t>
            </a:r>
            <a:r>
              <a:rPr lang="en-US" baseline="-25000" dirty="0" smtClean="0"/>
              <a:t>1</a:t>
            </a:r>
            <a:r>
              <a:rPr lang="en-US" dirty="0" smtClean="0"/>
              <a:t>, T</a:t>
            </a:r>
            <a:r>
              <a:rPr lang="en-US" baseline="-25000" dirty="0" smtClean="0"/>
              <a:t>2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1F497D"/>
                </a:solidFill>
              </a:rPr>
              <a:t>C</a:t>
            </a:r>
            <a:r>
              <a:rPr lang="en-US" dirty="0" smtClean="0"/>
              <a:t>, their composition T</a:t>
            </a:r>
            <a:r>
              <a:rPr lang="en-US" baseline="-25000" dirty="0" smtClean="0"/>
              <a:t>1</a:t>
            </a:r>
            <a:r>
              <a:rPr lang="en-US" dirty="0" smtClean="0"/>
              <a:t>oT</a:t>
            </a:r>
            <a:r>
              <a:rPr lang="en-US" baseline="-25000" dirty="0" smtClean="0"/>
              <a:t>2</a:t>
            </a:r>
            <a:r>
              <a:rPr lang="en-US" dirty="0" smtClean="0"/>
              <a:t> 	belongs to </a:t>
            </a:r>
            <a:r>
              <a:rPr lang="en-US" dirty="0" smtClean="0">
                <a:solidFill>
                  <a:srgbClr val="1F497D"/>
                </a:solidFill>
              </a:rPr>
              <a:t>C </a:t>
            </a:r>
            <a:r>
              <a:rPr lang="en-US" dirty="0"/>
              <a:t>(for free </a:t>
            </a:r>
            <a:r>
              <a:rPr lang="en-US" dirty="0" smtClean="0"/>
              <a:t>if MSO </a:t>
            </a:r>
            <a:r>
              <a:rPr lang="en-US" dirty="0"/>
              <a:t>equivalence)</a:t>
            </a:r>
            <a:r>
              <a:rPr lang="en-US" dirty="0" smtClean="0"/>
              <a:t>;</a:t>
            </a:r>
            <a:endParaRPr lang="en-US" dirty="0" smtClean="0">
              <a:solidFill>
                <a:srgbClr val="1F497D"/>
              </a:solidFill>
              <a:ea typeface="+mn-ea"/>
            </a:endParaRPr>
          </a:p>
          <a:p>
            <a:pPr marL="1191967" lvl="2" indent="-293900">
              <a:spcBef>
                <a:spcPts val="0"/>
              </a:spcBef>
              <a:spcAft>
                <a:spcPts val="1286"/>
              </a:spcAft>
              <a:defRPr/>
            </a:pPr>
            <a:r>
              <a:rPr lang="en-US" dirty="0">
                <a:solidFill>
                  <a:srgbClr val="1F497D"/>
                </a:solidFill>
              </a:rPr>
              <a:t>R</a:t>
            </a:r>
            <a:r>
              <a:rPr lang="en-US" dirty="0" smtClean="0">
                <a:solidFill>
                  <a:srgbClr val="1F497D"/>
                </a:solidFill>
                <a:ea typeface="+mn-ea"/>
              </a:rPr>
              <a:t>egular look-ahead: </a:t>
            </a:r>
            <a:r>
              <a:rPr lang="en-US" dirty="0" smtClean="0"/>
              <a:t>ability to ask question about the 	remaining input, without needing to read it.</a:t>
            </a:r>
            <a:endParaRPr lang="en-US" dirty="0" smtClean="0">
              <a:solidFill>
                <a:srgbClr val="1F497D"/>
              </a:solidFill>
              <a:ea typeface="+mn-ea"/>
            </a:endParaRPr>
          </a:p>
          <a:p>
            <a:pPr marL="791917" lvl="1" indent="-293900">
              <a:spcBef>
                <a:spcPts val="0"/>
              </a:spcBef>
              <a:spcAft>
                <a:spcPts val="1286"/>
              </a:spcAft>
              <a:defRPr/>
            </a:pPr>
            <a:r>
              <a:rPr lang="en-US" dirty="0" smtClean="0">
                <a:solidFill>
                  <a:srgbClr val="1F497D"/>
                </a:solidFill>
                <a:ea typeface="+mn-ea"/>
              </a:rPr>
              <a:t>Fast Execution</a:t>
            </a:r>
            <a:r>
              <a:rPr lang="en-US" dirty="0"/>
              <a:t>:</a:t>
            </a:r>
            <a:r>
              <a:rPr lang="en-US" dirty="0" smtClean="0">
                <a:ea typeface="+mn-ea"/>
              </a:rPr>
              <a:t> </a:t>
            </a:r>
          </a:p>
          <a:p>
            <a:pPr marL="1191967" lvl="2" indent="-293900">
              <a:spcBef>
                <a:spcPts val="0"/>
              </a:spcBef>
              <a:spcAft>
                <a:spcPts val="1286"/>
              </a:spcAft>
              <a:defRPr/>
            </a:pPr>
            <a:r>
              <a:rPr lang="en-US" dirty="0" smtClean="0">
                <a:ea typeface="+mn-ea"/>
              </a:rPr>
              <a:t>single pass over the input tree</a:t>
            </a:r>
          </a:p>
          <a:p>
            <a:pPr marL="1191967" lvl="2" indent="-293900">
              <a:spcBef>
                <a:spcPts val="0"/>
              </a:spcBef>
              <a:spcAft>
                <a:spcPts val="1286"/>
              </a:spcAft>
              <a:defRPr/>
            </a:pPr>
            <a:r>
              <a:rPr lang="en-US" dirty="0" smtClean="0"/>
              <a:t>deterministic</a:t>
            </a:r>
            <a:endParaRPr lang="en-US" dirty="0" smtClean="0">
              <a:ea typeface="+mn-ea"/>
            </a:endParaRPr>
          </a:p>
          <a:p>
            <a:pPr marL="791917" lvl="1" indent="-293900">
              <a:spcBef>
                <a:spcPts val="0"/>
              </a:spcBef>
              <a:spcAft>
                <a:spcPts val="1286"/>
              </a:spcAft>
              <a:defRPr/>
            </a:pPr>
            <a:r>
              <a:rPr lang="en-US" dirty="0" smtClean="0">
                <a:solidFill>
                  <a:srgbClr val="1F497D"/>
                </a:solidFill>
              </a:rPr>
              <a:t>Expressiveness</a:t>
            </a:r>
            <a:r>
              <a:rPr lang="en-US" dirty="0" smtClean="0"/>
              <a:t>: possibly MSO equivalent</a:t>
            </a:r>
            <a:endParaRPr lang="en-US" dirty="0" smtClean="0">
              <a:ea typeface="+mn-ea"/>
            </a:endParaRPr>
          </a:p>
          <a:p>
            <a:pPr marL="791917" lvl="1" indent="-293900">
              <a:spcBef>
                <a:spcPts val="0"/>
              </a:spcBef>
              <a:spcAft>
                <a:spcPts val="1286"/>
              </a:spcAft>
              <a:defRPr/>
            </a:pPr>
            <a:r>
              <a:rPr lang="en-US" dirty="0" smtClean="0"/>
              <a:t>Fast algorithms: </a:t>
            </a:r>
            <a:r>
              <a:rPr lang="en-US" dirty="0" smtClean="0">
                <a:solidFill>
                  <a:srgbClr val="1F497D"/>
                </a:solidFill>
              </a:rPr>
              <a:t>equivalence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1F497D"/>
                </a:solidFill>
              </a:rPr>
              <a:t>type checking</a:t>
            </a:r>
            <a:r>
              <a:rPr lang="en-US" dirty="0" smtClean="0"/>
              <a:t>…</a:t>
            </a:r>
            <a:endParaRPr lang="en-US" dirty="0"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81B8-6604-B84B-8333-422C662B23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95211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lbany" charset="0"/>
              </a:rPr>
              <a:t>Example of Transformations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ln w="0"/>
        </p:spPr>
        <p:txBody>
          <a:bodyPr vert="horz" numCol="1" anchor="t" compatLnSpc="1">
            <a:prstTxWarp prst="textNoShape">
              <a:avLst/>
            </a:prstTxWarp>
            <a:normAutofit fontScale="92500"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Insert/delete</a:t>
            </a:r>
            <a:r>
              <a:rPr lang="en-US" dirty="0" smtClean="0"/>
              <a:t> nodes</a:t>
            </a:r>
            <a:endParaRPr lang="en-US" dirty="0"/>
          </a:p>
          <a:p>
            <a:r>
              <a:rPr lang="en-US" dirty="0">
                <a:solidFill>
                  <a:srgbClr val="1F497D"/>
                </a:solidFill>
              </a:rPr>
              <a:t>Copy</a:t>
            </a:r>
            <a:r>
              <a:rPr lang="en-US" dirty="0"/>
              <a:t> a </a:t>
            </a:r>
            <a:r>
              <a:rPr lang="en-US" dirty="0" smtClean="0"/>
              <a:t>sub-tree </a:t>
            </a:r>
            <a:r>
              <a:rPr lang="en-US" dirty="0"/>
              <a:t>K times</a:t>
            </a:r>
          </a:p>
          <a:p>
            <a:r>
              <a:rPr lang="en-US" dirty="0">
                <a:solidFill>
                  <a:srgbClr val="1F497D"/>
                </a:solidFill>
              </a:rPr>
              <a:t>Swap</a:t>
            </a:r>
            <a:r>
              <a:rPr lang="en-US" dirty="0"/>
              <a:t> </a:t>
            </a:r>
            <a:r>
              <a:rPr lang="en-US" dirty="0" smtClean="0"/>
              <a:t>sub-trees </a:t>
            </a:r>
            <a:r>
              <a:rPr lang="en-US" dirty="0"/>
              <a:t>based on some regular pattern</a:t>
            </a:r>
          </a:p>
          <a:p>
            <a:pPr lvl="1"/>
            <a:r>
              <a:rPr lang="en-US" dirty="0"/>
              <a:t>Given an address book, where each entry has a tag that denotes whether the entry is </a:t>
            </a:r>
            <a:r>
              <a:rPr lang="ja-JP" altLang="en-US" dirty="0"/>
              <a:t>“</a:t>
            </a:r>
            <a:r>
              <a:rPr lang="en-US" dirty="0"/>
              <a:t>private</a:t>
            </a:r>
            <a:r>
              <a:rPr lang="ja-JP" altLang="en-US" dirty="0"/>
              <a:t>”</a:t>
            </a:r>
            <a:r>
              <a:rPr lang="en-US" dirty="0"/>
              <a:t> or </a:t>
            </a:r>
            <a:r>
              <a:rPr lang="ja-JP" altLang="en-US" dirty="0"/>
              <a:t>“</a:t>
            </a:r>
            <a:r>
              <a:rPr lang="en-US" dirty="0"/>
              <a:t>public</a:t>
            </a:r>
            <a:r>
              <a:rPr lang="ja-JP" altLang="en-US" dirty="0"/>
              <a:t>”</a:t>
            </a:r>
            <a:r>
              <a:rPr lang="en-US" dirty="0"/>
              <a:t>, sort the address book based on this tag: all private entries should appear before public entries</a:t>
            </a:r>
          </a:p>
          <a:p>
            <a:r>
              <a:rPr lang="en-US" dirty="0">
                <a:solidFill>
                  <a:srgbClr val="FF0000"/>
                </a:solidFill>
              </a:rPr>
              <a:t>NO actual </a:t>
            </a:r>
            <a:r>
              <a:rPr lang="en-US" dirty="0" smtClean="0">
                <a:solidFill>
                  <a:srgbClr val="FF0000"/>
                </a:solidFill>
              </a:rPr>
              <a:t>sorting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we want to be MSO equivalent</a:t>
            </a:r>
            <a:endParaRPr lang="en-US" dirty="0">
              <a:latin typeface="Albany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81B8-6604-B84B-8333-422C662B23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2047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ctrTitle"/>
          </p:nvPr>
        </p:nvSpPr>
        <p:spPr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>
                <a:latin typeface="Albany" charset="0"/>
              </a:rPr>
              <a:t>Bottom-up Ranked Tree Transducers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842100"/>
            <a:ext cx="8229600" cy="4689324"/>
          </a:xfrm>
          <a:ln w="0"/>
        </p:spPr>
        <p:txBody>
          <a:bodyPr vert="horz" numCol="1" anchor="t" compatLnSpc="1">
            <a:prstTxWarp prst="textNoShape">
              <a:avLst/>
            </a:prstTxWarp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2648" indent="-414726"/>
            <a:r>
              <a:rPr lang="en-US" dirty="0"/>
              <a:t>When processing a </a:t>
            </a:r>
            <a:r>
              <a:rPr lang="en-US" dirty="0" smtClean="0"/>
              <a:t>tree </a:t>
            </a:r>
            <a:r>
              <a:rPr lang="en-US" dirty="0" smtClean="0">
                <a:solidFill>
                  <a:srgbClr val="008000"/>
                </a:solidFill>
              </a:rPr>
              <a:t>a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r>
              <a:rPr lang="en-US" dirty="0"/>
              <a:t>the transducer</a:t>
            </a:r>
          </a:p>
          <a:p>
            <a:pPr marL="912698" lvl="1" indent="-414726"/>
            <a:r>
              <a:rPr lang="en-US" dirty="0"/>
              <a:t>reads the state </a:t>
            </a:r>
            <a:r>
              <a:rPr lang="en-US" dirty="0">
                <a:solidFill>
                  <a:srgbClr val="1F497D"/>
                </a:solidFill>
              </a:rPr>
              <a:t>q</a:t>
            </a:r>
            <a:r>
              <a:rPr lang="en-US" baseline="-25000" dirty="0">
                <a:solidFill>
                  <a:srgbClr val="1F497D"/>
                </a:solidFill>
              </a:rPr>
              <a:t>i</a:t>
            </a:r>
            <a:r>
              <a:rPr lang="en-US" dirty="0"/>
              <a:t> reached by each child </a:t>
            </a:r>
            <a:r>
              <a:rPr lang="en-US" dirty="0" smtClean="0"/>
              <a:t>x</a:t>
            </a:r>
            <a:r>
              <a:rPr lang="en-US" baseline="-25000" dirty="0" smtClean="0"/>
              <a:t>i </a:t>
            </a:r>
            <a:r>
              <a:rPr lang="en-US" dirty="0" smtClean="0"/>
              <a:t>(while going bottom-up)</a:t>
            </a:r>
            <a:endParaRPr lang="en-US" baseline="-25000" dirty="0"/>
          </a:p>
          <a:p>
            <a:pPr marL="912698" lvl="1" indent="-414726"/>
            <a:r>
              <a:rPr lang="en-US" dirty="0"/>
              <a:t>reads the symbol </a:t>
            </a:r>
            <a:r>
              <a:rPr lang="en-US" dirty="0">
                <a:solidFill>
                  <a:srgbClr val="008000"/>
                </a:solidFill>
              </a:rPr>
              <a:t>a</a:t>
            </a:r>
            <a:r>
              <a:rPr lang="en-US" dirty="0"/>
              <a:t> of the current node</a:t>
            </a:r>
          </a:p>
          <a:p>
            <a:pPr marL="912698" lvl="1" indent="-414726"/>
            <a:r>
              <a:rPr lang="en-US" dirty="0"/>
              <a:t>Uses the transformations 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 computed by the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to produce a new output</a:t>
            </a:r>
          </a:p>
          <a:p>
            <a:pPr marL="912698" lvl="1" indent="-414726"/>
            <a:r>
              <a:rPr lang="en-US" dirty="0"/>
              <a:t>Updates the state to </a:t>
            </a:r>
            <a:r>
              <a:rPr lang="en-US" dirty="0">
                <a:solidFill>
                  <a:srgbClr val="1F497D"/>
                </a:solidFill>
              </a:rPr>
              <a:t>q</a:t>
            </a:r>
            <a:endParaRPr lang="en-US" sz="2200" dirty="0">
              <a:solidFill>
                <a:srgbClr val="1F497D"/>
              </a:solidFill>
            </a:endParaRPr>
          </a:p>
        </p:txBody>
      </p:sp>
      <p:sp>
        <p:nvSpPr>
          <p:cNvPr id="5" name="TextBox 4"/>
          <p:cNvSpPr/>
          <p:nvPr/>
        </p:nvSpPr>
        <p:spPr>
          <a:xfrm>
            <a:off x="2342880" y="2027733"/>
            <a:ext cx="30528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>
                <a:solidFill>
                  <a:srgbClr val="355E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a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2568227" y="2374100"/>
            <a:ext cx="240506" cy="207360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2153507" y="2374100"/>
            <a:ext cx="240506" cy="207360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Isosceles Triangle 7"/>
          <p:cNvSpPr/>
          <p:nvPr/>
        </p:nvSpPr>
        <p:spPr>
          <a:xfrm>
            <a:off x="1824480" y="2704603"/>
            <a:ext cx="576000" cy="499733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9" name="Isosceles Triangle 8"/>
          <p:cNvSpPr/>
          <p:nvPr/>
        </p:nvSpPr>
        <p:spPr>
          <a:xfrm>
            <a:off x="2577601" y="2716125"/>
            <a:ext cx="574560" cy="499732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  <a:endParaRPr lang="en-US" sz="2000" baseline="-25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916800" y="2410813"/>
            <a:ext cx="829440" cy="414764"/>
          </a:xfrm>
          <a:prstGeom prst="rightArrow">
            <a:avLst/>
          </a:pr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1639" tIns="40820" rIns="81639" bIns="40820" anchor="ctr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13507" y="1786519"/>
            <a:ext cx="240506" cy="207360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2" name="TextBox 11"/>
          <p:cNvSpPr/>
          <p:nvPr/>
        </p:nvSpPr>
        <p:spPr>
          <a:xfrm>
            <a:off x="1712160" y="2346006"/>
            <a:ext cx="436320" cy="38957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q</a:t>
            </a:r>
            <a:r>
              <a:rPr lang="en-US" sz="2000" baseline="-33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13" name="TextBox 12"/>
          <p:cNvSpPr/>
          <p:nvPr/>
        </p:nvSpPr>
        <p:spPr>
          <a:xfrm>
            <a:off x="2855520" y="2346006"/>
            <a:ext cx="436320" cy="38957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 smtClean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q</a:t>
            </a:r>
            <a:r>
              <a:rPr lang="en-US" sz="2000" baseline="-33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14" name="TextBox 13"/>
          <p:cNvSpPr/>
          <p:nvPr/>
        </p:nvSpPr>
        <p:spPr>
          <a:xfrm>
            <a:off x="5999040" y="2046455"/>
            <a:ext cx="29088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>
                <a:solidFill>
                  <a:srgbClr val="355E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c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5809668" y="2392822"/>
            <a:ext cx="240505" cy="207360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" name="Isosceles Triangle 15"/>
          <p:cNvSpPr/>
          <p:nvPr/>
        </p:nvSpPr>
        <p:spPr>
          <a:xfrm>
            <a:off x="6209280" y="2737727"/>
            <a:ext cx="574560" cy="499732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7" name="Isosceles Triangle 16"/>
          <p:cNvSpPr/>
          <p:nvPr/>
        </p:nvSpPr>
        <p:spPr>
          <a:xfrm>
            <a:off x="5539679" y="2737727"/>
            <a:ext cx="574560" cy="499732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6169668" y="1805240"/>
            <a:ext cx="240505" cy="207360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" name="TextBox 18"/>
          <p:cNvSpPr/>
          <p:nvPr/>
        </p:nvSpPr>
        <p:spPr>
          <a:xfrm>
            <a:off x="5760001" y="1908200"/>
            <a:ext cx="43632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q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6246708" y="2394983"/>
            <a:ext cx="239065" cy="207360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" name="Isosceles Triangle 20"/>
          <p:cNvSpPr/>
          <p:nvPr/>
        </p:nvSpPr>
        <p:spPr>
          <a:xfrm>
            <a:off x="5096160" y="2093980"/>
            <a:ext cx="2073600" cy="1179483"/>
          </a:xfrm>
          <a:prstGeom prst="triangle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1639" tIns="40820" rIns="81639" bIns="40820" anchor="ctr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81B8-6604-B84B-8333-422C662B23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366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>
                <a:latin typeface="Albany" charset="0"/>
              </a:rPr>
              <a:t>Multiple Variables Needed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480960" y="1271654"/>
            <a:ext cx="8228160" cy="5275273"/>
          </a:xfrm>
          <a:ln w="0"/>
        </p:spPr>
        <p:txBody>
          <a:bodyPr/>
          <a:lstStyle/>
          <a:p>
            <a:pPr marL="391867" indent="-293900">
              <a:spcBef>
                <a:spcPts val="0"/>
              </a:spcBef>
              <a:spcAft>
                <a:spcPts val="1286"/>
              </a:spcAft>
              <a:defRPr/>
            </a:pPr>
            <a:r>
              <a:rPr dirty="0" smtClean="0">
                <a:ea typeface="+mn-ea"/>
              </a:rPr>
              <a:t>If the </a:t>
            </a:r>
            <a:r>
              <a:rPr lang="en-US" dirty="0"/>
              <a:t>root</a:t>
            </a:r>
            <a:r>
              <a:rPr dirty="0"/>
              <a:t> </a:t>
            </a:r>
            <a:r>
              <a:rPr dirty="0" smtClean="0">
                <a:ea typeface="+mn-ea"/>
              </a:rPr>
              <a:t>is labeled with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791917" lvl="1" indent="-293900">
              <a:spcBef>
                <a:spcPts val="0"/>
              </a:spcBef>
              <a:spcAft>
                <a:spcPts val="1286"/>
              </a:spcAft>
              <a:defRPr/>
            </a:pPr>
            <a:r>
              <a:rPr dirty="0" smtClean="0">
                <a:ea typeface="+mn-ea"/>
              </a:rPr>
              <a:t>compute the </a:t>
            </a:r>
            <a:r>
              <a:rPr lang="en-US" dirty="0">
                <a:solidFill>
                  <a:schemeClr val="tx2"/>
                </a:solidFill>
              </a:rPr>
              <a:t>identity</a:t>
            </a:r>
            <a:r>
              <a:rPr dirty="0">
                <a:solidFill>
                  <a:schemeClr val="tx2"/>
                </a:solidFill>
              </a:rPr>
              <a:t> </a:t>
            </a:r>
            <a:r>
              <a:rPr dirty="0" smtClean="0">
                <a:ea typeface="+mn-ea"/>
              </a:rPr>
              <a:t>function</a:t>
            </a:r>
            <a:r>
              <a:rPr lang="en-US" dirty="0" smtClean="0">
                <a:ea typeface="+mn-ea"/>
              </a:rPr>
              <a:t>,</a:t>
            </a:r>
            <a:r>
              <a:rPr dirty="0" smtClean="0">
                <a:ea typeface="+mn-ea"/>
              </a:rPr>
              <a:t> </a:t>
            </a:r>
            <a:endParaRPr lang="en-US" dirty="0" smtClean="0">
              <a:ea typeface="+mn-ea"/>
            </a:endParaRPr>
          </a:p>
          <a:p>
            <a:pPr marL="791917" lvl="1" indent="-293900">
              <a:spcBef>
                <a:spcPts val="0"/>
              </a:spcBef>
              <a:spcAft>
                <a:spcPts val="1286"/>
              </a:spcAft>
              <a:defRPr/>
            </a:pPr>
            <a:r>
              <a:rPr dirty="0" smtClean="0">
                <a:ea typeface="+mn-ea"/>
              </a:rPr>
              <a:t>otherwise </a:t>
            </a:r>
            <a:r>
              <a:rPr lang="en-US" dirty="0">
                <a:solidFill>
                  <a:srgbClr val="1F497D"/>
                </a:solidFill>
              </a:rPr>
              <a:t>replace</a:t>
            </a:r>
            <a:r>
              <a:rPr lang="en-US" dirty="0"/>
              <a:t> </a:t>
            </a:r>
            <a:r>
              <a:rPr dirty="0" smtClean="0">
                <a:ea typeface="+mn-ea"/>
              </a:rPr>
              <a:t>each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dirty="0"/>
              <a:t> with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dirty="0"/>
              <a:t> and each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dirty="0"/>
              <a:t> </a:t>
            </a:r>
            <a:r>
              <a:rPr dirty="0" smtClean="0">
                <a:ea typeface="+mn-ea"/>
              </a:rPr>
              <a:t>with an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355E00"/>
                </a:solidFill>
                <a:effectLst>
                  <a:outerShdw blurRad="38100" dist="38100" dir="2700000">
                    <a:srgbClr val="000000">
                      <a:alpha val="43137"/>
                    </a:srgbClr>
                  </a:outerShdw>
                </a:effectLst>
                <a:ea typeface="+mn-ea"/>
              </a:rPr>
              <a:t/>
            </a:r>
            <a:br>
              <a:rPr lang="en-US" dirty="0" smtClean="0">
                <a:solidFill>
                  <a:srgbClr val="355E00"/>
                </a:solidFill>
                <a:effectLst>
                  <a:outerShdw blurRad="38100" dist="38100" dir="2700000">
                    <a:srgbClr val="000000">
                      <a:alpha val="43137"/>
                    </a:srgbClr>
                  </a:outerShdw>
                </a:effectLst>
                <a:ea typeface="+mn-ea"/>
              </a:rPr>
            </a:br>
            <a:r>
              <a:rPr lang="en-US" dirty="0" smtClean="0">
                <a:solidFill>
                  <a:srgbClr val="355E00"/>
                </a:solidFill>
                <a:effectLst>
                  <a:outerShdw blurRad="38100" dist="38100" dir="2700000">
                    <a:srgbClr val="000000">
                      <a:alpha val="43137"/>
                    </a:srgbClr>
                  </a:outerShdw>
                </a:effectLst>
                <a:ea typeface="+mn-ea"/>
              </a:rPr>
              <a:t/>
            </a:r>
            <a:br>
              <a:rPr lang="en-US" dirty="0" smtClean="0">
                <a:solidFill>
                  <a:srgbClr val="355E00"/>
                </a:solidFill>
                <a:effectLst>
                  <a:outerShdw blurRad="38100" dist="38100" dir="2700000">
                    <a:srgbClr val="000000">
                      <a:alpha val="43137"/>
                    </a:srgbClr>
                  </a:outerShdw>
                </a:effectLst>
                <a:ea typeface="+mn-ea"/>
              </a:rPr>
            </a:br>
            <a:r>
              <a:rPr lang="en-US" dirty="0" smtClean="0">
                <a:solidFill>
                  <a:srgbClr val="355E00"/>
                </a:solidFill>
                <a:effectLst>
                  <a:outerShdw blurRad="38100" dist="38100" dir="2700000">
                    <a:srgbClr val="000000">
                      <a:alpha val="43137"/>
                    </a:srgbClr>
                  </a:outerShdw>
                </a:effectLst>
                <a:ea typeface="+mn-ea"/>
              </a:rPr>
              <a:t/>
            </a:r>
            <a:br>
              <a:rPr lang="en-US" dirty="0" smtClean="0">
                <a:solidFill>
                  <a:srgbClr val="355E00"/>
                </a:solidFill>
                <a:effectLst>
                  <a:outerShdw blurRad="38100" dist="38100" dir="2700000">
                    <a:srgbClr val="000000">
                      <a:alpha val="43137"/>
                    </a:srgbClr>
                  </a:outerShdw>
                </a:effectLst>
                <a:ea typeface="+mn-ea"/>
              </a:rPr>
            </a:br>
            <a:endParaRPr dirty="0" smtClean="0">
              <a:ea typeface="+mn-ea"/>
            </a:endParaRPr>
          </a:p>
        </p:txBody>
      </p:sp>
      <p:sp>
        <p:nvSpPr>
          <p:cNvPr id="5" name="TextBox 4"/>
          <p:cNvSpPr/>
          <p:nvPr/>
        </p:nvSpPr>
        <p:spPr>
          <a:xfrm>
            <a:off x="2213280" y="3872541"/>
            <a:ext cx="30384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564640" y="4213858"/>
            <a:ext cx="414720" cy="207382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" name="Straight Connector 6"/>
          <p:cNvCxnSpPr/>
          <p:nvPr/>
        </p:nvCxnSpPr>
        <p:spPr>
          <a:xfrm rot="10800000" flipV="1">
            <a:off x="1735200" y="4213858"/>
            <a:ext cx="414720" cy="207382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Isosceles Triangle 7"/>
          <p:cNvSpPr/>
          <p:nvPr/>
        </p:nvSpPr>
        <p:spPr>
          <a:xfrm>
            <a:off x="995040" y="4543652"/>
            <a:ext cx="574560" cy="499733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L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883680" y="4190815"/>
            <a:ext cx="829440" cy="414764"/>
          </a:xfrm>
          <a:prstGeom prst="rightArrow">
            <a:avLst/>
          </a:pr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1639" tIns="40820" rIns="81639" bIns="40820" anchor="ctr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" name="TextBox 9"/>
          <p:cNvSpPr/>
          <p:nvPr/>
        </p:nvSpPr>
        <p:spPr>
          <a:xfrm>
            <a:off x="1320480" y="4071282"/>
            <a:ext cx="43632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q</a:t>
            </a:r>
            <a:r>
              <a:rPr lang="en-US" sz="2000" baseline="-33000" dirty="0" err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L</a:t>
            </a:r>
            <a:endParaRPr lang="en-US" sz="2000" baseline="-33000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11" name="TextBox 10"/>
          <p:cNvSpPr/>
          <p:nvPr/>
        </p:nvSpPr>
        <p:spPr>
          <a:xfrm>
            <a:off x="3051360" y="4092885"/>
            <a:ext cx="43632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q</a:t>
            </a:r>
            <a:r>
              <a:rPr lang="en-US" sz="2000" baseline="-33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R</a:t>
            </a:r>
            <a:endParaRPr lang="en-US" sz="2000" baseline="-330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12" name="TextBox 11"/>
          <p:cNvSpPr/>
          <p:nvPr/>
        </p:nvSpPr>
        <p:spPr>
          <a:xfrm>
            <a:off x="5607360" y="3891264"/>
            <a:ext cx="30528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a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5482787" y="4237631"/>
            <a:ext cx="240506" cy="207360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TextBox 13"/>
          <p:cNvSpPr/>
          <p:nvPr/>
        </p:nvSpPr>
        <p:spPr>
          <a:xfrm>
            <a:off x="5857921" y="3392971"/>
            <a:ext cx="43632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q</a:t>
            </a:r>
            <a:r>
              <a:rPr lang="en-US" sz="2000" baseline="-33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a</a:t>
            </a:r>
            <a:endParaRPr lang="en-US" sz="2000" baseline="-330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5823348" y="4239791"/>
            <a:ext cx="239065" cy="207360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" name="Isosceles Triangle 15"/>
          <p:cNvSpPr/>
          <p:nvPr/>
        </p:nvSpPr>
        <p:spPr>
          <a:xfrm>
            <a:off x="1663200" y="4543652"/>
            <a:ext cx="576000" cy="499733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81639" tIns="40820" rIns="81639" bIns="40820" anchor="b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L</a:t>
            </a:r>
            <a:endParaRPr lang="en-US" sz="2000" baseline="-25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17" name="Isosceles Triangle 16"/>
          <p:cNvSpPr/>
          <p:nvPr/>
        </p:nvSpPr>
        <p:spPr>
          <a:xfrm>
            <a:off x="2430720" y="4543652"/>
            <a:ext cx="576000" cy="499733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R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3100320" y="4543652"/>
            <a:ext cx="574560" cy="499733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R</a:t>
            </a:r>
          </a:p>
        </p:txBody>
      </p:sp>
      <p:sp>
        <p:nvSpPr>
          <p:cNvPr id="19" name="Isosceles Triangle 18"/>
          <p:cNvSpPr/>
          <p:nvPr/>
        </p:nvSpPr>
        <p:spPr>
          <a:xfrm>
            <a:off x="5150880" y="4510529"/>
            <a:ext cx="576000" cy="499732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L</a:t>
            </a:r>
          </a:p>
        </p:txBody>
      </p:sp>
      <p:sp>
        <p:nvSpPr>
          <p:cNvPr id="20" name="Isosceles Triangle 19"/>
          <p:cNvSpPr/>
          <p:nvPr/>
        </p:nvSpPr>
        <p:spPr>
          <a:xfrm>
            <a:off x="5820481" y="4510529"/>
            <a:ext cx="574560" cy="499732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I</a:t>
            </a:r>
            <a:r>
              <a:rPr lang="en-US" baseline="-25000" dirty="0"/>
              <a:t>R</a:t>
            </a:r>
            <a:endParaRPr lang="en-US" sz="2000" baseline="-25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21" name="TextBox 20"/>
          <p:cNvSpPr/>
          <p:nvPr/>
        </p:nvSpPr>
        <p:spPr>
          <a:xfrm>
            <a:off x="7044481" y="3891264"/>
            <a:ext cx="30384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b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6919907" y="4237631"/>
            <a:ext cx="240506" cy="207360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7259028" y="4239791"/>
            <a:ext cx="239065" cy="207360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" name="Isosceles Triangle 23"/>
          <p:cNvSpPr/>
          <p:nvPr/>
        </p:nvSpPr>
        <p:spPr>
          <a:xfrm>
            <a:off x="6588000" y="4510529"/>
            <a:ext cx="576000" cy="499732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L</a:t>
            </a:r>
          </a:p>
        </p:txBody>
      </p:sp>
      <p:sp>
        <p:nvSpPr>
          <p:cNvPr id="25" name="Isosceles Triangle 24"/>
          <p:cNvSpPr/>
          <p:nvPr/>
        </p:nvSpPr>
        <p:spPr>
          <a:xfrm>
            <a:off x="7257601" y="4510529"/>
            <a:ext cx="574560" cy="499732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R</a:t>
            </a:r>
          </a:p>
        </p:txBody>
      </p:sp>
      <p:sp>
        <p:nvSpPr>
          <p:cNvPr id="26" name="Oval 1"/>
          <p:cNvSpPr/>
          <p:nvPr/>
        </p:nvSpPr>
        <p:spPr>
          <a:xfrm>
            <a:off x="874080" y="4452923"/>
            <a:ext cx="1451520" cy="829527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 anchor="ctr" anchorCtr="1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7" name="Oval 1"/>
          <p:cNvSpPr/>
          <p:nvPr/>
        </p:nvSpPr>
        <p:spPr>
          <a:xfrm>
            <a:off x="2342880" y="4452923"/>
            <a:ext cx="1451520" cy="829527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 anchor="ctr" anchorCtr="1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8" name="Oval 1"/>
          <p:cNvSpPr/>
          <p:nvPr/>
        </p:nvSpPr>
        <p:spPr>
          <a:xfrm>
            <a:off x="4890240" y="3799095"/>
            <a:ext cx="3273120" cy="1625930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 anchor="ctr" anchorCtr="1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616261" y="5010261"/>
            <a:ext cx="4221238" cy="14420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Each tree must be able to compute more than one possible transformation</a:t>
            </a:r>
          </a:p>
          <a:p>
            <a:pPr algn="ctr"/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81B8-6604-B84B-8333-422C662B23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3481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/>
      <p:bldP spid="11" grpId="0"/>
      <p:bldP spid="12" grpId="0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4" grpId="0" animBg="1"/>
      <p:bldP spid="25" grpId="0" animBg="1"/>
      <p:bldP spid="26" grpId="0" animBg="1"/>
      <p:bldP spid="27" grpId="0" animBg="1"/>
      <p:bldP spid="28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ctrTitle"/>
          </p:nvPr>
        </p:nvSpPr>
        <p:spPr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lbany" charset="0"/>
              </a:rPr>
              <a:t>Holes in Variables Needed 1/3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480960" y="1271654"/>
            <a:ext cx="8228160" cy="5024687"/>
          </a:xfrm>
          <a:ln w="0"/>
        </p:spPr>
        <p:txBody>
          <a:bodyPr vert="horz" numCol="1" anchor="t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lbany" charset="0"/>
              </a:rPr>
              <a:t>Tree Swap:</a:t>
            </a:r>
            <a:r>
              <a:rPr lang="en-US" dirty="0">
                <a:latin typeface="Albany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lbany" charset="0"/>
              </a:rPr>
              <a:t>swap</a:t>
            </a:r>
            <a:r>
              <a:rPr lang="en-US" dirty="0">
                <a:solidFill>
                  <a:srgbClr val="000000"/>
                </a:solidFill>
                <a:latin typeface="Albany" charset="0"/>
              </a:rPr>
              <a:t> the first </a:t>
            </a:r>
            <a:r>
              <a:rPr lang="en-US" dirty="0" smtClean="0">
                <a:solidFill>
                  <a:srgbClr val="000000"/>
                </a:solidFill>
                <a:latin typeface="Albany" charset="0"/>
              </a:rPr>
              <a:t>two </a:t>
            </a: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lbany" charset="0"/>
              </a:rPr>
              <a:t>sub-trees</a:t>
            </a:r>
            <a:r>
              <a:rPr lang="en-US" dirty="0" smtClean="0">
                <a:solidFill>
                  <a:srgbClr val="000000"/>
                </a:solidFill>
                <a:latin typeface="Albany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lbany" charset="0"/>
              </a:rPr>
              <a:t>with </a:t>
            </a:r>
            <a:r>
              <a:rPr lang="en-US" dirty="0">
                <a:latin typeface="Albany" charset="0"/>
              </a:rPr>
              <a:t>root labeled with a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lbany" charset="0"/>
              </a:rPr>
              <a:t>b</a:t>
            </a:r>
            <a:r>
              <a:rPr lang="en-US" dirty="0">
                <a:latin typeface="Albany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lbany" charset="0"/>
              </a:rPr>
              <a:t>(in-order traversal) </a:t>
            </a:r>
            <a:r>
              <a:rPr lang="en-US" dirty="0">
                <a:solidFill>
                  <a:srgbClr val="355E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lbany" charset="0"/>
              </a:rPr>
              <a:t/>
            </a:r>
            <a:br>
              <a:rPr lang="en-US" dirty="0">
                <a:solidFill>
                  <a:srgbClr val="355E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lbany" charset="0"/>
              </a:rPr>
            </a:br>
            <a:r>
              <a:rPr lang="en-US" dirty="0">
                <a:solidFill>
                  <a:srgbClr val="355E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lbany" charset="0"/>
              </a:rPr>
              <a:t/>
            </a:r>
            <a:br>
              <a:rPr lang="en-US" dirty="0">
                <a:solidFill>
                  <a:srgbClr val="355E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lbany" charset="0"/>
              </a:rPr>
            </a:br>
            <a:r>
              <a:rPr lang="en-US" dirty="0">
                <a:solidFill>
                  <a:srgbClr val="355E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lbany" charset="0"/>
              </a:rPr>
              <a:t/>
            </a:r>
            <a:br>
              <a:rPr lang="en-US" dirty="0">
                <a:solidFill>
                  <a:srgbClr val="355E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lbany" charset="0"/>
              </a:rPr>
            </a:br>
            <a:endParaRPr lang="en-US" dirty="0">
              <a:latin typeface="Albany" charset="0"/>
            </a:endParaRPr>
          </a:p>
        </p:txBody>
      </p:sp>
      <p:sp>
        <p:nvSpPr>
          <p:cNvPr id="5" name="TextBox 4"/>
          <p:cNvSpPr/>
          <p:nvPr/>
        </p:nvSpPr>
        <p:spPr>
          <a:xfrm>
            <a:off x="2730525" y="3593177"/>
            <a:ext cx="43632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6" name="TextBox 5"/>
          <p:cNvSpPr/>
          <p:nvPr/>
        </p:nvSpPr>
        <p:spPr>
          <a:xfrm>
            <a:off x="1987485" y="3560054"/>
            <a:ext cx="30528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a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2213553" y="3907141"/>
            <a:ext cx="239065" cy="207360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1798833" y="3907141"/>
            <a:ext cx="239065" cy="207360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/>
          <p:nvPr/>
        </p:nvSpPr>
        <p:spPr>
          <a:xfrm>
            <a:off x="1653406" y="4049706"/>
            <a:ext cx="43488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10" name="TextBox 9"/>
          <p:cNvSpPr/>
          <p:nvPr/>
        </p:nvSpPr>
        <p:spPr>
          <a:xfrm>
            <a:off x="2347485" y="3070403"/>
            <a:ext cx="30528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a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16200000" flipH="1">
            <a:off x="2572833" y="3418209"/>
            <a:ext cx="240505" cy="207360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158113" y="3418209"/>
            <a:ext cx="240505" cy="207360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" name="TextBox 12"/>
          <p:cNvSpPr/>
          <p:nvPr/>
        </p:nvSpPr>
        <p:spPr>
          <a:xfrm>
            <a:off x="2307166" y="4082829"/>
            <a:ext cx="43488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14" name="Isosceles Triangle 13"/>
          <p:cNvSpPr/>
          <p:nvPr/>
        </p:nvSpPr>
        <p:spPr>
          <a:xfrm>
            <a:off x="2174685" y="4450068"/>
            <a:ext cx="576000" cy="498292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sz="2000" baseline="-25000" dirty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15" name="Isosceles Triangle 14"/>
          <p:cNvSpPr/>
          <p:nvPr/>
        </p:nvSpPr>
        <p:spPr>
          <a:xfrm>
            <a:off x="2632605" y="3927292"/>
            <a:ext cx="574560" cy="499733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/>
          <p:cNvSpPr/>
          <p:nvPr/>
        </p:nvSpPr>
        <p:spPr>
          <a:xfrm>
            <a:off x="6323326" y="3593177"/>
            <a:ext cx="43632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17" name="TextBox 16"/>
          <p:cNvSpPr/>
          <p:nvPr/>
        </p:nvSpPr>
        <p:spPr>
          <a:xfrm>
            <a:off x="5580285" y="3560054"/>
            <a:ext cx="30528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a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5806353" y="3907141"/>
            <a:ext cx="239065" cy="207360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391633" y="3907141"/>
            <a:ext cx="239065" cy="207360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" name="TextBox 19"/>
          <p:cNvSpPr/>
          <p:nvPr/>
        </p:nvSpPr>
        <p:spPr>
          <a:xfrm>
            <a:off x="5244765" y="4049706"/>
            <a:ext cx="43632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21" name="TextBox 20"/>
          <p:cNvSpPr/>
          <p:nvPr/>
        </p:nvSpPr>
        <p:spPr>
          <a:xfrm>
            <a:off x="5940286" y="3070403"/>
            <a:ext cx="30384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a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16200000" flipH="1">
            <a:off x="6164193" y="3418209"/>
            <a:ext cx="240505" cy="207360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749473" y="3418209"/>
            <a:ext cx="240505" cy="207360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" name="TextBox 23"/>
          <p:cNvSpPr/>
          <p:nvPr/>
        </p:nvSpPr>
        <p:spPr>
          <a:xfrm>
            <a:off x="5898525" y="4082829"/>
            <a:ext cx="43632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25" name="Isosceles Triangle 24"/>
          <p:cNvSpPr/>
          <p:nvPr/>
        </p:nvSpPr>
        <p:spPr>
          <a:xfrm>
            <a:off x="5767485" y="4450068"/>
            <a:ext cx="576000" cy="498292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26" name="Isosceles Triangle 25"/>
          <p:cNvSpPr/>
          <p:nvPr/>
        </p:nvSpPr>
        <p:spPr>
          <a:xfrm>
            <a:off x="6225406" y="3927292"/>
            <a:ext cx="574560" cy="499733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964605" y="3899929"/>
            <a:ext cx="829440" cy="414764"/>
          </a:xfrm>
          <a:prstGeom prst="rightArrow">
            <a:avLst/>
          </a:pr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1639" tIns="40820" rIns="81639" bIns="40820" anchor="ctr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81B8-6604-B84B-8333-422C662B23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41911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lbany" charset="0"/>
              </a:rPr>
              <a:t>Holes in Variables Needed 2/3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480960" y="1299017"/>
            <a:ext cx="8228160" cy="4527835"/>
          </a:xfrm>
          <a:ln w="0"/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1286"/>
              </a:spcAft>
              <a:buClr>
                <a:srgbClr val="800000"/>
              </a:buClr>
              <a:buSzPct val="45000"/>
              <a:buNone/>
              <a:defRPr/>
            </a:pPr>
            <a:endParaRPr lang="en-US" dirty="0">
              <a:solidFill>
                <a:srgbClr val="1F497D"/>
              </a:solidFill>
            </a:endParaRPr>
          </a:p>
          <a:p>
            <a:pPr marL="0" indent="0">
              <a:spcBef>
                <a:spcPts val="0"/>
              </a:spcBef>
              <a:spcAft>
                <a:spcPts val="1286"/>
              </a:spcAft>
              <a:buClr>
                <a:srgbClr val="800000"/>
              </a:buClr>
              <a:buSzPct val="45000"/>
              <a:buNone/>
              <a:defRPr/>
            </a:pPr>
            <a:endParaRPr lang="en-US" dirty="0" smtClean="0">
              <a:solidFill>
                <a:srgbClr val="1F497D"/>
              </a:solidFill>
            </a:endParaRPr>
          </a:p>
          <a:p>
            <a:pPr marL="0" indent="0">
              <a:spcBef>
                <a:spcPts val="0"/>
              </a:spcBef>
              <a:spcAft>
                <a:spcPts val="1286"/>
              </a:spcAft>
              <a:buClr>
                <a:srgbClr val="800000"/>
              </a:buClr>
              <a:buSzPct val="45000"/>
              <a:buNone/>
              <a:defRPr/>
            </a:pPr>
            <a:endParaRPr lang="en-US" dirty="0">
              <a:solidFill>
                <a:srgbClr val="1F497D"/>
              </a:solidFill>
            </a:endParaRPr>
          </a:p>
          <a:p>
            <a:pPr marL="0" indent="0">
              <a:spcBef>
                <a:spcPts val="0"/>
              </a:spcBef>
              <a:spcAft>
                <a:spcPts val="1286"/>
              </a:spcAft>
              <a:buClr>
                <a:srgbClr val="800000"/>
              </a:buClr>
              <a:buSzPct val="45000"/>
              <a:buNone/>
              <a:defRPr/>
            </a:pPr>
            <a:endParaRPr lang="en-US" dirty="0" smtClean="0">
              <a:solidFill>
                <a:srgbClr val="1F497D"/>
              </a:solidFill>
            </a:endParaRPr>
          </a:p>
          <a:p>
            <a:pPr marL="0" indent="0">
              <a:spcBef>
                <a:spcPts val="0"/>
              </a:spcBef>
              <a:spcAft>
                <a:spcPts val="1286"/>
              </a:spcAft>
              <a:buClr>
                <a:srgbClr val="800000"/>
              </a:buClr>
              <a:buSzPct val="45000"/>
              <a:buNone/>
              <a:defRPr/>
            </a:pPr>
            <a:endParaRPr lang="en-US" dirty="0" smtClean="0">
              <a:solidFill>
                <a:srgbClr val="1F497D"/>
              </a:solidFill>
            </a:endParaRPr>
          </a:p>
          <a:p>
            <a:pPr>
              <a:spcBef>
                <a:spcPts val="0"/>
              </a:spcBef>
              <a:spcAft>
                <a:spcPts val="1286"/>
              </a:spcAft>
              <a:buSzPct val="100000"/>
              <a:defRPr/>
            </a:pPr>
            <a:r>
              <a:rPr lang="en-US" sz="3000" dirty="0" smtClean="0">
                <a:solidFill>
                  <a:srgbClr val="1F497D"/>
                </a:solidFill>
              </a:rPr>
              <a:t>q</a:t>
            </a:r>
            <a:r>
              <a:rPr lang="en-US" sz="3000" baseline="-25000" dirty="0" smtClean="0">
                <a:solidFill>
                  <a:srgbClr val="1F497D"/>
                </a:solidFill>
              </a:rPr>
              <a:t>i</a:t>
            </a:r>
            <a:r>
              <a:rPr lang="en-US" sz="3000" dirty="0" smtClean="0"/>
              <a:t> means that so far we saw </a:t>
            </a:r>
            <a:r>
              <a:rPr lang="en-US" sz="3000" dirty="0" err="1" smtClean="0">
                <a:solidFill>
                  <a:srgbClr val="1F497D"/>
                </a:solidFill>
                <a:effectLst>
                  <a:outerShdw blurRad="38100" dist="38100" dir="2700000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3000" dirty="0" smtClean="0"/>
              <a:t> top level</a:t>
            </a:r>
            <a:r>
              <a:rPr lang="en-US" sz="3000" dirty="0" smtClean="0">
                <a:effectLst>
                  <a:outerShdw blurRad="38100" dist="38100" dir="270000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  <a:p>
            <a:pPr>
              <a:spcBef>
                <a:spcPts val="0"/>
              </a:spcBef>
              <a:spcAft>
                <a:spcPts val="1286"/>
              </a:spcAft>
              <a:buSzPct val="100000"/>
              <a:defRPr/>
            </a:pPr>
            <a:r>
              <a:rPr lang="en-US" sz="3000" dirty="0" err="1">
                <a:solidFill>
                  <a:schemeClr val="tx2"/>
                </a:solidFill>
                <a:effectLst>
                  <a:outerShdw blurRad="38100" dist="38100" dir="2700000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sz="3000" b="1" baseline="33000" dirty="0" err="1">
                <a:solidFill>
                  <a:schemeClr val="tx2"/>
                </a:solidFill>
                <a:effectLst>
                  <a:outerShdw blurRad="38100" dist="38100" dir="2700000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contains the </a:t>
            </a:r>
            <a:r>
              <a:rPr lang="en-US" sz="3000" dirty="0" err="1">
                <a:solidFill>
                  <a:srgbClr val="1F497D"/>
                </a:solidFill>
                <a:effectLst>
                  <a:outerShdw blurRad="38100" dist="38100" dir="2700000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3000" dirty="0" err="1"/>
              <a:t>-th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3000" dirty="0"/>
              <a:t>-rooted </a:t>
            </a:r>
            <a:r>
              <a:rPr lang="en-US" sz="3000" dirty="0" smtClean="0"/>
              <a:t>sub-tree</a:t>
            </a:r>
            <a:endParaRPr lang="en-US" sz="3000" dirty="0" smtClean="0">
              <a:solidFill>
                <a:srgbClr val="FF0000"/>
              </a:solidFill>
              <a:effectLst>
                <a:outerShdw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1286"/>
              </a:spcAft>
              <a:buSzPct val="100000"/>
              <a:defRPr/>
            </a:pPr>
            <a:r>
              <a:rPr lang="en-US" sz="3000" dirty="0" smtClean="0">
                <a:solidFill>
                  <a:srgbClr val="1F497D"/>
                </a:solidFill>
                <a:effectLst>
                  <a:outerShdw blurRad="38100" dist="38100" dir="2700000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en-US" dirty="0"/>
              <a:t>contains the tree processed so far but </a:t>
            </a:r>
            <a:br>
              <a:rPr lang="en-US" dirty="0"/>
            </a:br>
            <a:r>
              <a:rPr lang="en-US" dirty="0"/>
              <a:t>	has</a:t>
            </a:r>
            <a:r>
              <a:rPr lang="en-US" sz="3000" dirty="0" smtClean="0"/>
              <a:t> </a:t>
            </a:r>
            <a:r>
              <a:rPr lang="en-US" sz="3000" dirty="0" err="1" smtClean="0">
                <a:solidFill>
                  <a:schemeClr val="tx2"/>
                </a:solidFill>
              </a:rPr>
              <a:t>i</a:t>
            </a:r>
            <a:r>
              <a:rPr lang="en-US" sz="3000" dirty="0" smtClean="0"/>
              <a:t> </a:t>
            </a:r>
            <a:r>
              <a:rPr lang="en-US" dirty="0">
                <a:solidFill>
                  <a:schemeClr val="tx2"/>
                </a:solidFill>
              </a:rPr>
              <a:t>holes </a:t>
            </a:r>
            <a:r>
              <a:rPr lang="en-US" sz="3000" dirty="0" smtClean="0"/>
              <a:t>in place of the top-level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3000" dirty="0"/>
              <a:t>-rooted sub-</a:t>
            </a:r>
            <a:r>
              <a:rPr lang="en-US" sz="3000" dirty="0" smtClean="0"/>
              <a:t>trees</a:t>
            </a:r>
          </a:p>
        </p:txBody>
      </p:sp>
      <p:sp>
        <p:nvSpPr>
          <p:cNvPr id="5" name="TextBox 4"/>
          <p:cNvSpPr/>
          <p:nvPr/>
        </p:nvSpPr>
        <p:spPr>
          <a:xfrm>
            <a:off x="2170371" y="1726718"/>
            <a:ext cx="30528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a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523171" y="2068033"/>
            <a:ext cx="414720" cy="207382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" name="Straight Connector 6"/>
          <p:cNvCxnSpPr/>
          <p:nvPr/>
        </p:nvCxnSpPr>
        <p:spPr>
          <a:xfrm rot="10800000" flipV="1">
            <a:off x="1693731" y="2068033"/>
            <a:ext cx="414720" cy="207382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Right Arrow 7"/>
          <p:cNvSpPr/>
          <p:nvPr/>
        </p:nvSpPr>
        <p:spPr>
          <a:xfrm>
            <a:off x="4200771" y="2078114"/>
            <a:ext cx="829440" cy="414764"/>
          </a:xfrm>
          <a:prstGeom prst="rightArrow">
            <a:avLst/>
          </a:pr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1639" tIns="40820" rIns="81639" bIns="40820" anchor="ctr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9" name="TextBox 8"/>
          <p:cNvSpPr/>
          <p:nvPr/>
        </p:nvSpPr>
        <p:spPr>
          <a:xfrm>
            <a:off x="1279011" y="1958582"/>
            <a:ext cx="43632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q</a:t>
            </a:r>
            <a:r>
              <a:rPr lang="en-US" sz="2000" baseline="-33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10" name="TextBox 9"/>
          <p:cNvSpPr/>
          <p:nvPr/>
        </p:nvSpPr>
        <p:spPr>
          <a:xfrm>
            <a:off x="3009891" y="1948500"/>
            <a:ext cx="43632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q</a:t>
            </a:r>
            <a:r>
              <a:rPr lang="en-US" sz="2000" baseline="-33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11" name="TextBox 10"/>
          <p:cNvSpPr/>
          <p:nvPr/>
        </p:nvSpPr>
        <p:spPr>
          <a:xfrm>
            <a:off x="5826531" y="1941301"/>
            <a:ext cx="30528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a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5701959" y="2289107"/>
            <a:ext cx="240505" cy="207360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" name="TextBox 12"/>
          <p:cNvSpPr/>
          <p:nvPr/>
        </p:nvSpPr>
        <p:spPr>
          <a:xfrm>
            <a:off x="6077091" y="1346517"/>
            <a:ext cx="43632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q</a:t>
            </a:r>
            <a:r>
              <a:rPr lang="en-US" sz="2000" baseline="-33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2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6041798" y="2290548"/>
            <a:ext cx="240506" cy="207360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5" name="Isosceles Triangle 14"/>
          <p:cNvSpPr/>
          <p:nvPr/>
        </p:nvSpPr>
        <p:spPr>
          <a:xfrm>
            <a:off x="1670692" y="2528882"/>
            <a:ext cx="446400" cy="499732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 smtClean="0"/>
              <a:t>y</a:t>
            </a:r>
            <a:r>
              <a:rPr lang="en-US" baseline="30000" dirty="0" smtClean="0"/>
              <a:t>2</a:t>
            </a:r>
            <a:r>
              <a:rPr lang="en-US" baseline="-25000" dirty="0" smtClean="0"/>
              <a:t>L</a:t>
            </a:r>
            <a:endParaRPr lang="en-US" baseline="-25000" dirty="0"/>
          </a:p>
        </p:txBody>
      </p:sp>
      <p:sp>
        <p:nvSpPr>
          <p:cNvPr id="16" name="Oval 1"/>
          <p:cNvSpPr/>
          <p:nvPr/>
        </p:nvSpPr>
        <p:spPr>
          <a:xfrm>
            <a:off x="371812" y="2406468"/>
            <a:ext cx="1920960" cy="829527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 anchor="ctr" anchorCtr="1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7" name="Oval 1"/>
          <p:cNvSpPr/>
          <p:nvPr/>
        </p:nvSpPr>
        <p:spPr>
          <a:xfrm>
            <a:off x="5109411" y="1751200"/>
            <a:ext cx="3611520" cy="1732501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 anchor="ctr" anchorCtr="1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8" name="Isosceles Triangle 17"/>
          <p:cNvSpPr/>
          <p:nvPr/>
        </p:nvSpPr>
        <p:spPr>
          <a:xfrm>
            <a:off x="1083172" y="2654174"/>
            <a:ext cx="554400" cy="472370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y</a:t>
            </a:r>
            <a:r>
              <a:rPr lang="en-US" baseline="30000" dirty="0"/>
              <a:t>1</a:t>
            </a:r>
            <a:r>
              <a:rPr lang="en-US" baseline="-25000" dirty="0"/>
              <a:t>L</a:t>
            </a:r>
          </a:p>
        </p:txBody>
      </p:sp>
      <p:sp>
        <p:nvSpPr>
          <p:cNvPr id="19" name="Isosceles Triangle 18"/>
          <p:cNvSpPr/>
          <p:nvPr/>
        </p:nvSpPr>
        <p:spPr>
          <a:xfrm>
            <a:off x="527332" y="2523122"/>
            <a:ext cx="555840" cy="473809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 err="1"/>
              <a:t>x</a:t>
            </a:r>
            <a:r>
              <a:rPr lang="en-US" baseline="-25000" dirty="0" err="1"/>
              <a:t>L</a:t>
            </a:r>
            <a:endParaRPr lang="en-US" baseline="-25000" dirty="0"/>
          </a:p>
        </p:txBody>
      </p:sp>
      <p:sp>
        <p:nvSpPr>
          <p:cNvPr id="20" name="Isosceles Triangle 19"/>
          <p:cNvSpPr/>
          <p:nvPr/>
        </p:nvSpPr>
        <p:spPr>
          <a:xfrm>
            <a:off x="3678052" y="2528882"/>
            <a:ext cx="463680" cy="499732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y</a:t>
            </a:r>
            <a:r>
              <a:rPr lang="en-US" baseline="30000" dirty="0"/>
              <a:t>2</a:t>
            </a:r>
            <a:r>
              <a:rPr lang="en-US" baseline="-25000" dirty="0"/>
              <a:t>R</a:t>
            </a:r>
          </a:p>
        </p:txBody>
      </p:sp>
      <p:sp>
        <p:nvSpPr>
          <p:cNvPr id="21" name="Oval 1"/>
          <p:cNvSpPr/>
          <p:nvPr/>
        </p:nvSpPr>
        <p:spPr>
          <a:xfrm>
            <a:off x="2396452" y="2406468"/>
            <a:ext cx="1920960" cy="829527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 anchor="ctr" anchorCtr="1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22" name="Isosceles Triangle 21"/>
          <p:cNvSpPr/>
          <p:nvPr/>
        </p:nvSpPr>
        <p:spPr>
          <a:xfrm>
            <a:off x="3107812" y="2654174"/>
            <a:ext cx="554400" cy="472370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y</a:t>
            </a:r>
            <a:r>
              <a:rPr lang="en-US" baseline="30000" dirty="0"/>
              <a:t>1</a:t>
            </a:r>
            <a:r>
              <a:rPr lang="en-US" baseline="-25000" dirty="0"/>
              <a:t>R</a:t>
            </a:r>
          </a:p>
        </p:txBody>
      </p:sp>
      <p:sp>
        <p:nvSpPr>
          <p:cNvPr id="23" name="Isosceles Triangle 22"/>
          <p:cNvSpPr/>
          <p:nvPr/>
        </p:nvSpPr>
        <p:spPr>
          <a:xfrm>
            <a:off x="2551972" y="2523122"/>
            <a:ext cx="555840" cy="473809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 err="1"/>
              <a:t>x</a:t>
            </a:r>
            <a:r>
              <a:rPr lang="en-US" baseline="-25000" dirty="0" err="1"/>
              <a:t>R</a:t>
            </a:r>
            <a:endParaRPr lang="en-US" baseline="-25000" dirty="0"/>
          </a:p>
        </p:txBody>
      </p:sp>
      <p:sp>
        <p:nvSpPr>
          <p:cNvPr id="24" name="Isosceles Triangle 23"/>
          <p:cNvSpPr/>
          <p:nvPr/>
        </p:nvSpPr>
        <p:spPr>
          <a:xfrm>
            <a:off x="5403172" y="2544723"/>
            <a:ext cx="554400" cy="472370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 err="1"/>
              <a:t>x</a:t>
            </a:r>
            <a:r>
              <a:rPr lang="en-US" baseline="-25000" dirty="0" err="1"/>
              <a:t>L</a:t>
            </a:r>
            <a:endParaRPr lang="en-US" baseline="-25000" dirty="0"/>
          </a:p>
        </p:txBody>
      </p:sp>
      <p:sp>
        <p:nvSpPr>
          <p:cNvPr id="25" name="Isosceles Triangle 24"/>
          <p:cNvSpPr/>
          <p:nvPr/>
        </p:nvSpPr>
        <p:spPr>
          <a:xfrm>
            <a:off x="6025252" y="2544723"/>
            <a:ext cx="554400" cy="472370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 err="1"/>
              <a:t>x</a:t>
            </a:r>
            <a:r>
              <a:rPr lang="en-US" baseline="-25000" dirty="0" err="1"/>
              <a:t>R</a:t>
            </a:r>
            <a:endParaRPr lang="en-US" baseline="-25000" dirty="0"/>
          </a:p>
        </p:txBody>
      </p:sp>
      <p:sp>
        <p:nvSpPr>
          <p:cNvPr id="26" name="Isosceles Triangle 25"/>
          <p:cNvSpPr/>
          <p:nvPr/>
        </p:nvSpPr>
        <p:spPr>
          <a:xfrm>
            <a:off x="6844611" y="2370465"/>
            <a:ext cx="554400" cy="472370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y</a:t>
            </a:r>
            <a:r>
              <a:rPr lang="en-US" baseline="30000" dirty="0"/>
              <a:t>1</a:t>
            </a:r>
            <a:r>
              <a:rPr lang="en-US" baseline="-25000" dirty="0"/>
              <a:t>L</a:t>
            </a:r>
          </a:p>
        </p:txBody>
      </p:sp>
      <p:sp>
        <p:nvSpPr>
          <p:cNvPr id="27" name="Isosceles Triangle 26"/>
          <p:cNvSpPr/>
          <p:nvPr/>
        </p:nvSpPr>
        <p:spPr>
          <a:xfrm>
            <a:off x="7813732" y="2370465"/>
            <a:ext cx="555840" cy="472370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y</a:t>
            </a:r>
            <a:r>
              <a:rPr lang="en-US" baseline="30000" dirty="0"/>
              <a:t>1</a:t>
            </a:r>
            <a:r>
              <a:rPr lang="en-US" baseline="-25000" dirty="0"/>
              <a:t>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81B8-6604-B84B-8333-422C662B23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0065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lbany" charset="0"/>
              </a:rPr>
              <a:t>Holes in Variables Needed 2/3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type="body" idx="1"/>
          </p:nvPr>
        </p:nvSpPr>
        <p:spPr>
          <a:xfrm>
            <a:off x="480960" y="1299017"/>
            <a:ext cx="8228160" cy="4527835"/>
          </a:xfrm>
          <a:ln w="0"/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1286"/>
              </a:spcAft>
              <a:buClr>
                <a:srgbClr val="800000"/>
              </a:buClr>
              <a:buSzPct val="45000"/>
              <a:buNone/>
              <a:defRPr/>
            </a:pPr>
            <a:endParaRPr lang="en-US" dirty="0">
              <a:solidFill>
                <a:srgbClr val="1F497D"/>
              </a:solidFill>
            </a:endParaRPr>
          </a:p>
          <a:p>
            <a:pPr marL="0" indent="0">
              <a:spcBef>
                <a:spcPts val="0"/>
              </a:spcBef>
              <a:spcAft>
                <a:spcPts val="1286"/>
              </a:spcAft>
              <a:buClr>
                <a:srgbClr val="800000"/>
              </a:buClr>
              <a:buSzPct val="45000"/>
              <a:buNone/>
              <a:defRPr/>
            </a:pPr>
            <a:endParaRPr lang="en-US" dirty="0" smtClean="0">
              <a:solidFill>
                <a:srgbClr val="1F497D"/>
              </a:solidFill>
            </a:endParaRPr>
          </a:p>
          <a:p>
            <a:pPr marL="0" indent="0">
              <a:spcBef>
                <a:spcPts val="0"/>
              </a:spcBef>
              <a:spcAft>
                <a:spcPts val="1286"/>
              </a:spcAft>
              <a:buClr>
                <a:srgbClr val="800000"/>
              </a:buClr>
              <a:buSzPct val="45000"/>
              <a:buNone/>
              <a:defRPr/>
            </a:pPr>
            <a:endParaRPr lang="en-US" dirty="0">
              <a:solidFill>
                <a:srgbClr val="1F497D"/>
              </a:solidFill>
            </a:endParaRPr>
          </a:p>
          <a:p>
            <a:pPr marL="0" indent="0">
              <a:spcBef>
                <a:spcPts val="0"/>
              </a:spcBef>
              <a:spcAft>
                <a:spcPts val="1286"/>
              </a:spcAft>
              <a:buClr>
                <a:srgbClr val="800000"/>
              </a:buClr>
              <a:buSzPct val="45000"/>
              <a:buNone/>
              <a:defRPr/>
            </a:pPr>
            <a:endParaRPr lang="en-US" dirty="0" smtClean="0">
              <a:solidFill>
                <a:srgbClr val="1F497D"/>
              </a:solidFill>
            </a:endParaRPr>
          </a:p>
          <a:p>
            <a:pPr marL="0" indent="0">
              <a:spcBef>
                <a:spcPts val="0"/>
              </a:spcBef>
              <a:spcAft>
                <a:spcPts val="1286"/>
              </a:spcAft>
              <a:buClr>
                <a:srgbClr val="800000"/>
              </a:buClr>
              <a:buSzPct val="45000"/>
              <a:buNone/>
              <a:defRPr/>
            </a:pPr>
            <a:endParaRPr lang="en-US" dirty="0" smtClean="0">
              <a:solidFill>
                <a:srgbClr val="1F497D"/>
              </a:solidFill>
            </a:endParaRPr>
          </a:p>
          <a:p>
            <a:pPr>
              <a:spcBef>
                <a:spcPts val="0"/>
              </a:spcBef>
              <a:spcAft>
                <a:spcPts val="1286"/>
              </a:spcAft>
              <a:buSzPct val="100000"/>
              <a:defRPr/>
            </a:pPr>
            <a:r>
              <a:rPr lang="en-US" sz="3000" dirty="0" smtClean="0">
                <a:solidFill>
                  <a:srgbClr val="1F497D"/>
                </a:solidFill>
              </a:rPr>
              <a:t>q</a:t>
            </a:r>
            <a:r>
              <a:rPr lang="en-US" sz="3000" baseline="-25000" dirty="0" smtClean="0">
                <a:solidFill>
                  <a:srgbClr val="1F497D"/>
                </a:solidFill>
              </a:rPr>
              <a:t>i</a:t>
            </a:r>
            <a:r>
              <a:rPr lang="en-US" sz="3000" dirty="0" smtClean="0"/>
              <a:t> means that so far we saw </a:t>
            </a:r>
            <a:r>
              <a:rPr lang="en-US" sz="3000" dirty="0" err="1" smtClean="0">
                <a:solidFill>
                  <a:srgbClr val="1F497D"/>
                </a:solidFill>
                <a:effectLst>
                  <a:outerShdw blurRad="38100" dist="38100" dir="2700000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3000" dirty="0" smtClean="0"/>
              <a:t> top level</a:t>
            </a:r>
            <a:r>
              <a:rPr lang="en-US" sz="3000" dirty="0" smtClean="0">
                <a:effectLst>
                  <a:outerShdw blurRad="38100" dist="38100" dir="270000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effectLst>
                  <a:outerShdw blurRad="38100" dist="38100" dir="2700000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  <a:p>
            <a:pPr>
              <a:spcBef>
                <a:spcPts val="0"/>
              </a:spcBef>
              <a:spcAft>
                <a:spcPts val="1286"/>
              </a:spcAft>
              <a:buSzPct val="100000"/>
              <a:defRPr/>
            </a:pPr>
            <a:r>
              <a:rPr lang="en-US" sz="3000" dirty="0" err="1">
                <a:solidFill>
                  <a:schemeClr val="tx2"/>
                </a:solidFill>
                <a:effectLst>
                  <a:outerShdw blurRad="38100" dist="38100" dir="2700000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sz="3000" b="1" baseline="33000" dirty="0" err="1">
                <a:solidFill>
                  <a:schemeClr val="tx2"/>
                </a:solidFill>
                <a:effectLst>
                  <a:outerShdw blurRad="38100" dist="38100" dir="2700000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contains the </a:t>
            </a:r>
            <a:r>
              <a:rPr lang="en-US" sz="3000" dirty="0" err="1">
                <a:solidFill>
                  <a:srgbClr val="1F497D"/>
                </a:solidFill>
                <a:effectLst>
                  <a:outerShdw blurRad="38100" dist="38100" dir="2700000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3000" dirty="0" err="1"/>
              <a:t>-th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3000" dirty="0"/>
              <a:t>-rooted </a:t>
            </a:r>
            <a:r>
              <a:rPr lang="en-US" sz="3000" dirty="0" smtClean="0"/>
              <a:t>sub-tree</a:t>
            </a:r>
            <a:endParaRPr lang="en-US" sz="3000" dirty="0" smtClean="0">
              <a:solidFill>
                <a:srgbClr val="FF0000"/>
              </a:solidFill>
              <a:effectLst>
                <a:outerShdw blurRad="38100" dist="38100" dir="2700000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1286"/>
              </a:spcAft>
              <a:buSzPct val="100000"/>
              <a:defRPr/>
            </a:pPr>
            <a:r>
              <a:rPr lang="en-US" sz="3000" dirty="0" smtClean="0">
                <a:solidFill>
                  <a:srgbClr val="1F497D"/>
                </a:solidFill>
                <a:effectLst>
                  <a:outerShdw blurRad="38100" dist="38100" dir="2700000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en-US" dirty="0"/>
              <a:t>contains the tree processed so far but </a:t>
            </a:r>
            <a:br>
              <a:rPr lang="en-US" dirty="0"/>
            </a:br>
            <a:r>
              <a:rPr lang="en-US" dirty="0"/>
              <a:t>	has</a:t>
            </a:r>
            <a:r>
              <a:rPr lang="en-US" sz="3000" dirty="0" smtClean="0"/>
              <a:t> </a:t>
            </a:r>
            <a:r>
              <a:rPr lang="en-US" sz="3000" dirty="0" err="1" smtClean="0">
                <a:solidFill>
                  <a:schemeClr val="tx2"/>
                </a:solidFill>
              </a:rPr>
              <a:t>i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tx2"/>
                </a:solidFill>
                <a:effectLst>
                  <a:outerShdw blurRad="38100" dist="38100" dir="2700000">
                    <a:srgbClr val="000000">
                      <a:alpha val="43137"/>
                    </a:srgbClr>
                  </a:outerShdw>
                </a:effectLst>
              </a:rPr>
              <a:t>holes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smtClean="0"/>
              <a:t>in place of the top-level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3000" dirty="0"/>
              <a:t>-rooted sub-</a:t>
            </a:r>
            <a:r>
              <a:rPr lang="en-US" sz="3000" dirty="0" smtClean="0"/>
              <a:t>trees</a:t>
            </a:r>
          </a:p>
        </p:txBody>
      </p:sp>
      <p:sp>
        <p:nvSpPr>
          <p:cNvPr id="28" name="TextBox 4"/>
          <p:cNvSpPr/>
          <p:nvPr/>
        </p:nvSpPr>
        <p:spPr>
          <a:xfrm>
            <a:off x="2246401" y="1645812"/>
            <a:ext cx="30384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b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2597760" y="2023413"/>
            <a:ext cx="414720" cy="207382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0" name="Straight Connector 29"/>
          <p:cNvCxnSpPr/>
          <p:nvPr/>
        </p:nvCxnSpPr>
        <p:spPr>
          <a:xfrm rot="10800000" flipV="1">
            <a:off x="1768320" y="2023413"/>
            <a:ext cx="414720" cy="207382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1" name="Right Arrow 30"/>
          <p:cNvSpPr/>
          <p:nvPr/>
        </p:nvSpPr>
        <p:spPr>
          <a:xfrm>
            <a:off x="4374720" y="2098301"/>
            <a:ext cx="829440" cy="414764"/>
          </a:xfrm>
          <a:prstGeom prst="rightArrow">
            <a:avLst/>
          </a:pr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1639" tIns="40820" rIns="81639" bIns="40820" anchor="ctr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32" name="TextBox 8"/>
          <p:cNvSpPr/>
          <p:nvPr/>
        </p:nvSpPr>
        <p:spPr>
          <a:xfrm>
            <a:off x="1353601" y="1913961"/>
            <a:ext cx="43632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q</a:t>
            </a:r>
            <a:r>
              <a:rPr lang="en-US" sz="2000" baseline="-33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3" name="TextBox 9"/>
          <p:cNvSpPr/>
          <p:nvPr/>
        </p:nvSpPr>
        <p:spPr>
          <a:xfrm>
            <a:off x="3084481" y="1903880"/>
            <a:ext cx="43632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q</a:t>
            </a:r>
            <a:r>
              <a:rPr lang="en-US" sz="2000" baseline="-330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4" name="TextBox 10"/>
          <p:cNvSpPr/>
          <p:nvPr/>
        </p:nvSpPr>
        <p:spPr>
          <a:xfrm>
            <a:off x="6783840" y="1733943"/>
            <a:ext cx="303840" cy="390214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000">
                <a:solidFill>
                  <a:srgbClr val="355E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b</a:t>
            </a: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6659268" y="2080310"/>
            <a:ext cx="240505" cy="207360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6998388" y="2082470"/>
            <a:ext cx="239065" cy="207360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7" name="Isosceles Triangle 36"/>
          <p:cNvSpPr/>
          <p:nvPr/>
        </p:nvSpPr>
        <p:spPr>
          <a:xfrm>
            <a:off x="1745281" y="2484261"/>
            <a:ext cx="447840" cy="499732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baseline="30000" dirty="0"/>
              <a:t>L</a:t>
            </a:r>
          </a:p>
        </p:txBody>
      </p:sp>
      <p:sp>
        <p:nvSpPr>
          <p:cNvPr id="38" name="Oval 1"/>
          <p:cNvSpPr/>
          <p:nvPr/>
        </p:nvSpPr>
        <p:spPr>
          <a:xfrm>
            <a:off x="447841" y="2361848"/>
            <a:ext cx="1919520" cy="829527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 anchor="ctr" anchorCtr="1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39" name="Oval 1"/>
          <p:cNvSpPr/>
          <p:nvPr/>
        </p:nvSpPr>
        <p:spPr>
          <a:xfrm>
            <a:off x="5270400" y="1657355"/>
            <a:ext cx="3317760" cy="180649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 anchor="ctr" anchorCtr="1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1157760" y="2609554"/>
            <a:ext cx="554400" cy="472370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baseline="30000" dirty="0"/>
              <a:t>L</a:t>
            </a:r>
          </a:p>
        </p:txBody>
      </p:sp>
      <p:sp>
        <p:nvSpPr>
          <p:cNvPr id="41" name="Isosceles Triangle 40"/>
          <p:cNvSpPr/>
          <p:nvPr/>
        </p:nvSpPr>
        <p:spPr>
          <a:xfrm>
            <a:off x="603361" y="2478501"/>
            <a:ext cx="554400" cy="473809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 err="1"/>
              <a:t>x</a:t>
            </a:r>
            <a:r>
              <a:rPr lang="en-US" baseline="30000" dirty="0" err="1"/>
              <a:t>L</a:t>
            </a:r>
            <a:endParaRPr lang="en-US" baseline="30000" dirty="0"/>
          </a:p>
        </p:txBody>
      </p:sp>
      <p:sp>
        <p:nvSpPr>
          <p:cNvPr id="42" name="Isosceles Triangle 41"/>
          <p:cNvSpPr/>
          <p:nvPr/>
        </p:nvSpPr>
        <p:spPr>
          <a:xfrm>
            <a:off x="3754081" y="2484261"/>
            <a:ext cx="463680" cy="499732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baseline="30000" dirty="0"/>
              <a:t>R</a:t>
            </a:r>
          </a:p>
        </p:txBody>
      </p:sp>
      <p:sp>
        <p:nvSpPr>
          <p:cNvPr id="43" name="Oval 1"/>
          <p:cNvSpPr/>
          <p:nvPr/>
        </p:nvSpPr>
        <p:spPr>
          <a:xfrm>
            <a:off x="2472481" y="2361848"/>
            <a:ext cx="1919520" cy="829527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 anchor="ctr" anchorCtr="1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44" name="Isosceles Triangle 43"/>
          <p:cNvSpPr/>
          <p:nvPr/>
        </p:nvSpPr>
        <p:spPr>
          <a:xfrm>
            <a:off x="3182400" y="2609554"/>
            <a:ext cx="554400" cy="472370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baseline="30000" dirty="0"/>
              <a:t>R</a:t>
            </a:r>
          </a:p>
        </p:txBody>
      </p:sp>
      <p:sp>
        <p:nvSpPr>
          <p:cNvPr id="45" name="Isosceles Triangle 44"/>
          <p:cNvSpPr/>
          <p:nvPr/>
        </p:nvSpPr>
        <p:spPr>
          <a:xfrm>
            <a:off x="2628001" y="2478501"/>
            <a:ext cx="554400" cy="473809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 err="1"/>
              <a:t>x</a:t>
            </a:r>
            <a:r>
              <a:rPr lang="en-US" baseline="30000" dirty="0" err="1"/>
              <a:t>R</a:t>
            </a:r>
            <a:endParaRPr lang="en-US" baseline="30000" dirty="0"/>
          </a:p>
        </p:txBody>
      </p:sp>
      <p:sp>
        <p:nvSpPr>
          <p:cNvPr id="46" name="Isosceles Triangle 45"/>
          <p:cNvSpPr/>
          <p:nvPr/>
        </p:nvSpPr>
        <p:spPr>
          <a:xfrm>
            <a:off x="6359040" y="2337366"/>
            <a:ext cx="555840" cy="472370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 err="1"/>
              <a:t>x</a:t>
            </a:r>
            <a:r>
              <a:rPr lang="en-US" baseline="30000" dirty="0" err="1"/>
              <a:t>L</a:t>
            </a:r>
            <a:endParaRPr lang="en-US" baseline="30000" dirty="0"/>
          </a:p>
        </p:txBody>
      </p:sp>
      <p:sp>
        <p:nvSpPr>
          <p:cNvPr id="47" name="Isosceles Triangle 46"/>
          <p:cNvSpPr/>
          <p:nvPr/>
        </p:nvSpPr>
        <p:spPr>
          <a:xfrm>
            <a:off x="6981120" y="2337366"/>
            <a:ext cx="555840" cy="472370"/>
          </a:xfrm>
          <a:prstGeom prst="triangl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 err="1"/>
              <a:t>x</a:t>
            </a:r>
            <a:r>
              <a:rPr lang="en-US" baseline="30000" dirty="0" err="1"/>
              <a:t>R</a:t>
            </a:r>
            <a:endParaRPr lang="en-US" baseline="30000" dirty="0"/>
          </a:p>
        </p:txBody>
      </p:sp>
      <p:sp>
        <p:nvSpPr>
          <p:cNvPr id="48" name="TextBox 25"/>
          <p:cNvSpPr/>
          <p:nvPr/>
        </p:nvSpPr>
        <p:spPr>
          <a:xfrm>
            <a:off x="8053920" y="2402173"/>
            <a:ext cx="288000" cy="420991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ε</a:t>
            </a:r>
            <a:endParaRPr lang="en-US" sz="22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49" name="TextBox 26"/>
          <p:cNvSpPr/>
          <p:nvPr/>
        </p:nvSpPr>
        <p:spPr>
          <a:xfrm>
            <a:off x="5620320" y="2415134"/>
            <a:ext cx="316800" cy="420991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?</a:t>
            </a:r>
          </a:p>
        </p:txBody>
      </p:sp>
      <p:sp>
        <p:nvSpPr>
          <p:cNvPr id="50" name="Isosceles Triangle 49"/>
          <p:cNvSpPr/>
          <p:nvPr/>
        </p:nvSpPr>
        <p:spPr>
          <a:xfrm>
            <a:off x="6308641" y="2805414"/>
            <a:ext cx="555840" cy="472370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baseline="30000" dirty="0"/>
              <a:t>L</a:t>
            </a:r>
          </a:p>
        </p:txBody>
      </p:sp>
      <p:sp>
        <p:nvSpPr>
          <p:cNvPr id="51" name="Isosceles Triangle 50"/>
          <p:cNvSpPr/>
          <p:nvPr/>
        </p:nvSpPr>
        <p:spPr>
          <a:xfrm>
            <a:off x="7028641" y="2805414"/>
            <a:ext cx="555840" cy="472370"/>
          </a:xfrm>
          <a:prstGeom prst="triangl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81639" tIns="40820" rIns="81639" bIns="40820" anchor="b"/>
          <a:lstStyle/>
          <a:p>
            <a:pPr algn="ctr"/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baseline="30000" dirty="0"/>
              <a:t>R</a:t>
            </a:r>
          </a:p>
        </p:txBody>
      </p:sp>
      <p:sp>
        <p:nvSpPr>
          <p:cNvPr id="52" name="wedgeRoundRectCallout 29"/>
          <p:cNvSpPr/>
          <p:nvPr/>
        </p:nvSpPr>
        <p:spPr>
          <a:xfrm>
            <a:off x="4538880" y="3231699"/>
            <a:ext cx="829440" cy="414764"/>
          </a:xfrm>
          <a:prstGeom prst="wedgeRoundRectCallout">
            <a:avLst>
              <a:gd name="adj1" fmla="val 90141"/>
              <a:gd name="adj2" fmla="val -160385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 anchor="ctr"/>
          <a:lstStyle/>
          <a:p>
            <a:pPr algn="ctr">
              <a:defRPr/>
            </a:pPr>
            <a:r>
              <a:rPr lang="en-US">
                <a:solidFill>
                  <a:sysClr val="windowText" lastClr="000000"/>
                </a:solidFill>
                <a:latin typeface="Arial" charset="0"/>
              </a:rPr>
              <a:t>Hole</a:t>
            </a:r>
          </a:p>
        </p:txBody>
      </p:sp>
      <p:sp>
        <p:nvSpPr>
          <p:cNvPr id="53" name="wedgeRoundRectCallout 30"/>
          <p:cNvSpPr/>
          <p:nvPr/>
        </p:nvSpPr>
        <p:spPr>
          <a:xfrm>
            <a:off x="7400160" y="3548531"/>
            <a:ext cx="1188000" cy="527563"/>
          </a:xfrm>
          <a:prstGeom prst="wedgeRoundRectCallout">
            <a:avLst>
              <a:gd name="adj1" fmla="val 18890"/>
              <a:gd name="adj2" fmla="val -189724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 anchor="ctr"/>
          <a:lstStyle/>
          <a:p>
            <a:pPr algn="ctr">
              <a:defRPr/>
            </a:pPr>
            <a:r>
              <a:rPr lang="en-US" dirty="0">
                <a:solidFill>
                  <a:sysClr val="windowText" lastClr="000000"/>
                </a:solidFill>
                <a:latin typeface="Arial" charset="0"/>
              </a:rPr>
              <a:t>Empty tree</a:t>
            </a:r>
          </a:p>
        </p:txBody>
      </p:sp>
      <p:sp>
        <p:nvSpPr>
          <p:cNvPr id="54" name="Oval 1"/>
          <p:cNvSpPr/>
          <p:nvPr/>
        </p:nvSpPr>
        <p:spPr>
          <a:xfrm>
            <a:off x="2125776" y="1621581"/>
            <a:ext cx="514320" cy="478386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81639" tIns="40820" rIns="81639" bIns="40820" anchor="ctr" anchorCtr="1"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55" name="TextBox 10"/>
          <p:cNvSpPr/>
          <p:nvPr/>
        </p:nvSpPr>
        <p:spPr>
          <a:xfrm>
            <a:off x="6765108" y="1657355"/>
            <a:ext cx="334962" cy="429433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b</a:t>
            </a:r>
          </a:p>
        </p:txBody>
      </p:sp>
      <p:cxnSp>
        <p:nvCxnSpPr>
          <p:cNvPr id="56" name="Straight Connector 55"/>
          <p:cNvCxnSpPr/>
          <p:nvPr/>
        </p:nvCxnSpPr>
        <p:spPr>
          <a:xfrm rot="5400000">
            <a:off x="6627789" y="2039149"/>
            <a:ext cx="265112" cy="228600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7" name="TextBox 12"/>
          <p:cNvSpPr/>
          <p:nvPr/>
        </p:nvSpPr>
        <p:spPr>
          <a:xfrm>
            <a:off x="6069783" y="1181105"/>
            <a:ext cx="479425" cy="429433"/>
          </a:xfrm>
          <a:prstGeom prst="rect">
            <a:avLst/>
          </a:prstGeom>
          <a:noFill/>
          <a:ln w="0">
            <a:noFill/>
          </a:ln>
        </p:spPr>
        <p:style>
          <a:lnRef idx="0">
            <a:schemeClr val="dk1"/>
          </a:lnRef>
          <a:fillRef idx="0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>
            <a:spAutoFit/>
          </a:bodyPr>
          <a:lstStyle/>
          <a:p>
            <a:r>
              <a:rPr lang="en-US" sz="22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q</a:t>
            </a:r>
            <a:r>
              <a:rPr lang="en-US" sz="2200" baseline="-33000" dirty="0">
                <a:solidFill>
                  <a:srgbClr val="1F497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1</a:t>
            </a:r>
          </a:p>
        </p:txBody>
      </p:sp>
      <p:cxnSp>
        <p:nvCxnSpPr>
          <p:cNvPr id="58" name="Straight Connector 57"/>
          <p:cNvCxnSpPr/>
          <p:nvPr/>
        </p:nvCxnSpPr>
        <p:spPr>
          <a:xfrm rot="16200000" flipH="1">
            <a:off x="7001645" y="2041531"/>
            <a:ext cx="263525" cy="228600"/>
          </a:xfrm>
          <a:prstGeom prst="line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rgbClr val="99CCFF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81B8-6604-B84B-8333-422C662B23A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3331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/>
      <p:bldP spid="39" grpId="0" animBg="1"/>
      <p:bldP spid="46" grpId="0" animBg="1"/>
      <p:bldP spid="47" grpId="0" animBg="1"/>
      <p:bldP spid="48" grpId="0"/>
      <p:bldP spid="49" grpId="0"/>
      <p:bldP spid="50" grpId="0" animBg="1"/>
      <p:bldP spid="51" grpId="0" animBg="1"/>
      <p:bldP spid="52" grpId="0" animBg="1"/>
      <p:bldP spid="53" grpId="0" animBg="1"/>
      <p:bldP spid="54" grpId="1" animBg="1"/>
      <p:bldP spid="55" grpId="0"/>
      <p:bldP spid="5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952</Words>
  <Application>Microsoft Office PowerPoint</Application>
  <PresentationFormat>On-screen Show (4:3)</PresentationFormat>
  <Paragraphs>268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Streaming Tree Transducers</vt:lpstr>
      <vt:lpstr>Outline</vt:lpstr>
      <vt:lpstr>Motivations</vt:lpstr>
      <vt:lpstr>Example of Transformations</vt:lpstr>
      <vt:lpstr>Bottom-up Ranked Tree Transducers</vt:lpstr>
      <vt:lpstr>Multiple Variables Needed</vt:lpstr>
      <vt:lpstr>Holes in Variables Needed 1/3</vt:lpstr>
      <vt:lpstr>Holes in Variables Needed 2/3</vt:lpstr>
      <vt:lpstr>Holes in Variables Needed 2/3</vt:lpstr>
      <vt:lpstr>Conflict Relation 1/3</vt:lpstr>
      <vt:lpstr>Conflict Relation 2/3</vt:lpstr>
      <vt:lpstr>Conflict Relation 3/3</vt:lpstr>
      <vt:lpstr>Streaming Tree Transducers: Design Principles</vt:lpstr>
      <vt:lpstr>Streaming Tree Transducers 1/3</vt:lpstr>
      <vt:lpstr>Streaming Tree Transducers 2/3</vt:lpstr>
      <vt:lpstr>Streaming Tree transducers 3/3</vt:lpstr>
      <vt:lpstr>The Conflict Relation</vt:lpstr>
      <vt:lpstr>STT Properties</vt:lpstr>
      <vt:lpstr>  Loris D’Antoni University of Pennsylvania lorisdan@seas.upenn.edu  Thank you! Questions?</vt:lpstr>
    </vt:vector>
  </TitlesOfParts>
  <Company>University of Pennsylvania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Tree Transducers</dc:title>
  <dc:creator>Loris D'Antoni</dc:creator>
  <cp:lastModifiedBy>Loris D'Antoni</cp:lastModifiedBy>
  <cp:revision>53</cp:revision>
  <dcterms:created xsi:type="dcterms:W3CDTF">2013-04-27T22:33:13Z</dcterms:created>
  <dcterms:modified xsi:type="dcterms:W3CDTF">2013-09-04T20:32:01Z</dcterms:modified>
</cp:coreProperties>
</file>