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Source Code Pro"/>
      <p:regular r:id="rId12"/>
      <p:bold r:id="rId13"/>
      <p:italic r:id="rId14"/>
      <p:boldItalic r:id="rId15"/>
    </p:embeddedFont>
    <p:embeddedFont>
      <p:font typeface="Oswald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SourceCodePro-bold.fntdata"/><Relationship Id="rId12" Type="http://schemas.openxmlformats.org/officeDocument/2006/relationships/font" Target="fonts/SourceCodePr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urceCodePro-boldItalic.fntdata"/><Relationship Id="rId14" Type="http://schemas.openxmlformats.org/officeDocument/2006/relationships/font" Target="fonts/SourceCodePro-italic.fntdata"/><Relationship Id="rId17" Type="http://schemas.openxmlformats.org/officeDocument/2006/relationships/font" Target="fonts/Oswald-bold.fntdata"/><Relationship Id="rId16" Type="http://schemas.openxmlformats.org/officeDocument/2006/relationships/font" Target="fonts/Oswald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2db69e545e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2db69e545e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2db69e545e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2db69e545e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2db69e545e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2db69e545e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Nous avons commencé par organiser les données pour avoir les observations en lignes et les variables (comme organe de la plante, groupe, auteur).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Ensuite, nous avons visualisé quelques données et avons augmenté leur nombre jusqu’à ce que cela nous paraisse raisonnable en terme d’échantillon et que ce ne soit pas trop long à charger.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Donc, nous avons observé les 20 000 premières données. Puis, nous avons décidé de prendre 20 000 données aléatoires pour que cela soit plus représentatif de l’échantillon.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Compréhension des variables : 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id_species : identifiant de l’espèce à mettre en lien avec le deuxième dataframe avec son nom scientifique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id_obs : identifiant de l’observation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author : personne qui a prit la photo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organ : écorce, branche, fleur, fruit, allure générale, feuille, autre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split : groupe pour le modèle (entra</a:t>
            </a:r>
            <a:r>
              <a:rPr lang="fr"/>
              <a:t>î</a:t>
            </a:r>
            <a:r>
              <a:rPr lang="fr"/>
              <a:t>nement 80%, validation 10%, test 10%).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Ensuite nous avons essayé de visualiser les données en faisant plusieurs graphiques : principalement des histogrammes car nous avons des groupes et des comptages mais pas de données quantitatives.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On peut voir dans l’histogramme de droite que, comme nous en avions discuté, c’est une plante comestible (la carotte) qui arrive en t</a:t>
            </a:r>
            <a:r>
              <a:rPr lang="fr"/>
              <a:t>ête des observations, et cela même si on refait une analyse avec d’autres sélections d’images aléatoires.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3536b3a5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3536b3a5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2db69e545e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2db69e545e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Pouvons-nous utiliser les données </a:t>
            </a:r>
            <a:r>
              <a:rPr lang="fr"/>
              <a:t>Pl@ntnet</a:t>
            </a:r>
            <a:r>
              <a:rPr lang="fr"/>
              <a:t>-300K 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Qu’attendez-vous de nous pour la suite 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Auriez-vous des conseils pour les algorithmes de classification, pour la prédiction conforme ou sur la fonction softmax ?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fr"/>
              <a:t>Avons-nous accès aux données expertes ? Y a-t-il un intér</a:t>
            </a:r>
            <a:r>
              <a:rPr lang="fr"/>
              <a:t>ê</a:t>
            </a:r>
            <a:r>
              <a:rPr lang="fr"/>
              <a:t>t à les utiliser ?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-32850"/>
            <a:ext cx="9144000" cy="1477500"/>
          </a:xfrm>
          <a:prstGeom prst="rect">
            <a:avLst/>
          </a:prstGeom>
          <a:solidFill>
            <a:srgbClr val="B4A7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204235"/>
            <a:ext cx="8282400" cy="11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363250"/>
            <a:ext cx="8282400" cy="86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50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Réunion n°2 - 18/02/2025</a:t>
            </a:r>
            <a:endParaRPr sz="50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Prise en main de la base de données</a:t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Première structuration des données</a:t>
            </a:r>
            <a:endParaRPr sz="25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3"/>
          <p:cNvSpPr txBox="1"/>
          <p:nvPr/>
        </p:nvSpPr>
        <p:spPr>
          <a:xfrm>
            <a:off x="348700" y="1972825"/>
            <a:ext cx="3419700" cy="9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Encadrants :</a:t>
            </a:r>
            <a:endParaRPr b="1"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Christophe BOTELLA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Joseph SALMON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6460675" y="1758450"/>
            <a:ext cx="2232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Etudiantes :</a:t>
            </a:r>
            <a:endParaRPr b="1"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Emilie AIGOIN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Laura CLETZ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Anne-Laure THOMAS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6172" y="2265437"/>
            <a:ext cx="1740753" cy="61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/>
          <p:cNvPicPr preferRelativeResize="0"/>
          <p:nvPr/>
        </p:nvPicPr>
        <p:blipFill rotWithShape="1">
          <a:blip r:embed="rId4">
            <a:alphaModFix/>
          </a:blip>
          <a:srcRect b="0" l="0" r="62271" t="0"/>
          <a:stretch/>
        </p:blipFill>
        <p:spPr>
          <a:xfrm>
            <a:off x="4156925" y="1506800"/>
            <a:ext cx="790901" cy="76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 rotWithShape="1">
          <a:blip r:embed="rId5">
            <a:alphaModFix/>
          </a:blip>
          <a:srcRect b="0" l="0" r="66294" t="0"/>
          <a:stretch/>
        </p:blipFill>
        <p:spPr>
          <a:xfrm>
            <a:off x="5280899" y="2140500"/>
            <a:ext cx="790900" cy="805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30800" y="204235"/>
            <a:ext cx="8282400" cy="11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Revue de littérature (articles et vidéos)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 rotWithShape="1">
          <a:blip r:embed="rId3">
            <a:alphaModFix/>
          </a:blip>
          <a:srcRect b="19012" l="0" r="0" t="11826"/>
          <a:stretch/>
        </p:blipFill>
        <p:spPr>
          <a:xfrm>
            <a:off x="2634100" y="2240725"/>
            <a:ext cx="3875800" cy="804175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4"/>
          <p:cNvSpPr txBox="1"/>
          <p:nvPr/>
        </p:nvSpPr>
        <p:spPr>
          <a:xfrm>
            <a:off x="5332450" y="2978900"/>
            <a:ext cx="3747600" cy="21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Plusieurs méthodes d’évaluation des prédicteurs : </a:t>
            </a:r>
            <a:endParaRPr b="1"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Top-k accuracy : pour k classes données.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f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Average-k accuracy : tailles variables, pour k classes en moyenne données.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192000" y="1483400"/>
            <a:ext cx="8760000" cy="10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Objectif :</a:t>
            </a:r>
            <a:r>
              <a:rPr lang="f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identifier et donner une à plusieurs étiquettes et leur score associé à une plante prise en photographie par un utilisateur.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14"/>
          <p:cNvSpPr txBox="1"/>
          <p:nvPr/>
        </p:nvSpPr>
        <p:spPr>
          <a:xfrm>
            <a:off x="192000" y="2978900"/>
            <a:ext cx="3922500" cy="21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Différences entre espèces : </a:t>
            </a:r>
            <a:endParaRPr b="1"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Espèces facilement identifiables : peu d’étiquettes avec des scores élevés.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fr" sz="18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Espèces difficilement identifiables : plusieurs étiquettes avec des scores plus faibles.</a:t>
            </a:r>
            <a:endParaRPr sz="18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8624858" y="48156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430800" y="204235"/>
            <a:ext cx="8282400" cy="11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Analyse des données – Europe du Sud-Ouest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4" name="Google Shape;84;p15"/>
          <p:cNvPicPr preferRelativeResize="0"/>
          <p:nvPr/>
        </p:nvPicPr>
        <p:blipFill rotWithShape="1">
          <a:blip r:embed="rId3">
            <a:alphaModFix/>
          </a:blip>
          <a:srcRect b="-1249" l="0" r="0" t="1250"/>
          <a:stretch/>
        </p:blipFill>
        <p:spPr>
          <a:xfrm>
            <a:off x="5355625" y="2155000"/>
            <a:ext cx="3471824" cy="28973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5"/>
          <p:cNvSpPr txBox="1"/>
          <p:nvPr/>
        </p:nvSpPr>
        <p:spPr>
          <a:xfrm>
            <a:off x="5469900" y="1436150"/>
            <a:ext cx="3243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Visualisation de 20 000 données du jeu de données :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5"/>
          <p:cNvSpPr txBox="1"/>
          <p:nvPr/>
        </p:nvSpPr>
        <p:spPr>
          <a:xfrm>
            <a:off x="293175" y="1591750"/>
            <a:ext cx="4422600" cy="10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fr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Sélection des 20 000 premières données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457200" rtl="0" algn="just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Calibri"/>
              <a:buChar char="●"/>
            </a:pPr>
            <a:r>
              <a:rPr lang="fr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Visualisation de ces données sous plusieurs graphiques</a:t>
            </a:r>
            <a:r>
              <a:rPr lang="fr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15"/>
          <p:cNvSpPr txBox="1"/>
          <p:nvPr/>
        </p:nvSpPr>
        <p:spPr>
          <a:xfrm>
            <a:off x="337875" y="2772225"/>
            <a:ext cx="4333200" cy="166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Une observation → une plante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			 → un score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1000"/>
              </a:spcAft>
              <a:buNone/>
            </a:pPr>
            <a:r>
              <a:rPr lang="fr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Une plante ← une à plusieurs observations</a:t>
            </a:r>
            <a:endParaRPr sz="16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8" name="Google Shape;88;p15"/>
          <p:cNvSpPr txBox="1"/>
          <p:nvPr/>
        </p:nvSpPr>
        <p:spPr>
          <a:xfrm>
            <a:off x="293175" y="4247200"/>
            <a:ext cx="4288500" cy="6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fr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Pas de lien évident entre nombre d’observations et précision des scores</a:t>
            </a:r>
            <a:endParaRPr sz="16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89" name="Google Shape;89;p15"/>
          <p:cNvSpPr/>
          <p:nvPr/>
        </p:nvSpPr>
        <p:spPr>
          <a:xfrm rot="-1185209">
            <a:off x="4583128" y="4380039"/>
            <a:ext cx="812193" cy="150121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00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90" name="Google Shape;9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/>
          <p:nvPr>
            <p:ph type="title"/>
          </p:nvPr>
        </p:nvSpPr>
        <p:spPr>
          <a:xfrm>
            <a:off x="430800" y="204235"/>
            <a:ext cx="8282400" cy="1115400"/>
          </a:xfrm>
          <a:prstGeom prst="rect">
            <a:avLst/>
          </a:prstGeom>
          <a:solidFill>
            <a:srgbClr val="B4A7D5"/>
          </a:solidFill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Analyse des données </a:t>
            </a:r>
            <a:r>
              <a:rPr lang="fr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–</a:t>
            </a:r>
            <a:r>
              <a:rPr lang="fr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Pl@ntnet-300K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430800" y="1491200"/>
            <a:ext cx="3954600" cy="364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Organiser les données dans un dataframe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Sélectionner le nombre de données : 20 000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Comprendre les variables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○"/>
            </a:pP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id_species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○"/>
            </a:pP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id_obs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○"/>
            </a:pP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author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○"/>
            </a:pP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organ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○"/>
            </a:pP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split (3 groupes)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</a:pP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Visualiser les données : 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○"/>
            </a:pP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histogramme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1" marL="9144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○"/>
            </a:pPr>
            <a:r>
              <a:rPr lang="fr"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correspondance identifiant et nom espèce</a:t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6"/>
          <p:cNvSpPr txBox="1"/>
          <p:nvPr/>
        </p:nvSpPr>
        <p:spPr>
          <a:xfrm>
            <a:off x="4849400" y="1530250"/>
            <a:ext cx="3396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Visualisation de 20 000 données </a:t>
            </a:r>
            <a:r>
              <a:rPr b="1" lang="fr" sz="16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du jeu de données :</a:t>
            </a:r>
            <a:endParaRPr b="1" sz="16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16"/>
          <p:cNvPicPr preferRelativeResize="0"/>
          <p:nvPr/>
        </p:nvPicPr>
        <p:blipFill rotWithShape="1">
          <a:blip r:embed="rId3">
            <a:alphaModFix/>
          </a:blip>
          <a:srcRect b="0" l="-1990" r="1989" t="0"/>
          <a:stretch/>
        </p:blipFill>
        <p:spPr>
          <a:xfrm>
            <a:off x="4385400" y="2339875"/>
            <a:ext cx="4324308" cy="267040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7"/>
          <p:cNvSpPr txBox="1"/>
          <p:nvPr>
            <p:ph type="title"/>
          </p:nvPr>
        </p:nvSpPr>
        <p:spPr>
          <a:xfrm>
            <a:off x="430800" y="204235"/>
            <a:ext cx="8282400" cy="11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Données avec prédictions multiples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168750" y="1460000"/>
            <a:ext cx="8694900" cy="18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fr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Extrait du fichier .json obtenu à l’aide de l’échantillon (99 dossiers) des données :</a:t>
            </a:r>
            <a:endParaRPr b="1"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{</a:t>
            </a:r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"1000460000": ["1359317: 0.53331", "1359291: 0.41637", "1362866: 0.00129"],</a:t>
            </a:r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 "1000630000": ["1362291: 0.95639", "1362533: 0.00295", "1391727: 0.0014", "1373275: 0.00128"],</a:t>
            </a:r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…</a:t>
            </a:r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fr"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}</a:t>
            </a:r>
            <a:endParaRPr sz="1000">
              <a:solidFill>
                <a:schemeClr val="dk2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6" name="Google Shape;106;p17"/>
          <p:cNvSpPr/>
          <p:nvPr/>
        </p:nvSpPr>
        <p:spPr>
          <a:xfrm>
            <a:off x="374750" y="2139225"/>
            <a:ext cx="944700" cy="1953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7" name="Google Shape;107;p17"/>
          <p:cNvSpPr txBox="1"/>
          <p:nvPr/>
        </p:nvSpPr>
        <p:spPr>
          <a:xfrm>
            <a:off x="374750" y="1795675"/>
            <a:ext cx="9447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FF0000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num_obs</a:t>
            </a:r>
            <a:endParaRPr sz="1000">
              <a:solidFill>
                <a:srgbClr val="FF0000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8" name="Google Shape;108;p17"/>
          <p:cNvSpPr/>
          <p:nvPr/>
        </p:nvSpPr>
        <p:spPr>
          <a:xfrm>
            <a:off x="1444478" y="2139225"/>
            <a:ext cx="753300" cy="1953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09" name="Google Shape;109;p17"/>
          <p:cNvSpPr txBox="1"/>
          <p:nvPr/>
        </p:nvSpPr>
        <p:spPr>
          <a:xfrm>
            <a:off x="1378175" y="1795675"/>
            <a:ext cx="8859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0000F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plant_id</a:t>
            </a:r>
            <a:endParaRPr sz="1000">
              <a:solidFill>
                <a:srgbClr val="0000F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0" name="Google Shape;110;p17"/>
          <p:cNvSpPr/>
          <p:nvPr/>
        </p:nvSpPr>
        <p:spPr>
          <a:xfrm>
            <a:off x="2249575" y="2139225"/>
            <a:ext cx="655800" cy="195300"/>
          </a:xfrm>
          <a:prstGeom prst="rect">
            <a:avLst/>
          </a:prstGeom>
          <a:noFill/>
          <a:ln cap="flat" cmpd="sng" w="19050">
            <a:solidFill>
              <a:srgbClr val="6AA84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6AA84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1" name="Google Shape;111;p17"/>
          <p:cNvSpPr txBox="1"/>
          <p:nvPr/>
        </p:nvSpPr>
        <p:spPr>
          <a:xfrm>
            <a:off x="2134525" y="1795675"/>
            <a:ext cx="885900" cy="3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000">
                <a:solidFill>
                  <a:srgbClr val="6AA84F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score</a:t>
            </a:r>
            <a:endParaRPr sz="1000">
              <a:solidFill>
                <a:srgbClr val="6AA84F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112" name="Google Shape;11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  <p:sp>
        <p:nvSpPr>
          <p:cNvPr id="113" name="Google Shape;113;p17"/>
          <p:cNvSpPr txBox="1"/>
          <p:nvPr/>
        </p:nvSpPr>
        <p:spPr>
          <a:xfrm>
            <a:off x="168750" y="3452575"/>
            <a:ext cx="65112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rPr>
              <a:t>Toutes les observations ont au moins un score, certaines observations ont plusieurs dizaines de scores.</a:t>
            </a:r>
            <a:endParaRPr sz="1800">
              <a:solidFill>
                <a:schemeClr val="dk2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430800" y="204235"/>
            <a:ext cx="8282400" cy="111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Questions</a:t>
            </a:r>
            <a:endParaRPr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430800" y="1848150"/>
            <a:ext cx="8450400" cy="28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100"/>
              <a:buChar char="-"/>
            </a:pPr>
            <a:r>
              <a:rPr lang="fr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Utilité des données Pl@ntnet-300K ?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-"/>
            </a:pPr>
            <a:r>
              <a:rPr lang="fr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Informations/conseils sur les algorithmes de classification :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-"/>
            </a:pPr>
            <a:r>
              <a:rPr lang="fr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Prédiction conforme ? 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-"/>
            </a:pPr>
            <a:r>
              <a:rPr lang="fr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Fonction softmax ?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-"/>
            </a:pPr>
            <a:r>
              <a:rPr lang="fr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Données expertes dans nos données ? 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-"/>
            </a:pPr>
            <a:r>
              <a:rPr lang="fr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Intérêt à les séparer des autres ?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Calibri"/>
              <a:buChar char="-"/>
            </a:pPr>
            <a:r>
              <a:rPr lang="fr" sz="15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Croisement des identifiants des observations ?</a:t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