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401" autoAdjust="0"/>
    <p:restoredTop sz="99399" autoAdjust="0"/>
  </p:normalViewPr>
  <p:slideViewPr>
    <p:cSldViewPr snapToGrid="0">
      <p:cViewPr varScale="1">
        <p:scale>
          <a:sx n="100" d="100"/>
          <a:sy n="100" d="100"/>
        </p:scale>
        <p:origin x="562" y="86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-129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230290-63CF-43DC-89F0-186DA2E78AC2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773665C-00ED-4FE8-A2AC-0D805722A7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youtube.com/watch?v=_qmU3tUQTBk&amp;amp;amp;t=111s" TargetMode="External" /><Relationship Id="rId3" Type="http://schemas.openxmlformats.org/officeDocument/2006/relationships/hyperlink" Target="https://www.youtube.com/watch?v=_qmU3tUQTBk&amp;amp;t=111s" TargetMode="External" /><Relationship Id="rId4" Type="http://schemas.openxmlformats.org/officeDocument/2006/relationships/hyperlink" Target="https://github.com/Sha489/todo-list" TargetMode="External" /><Relationship Id="rId5" Type="http://schemas.openxmlformats.org/officeDocument/2006/relationships/hyperlink" Target="https://ebbnflow.tistory.com/188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60" y="2259449"/>
            <a:ext cx="10603231" cy="3110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b="0" spc="-30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/>
                <a:ea typeface="한컴 고딕"/>
                <a:cs typeface="함초롬돋움"/>
              </a:rPr>
              <a:t>동기부여를 강화한 업무관리 앱</a:t>
            </a:r>
            <a:r>
              <a:rPr lang="en-US" altLang="ko-KR" sz="6600" b="0" spc="-30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/>
                <a:ea typeface="한컴 고딕"/>
                <a:cs typeface="함초롬돋움"/>
              </a:rPr>
              <a:t>,</a:t>
            </a:r>
            <a:endParaRPr lang="en-US" altLang="ko-KR" sz="6600" b="0" spc="-300">
              <a:solidFill>
                <a:schemeClr val="accent1">
                  <a:lumMod val="40000"/>
                  <a:lumOff val="6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algn="ctr">
              <a:defRPr/>
            </a:pPr>
            <a:r>
              <a:rPr lang="ko-KR" altLang="en-US" sz="6600" b="0" spc="-30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/>
                <a:ea typeface="한컴 고딕"/>
                <a:cs typeface="함초롬돋움"/>
              </a:rPr>
              <a:t>해냈</a:t>
            </a:r>
            <a:r>
              <a:rPr lang="en-US" altLang="ko-KR" sz="6600" b="0" spc="-30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/>
                <a:ea typeface="한컴 고딕"/>
                <a:cs typeface="함초롬돋움"/>
              </a:rPr>
              <a:t>Done!</a:t>
            </a:r>
            <a:endParaRPr lang="en-US" altLang="ko-KR" sz="6600" b="0" spc="-300">
              <a:solidFill>
                <a:schemeClr val="accent1">
                  <a:lumMod val="40000"/>
                  <a:lumOff val="6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algn="ctr">
              <a:defRPr/>
            </a:pPr>
            <a:endParaRPr lang="en-US" altLang="ko-KR" sz="6600" b="0" spc="-300">
              <a:solidFill>
                <a:schemeClr val="accent1">
                  <a:lumMod val="40000"/>
                  <a:lumOff val="60000"/>
                </a:schemeClr>
              </a:solidFill>
              <a:latin typeface="한컴 고딕"/>
              <a:ea typeface="한컴 고딕"/>
              <a:cs typeface="함초롬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06644" y="5566683"/>
            <a:ext cx="2085356" cy="1237766"/>
          </a:xfrm>
          <a:prstGeom prst="rect">
            <a:avLst/>
          </a:prstGeom>
          <a:solidFill>
            <a:schemeClr val="accent3"/>
          </a:solidFill>
          <a:ln>
            <a:solidFill>
              <a:srgbClr val="ee7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77974" y="4598551"/>
            <a:ext cx="2085356" cy="173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한컴 고딕"/>
                <a:ea typeface="한컴 고딕"/>
              </a:rPr>
              <a:t>20213089 </a:t>
            </a:r>
            <a:r>
              <a:rPr lang="ko-KR" altLang="en-US">
                <a:latin typeface="한컴 고딕"/>
                <a:ea typeface="한컴 고딕"/>
              </a:rPr>
              <a:t>임찬미 </a:t>
            </a:r>
            <a:endParaRPr lang="ko-KR" altLang="en-US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한컴 고딕"/>
                <a:ea typeface="한컴 고딕"/>
              </a:rPr>
              <a:t>20213099 </a:t>
            </a:r>
            <a:r>
              <a:rPr lang="ko-KR" altLang="en-US">
                <a:latin typeface="한컴 고딕"/>
                <a:ea typeface="한컴 고딕"/>
              </a:rPr>
              <a:t>최정현 </a:t>
            </a:r>
            <a:endParaRPr lang="ko-KR" altLang="en-US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latin typeface="한컴 고딕"/>
                <a:ea typeface="한컴 고딕"/>
              </a:rPr>
              <a:t>20211733 </a:t>
            </a:r>
            <a:r>
              <a:rPr lang="ko-KR" altLang="en-US">
                <a:latin typeface="한컴 고딕"/>
                <a:ea typeface="한컴 고딕"/>
              </a:rPr>
              <a:t>방은수</a:t>
            </a:r>
            <a:endParaRPr lang="ko-KR" altLang="en-US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endParaRPr lang="ko-KR" altLang="en-US">
              <a:latin typeface="한컴 고딕"/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65935" y="1658997"/>
            <a:ext cx="935355" cy="567948"/>
          </a:xfrm>
          <a:prstGeom prst="rect">
            <a:avLst/>
          </a:prstGeom>
          <a:solidFill>
            <a:srgbClr val="f2b194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latin typeface="+mn-ea"/>
              </a:rPr>
              <a:t>목표</a:t>
            </a:r>
            <a:endParaRPr lang="ko-KR" altLang="en-US" sz="3200" b="0" spc="-15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33035" y="1658996"/>
            <a:ext cx="1687830" cy="567949"/>
          </a:xfrm>
          <a:prstGeom prst="rect">
            <a:avLst/>
          </a:prstGeom>
          <a:solidFill>
            <a:srgbClr val="a9bcc7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latin typeface="+mn-ea"/>
              </a:rPr>
              <a:t>핵심내용</a:t>
            </a:r>
            <a:endParaRPr lang="ko-KR" altLang="en-US" sz="3200" b="0" spc="-15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00210" y="1658996"/>
            <a:ext cx="1316355" cy="567949"/>
          </a:xfrm>
          <a:prstGeom prst="rect">
            <a:avLst/>
          </a:prstGeom>
          <a:solidFill>
            <a:srgbClr val="cac3bd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latin typeface="+mn-ea"/>
              </a:rPr>
              <a:t>중요성</a:t>
            </a:r>
            <a:endParaRPr lang="ko-KR" altLang="en-US" sz="3200" b="0" spc="-15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106644" y="6532189"/>
            <a:ext cx="2085356" cy="272259"/>
          </a:xfrm>
          <a:prstGeom prst="rect">
            <a:avLst/>
          </a:prstGeom>
          <a:solidFill>
            <a:srgbClr val="f9dea3"/>
          </a:solidFill>
          <a:ln>
            <a:solidFill>
              <a:srgbClr val="f9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67601" y="2632784"/>
            <a:ext cx="3154591" cy="191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600" b="1">
                <a:latin typeface="+mn-ea"/>
                <a:cs typeface="Arial"/>
              </a:rPr>
              <a:t>Done-list</a:t>
            </a:r>
            <a:r>
              <a:rPr lang="ko-KR" altLang="en-US" sz="1600" b="1">
                <a:latin typeface="+mn-ea"/>
                <a:cs typeface="Arial"/>
              </a:rPr>
              <a:t>로 </a:t>
            </a:r>
            <a:r>
              <a:rPr lang="ko-KR" altLang="en-US" sz="1600" b="1">
                <a:effectLst/>
                <a:latin typeface="+mn-ea"/>
                <a:cs typeface="Arial"/>
              </a:rPr>
              <a:t>기존 </a:t>
            </a:r>
            <a:r>
              <a:rPr lang="en-US" altLang="ko-KR" sz="1600" b="1">
                <a:effectLst/>
                <a:latin typeface="+mn-ea"/>
                <a:cs typeface="Arial"/>
              </a:rPr>
              <a:t>to-do-list</a:t>
            </a:r>
            <a:r>
              <a:rPr lang="ko-KR" altLang="ko-KR" sz="1600" b="1">
                <a:effectLst/>
                <a:latin typeface="+mn-ea"/>
                <a:cs typeface="Arial"/>
              </a:rPr>
              <a:t>의 단점을 보완하여</a:t>
            </a:r>
            <a:r>
              <a:rPr lang="en-US" altLang="ko-KR" sz="1600" b="1">
                <a:effectLst/>
                <a:latin typeface="+mn-ea"/>
                <a:cs typeface="Arial"/>
              </a:rPr>
              <a:t> </a:t>
            </a:r>
            <a:r>
              <a:rPr lang="ko-KR" altLang="en-US" sz="1600" b="1">
                <a:effectLst/>
                <a:latin typeface="+mn-ea"/>
                <a:cs typeface="Arial"/>
              </a:rPr>
              <a:t>성취감과 동기부여 강화</a:t>
            </a:r>
            <a:r>
              <a:rPr lang="en-US" altLang="ko-KR" sz="1600" b="1">
                <a:effectLst/>
                <a:latin typeface="+mn-ea"/>
                <a:cs typeface="Arial"/>
              </a:rPr>
              <a:t>&amp;</a:t>
            </a:r>
            <a:r>
              <a:rPr lang="ko-KR" altLang="en-US" sz="1600" b="1">
                <a:effectLst/>
                <a:latin typeface="+mn-ea"/>
                <a:cs typeface="Arial"/>
              </a:rPr>
              <a:t> 유용하고</a:t>
            </a:r>
            <a:r>
              <a:rPr lang="ko-KR" altLang="en-US" sz="1600" b="1">
                <a:latin typeface="+mn-ea"/>
                <a:cs typeface="Arial"/>
              </a:rPr>
              <a:t> </a:t>
            </a:r>
            <a:r>
              <a:rPr lang="ko-KR" altLang="en-US" sz="1600" b="1">
                <a:effectLst/>
                <a:latin typeface="+mn-ea"/>
                <a:cs typeface="Arial"/>
              </a:rPr>
              <a:t>흥미로운 피드백</a:t>
            </a:r>
            <a:r>
              <a:rPr lang="en-US" altLang="ko-KR" sz="1600" b="1">
                <a:latin typeface="+mn-ea"/>
                <a:cs typeface="Arial"/>
              </a:rPr>
              <a:t> </a:t>
            </a:r>
            <a:r>
              <a:rPr lang="ko-KR" altLang="en-US" sz="1600" b="1">
                <a:latin typeface="+mn-ea"/>
                <a:cs typeface="Arial"/>
              </a:rPr>
              <a:t>제공하는 생산성 앱 개발</a:t>
            </a:r>
            <a:endParaRPr lang="ko-KR" altLang="en-US" sz="1600" b="1">
              <a:latin typeface="+mn-ea"/>
            </a:endParaRPr>
          </a:p>
        </p:txBody>
      </p:sp>
      <p:sp>
        <p:nvSpPr>
          <p:cNvPr id="58" name="양쪽 대괄호 57"/>
          <p:cNvSpPr/>
          <p:nvPr/>
        </p:nvSpPr>
        <p:spPr>
          <a:xfrm>
            <a:off x="520386" y="2055038"/>
            <a:ext cx="3449053" cy="3367351"/>
          </a:xfrm>
          <a:prstGeom prst="bracketPair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양쪽 대괄호 58"/>
          <p:cNvSpPr/>
          <p:nvPr/>
        </p:nvSpPr>
        <p:spPr>
          <a:xfrm>
            <a:off x="4378514" y="2055038"/>
            <a:ext cx="3449053" cy="3367351"/>
          </a:xfrm>
          <a:prstGeom prst="bracketPair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양쪽 대괄호 59"/>
          <p:cNvSpPr/>
          <p:nvPr/>
        </p:nvSpPr>
        <p:spPr>
          <a:xfrm>
            <a:off x="8236642" y="2055038"/>
            <a:ext cx="3449053" cy="3367351"/>
          </a:xfrm>
          <a:prstGeom prst="bracketPair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0" y="128337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8758" y="304803"/>
            <a:ext cx="3965107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0" spc="-300">
                <a:latin typeface="+mj-ea"/>
                <a:ea typeface="+mj-ea"/>
              </a:rPr>
              <a:t>&gt; </a:t>
            </a:r>
            <a:r>
              <a:rPr lang="ko-KR" altLang="en-US" sz="4000" b="0" spc="-300">
                <a:latin typeface="+mj-ea"/>
                <a:ea typeface="+mj-ea"/>
              </a:rPr>
              <a:t>목표와 배경 설명</a:t>
            </a:r>
            <a:endParaRPr lang="ko-KR" altLang="en-US" sz="4000" b="0" spc="-30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14157" y="2362110"/>
            <a:ext cx="3014342" cy="2284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600" b="1">
                <a:effectLst/>
                <a:latin typeface="맑은 고딕"/>
                <a:cs typeface="Arial"/>
              </a:rPr>
              <a:t>done-list</a:t>
            </a:r>
            <a:r>
              <a:rPr lang="ko-KR" altLang="ko-KR" sz="1600" b="1">
                <a:effectLst/>
                <a:ea typeface="맑은 고딕"/>
                <a:cs typeface="Arial"/>
              </a:rPr>
              <a:t>도 제</a:t>
            </a:r>
            <a:r>
              <a:rPr lang="ko-KR" altLang="en-US" sz="1600" b="1">
                <a:effectLst/>
                <a:ea typeface="맑은 고딕"/>
                <a:cs typeface="Arial"/>
              </a:rPr>
              <a:t>공</a:t>
            </a:r>
            <a:endParaRPr lang="ko-KR" altLang="en-US" sz="1600" b="1">
              <a:effectLst/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600" b="1">
                <a:ea typeface="맑은 고딕"/>
                <a:cs typeface="Arial"/>
              </a:rPr>
              <a:t>디테일한 계획</a:t>
            </a:r>
            <a:r>
              <a:rPr lang="en-US" altLang="ko-KR" sz="1600" b="1">
                <a:ea typeface="맑은 고딕"/>
                <a:cs typeface="Arial"/>
              </a:rPr>
              <a:t>, </a:t>
            </a:r>
            <a:r>
              <a:rPr lang="ko-KR" altLang="en-US" sz="1600" b="1">
                <a:ea typeface="맑은 고딕"/>
                <a:cs typeface="Arial"/>
              </a:rPr>
              <a:t>간결한 계획 분리</a:t>
            </a:r>
            <a:endParaRPr lang="ko-KR" altLang="en-US" sz="1600" b="1"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600" b="1">
                <a:effectLst/>
                <a:latin typeface="+mn-ea"/>
                <a:ea typeface="맑은 고딕"/>
                <a:cs typeface="Arial"/>
              </a:rPr>
              <a:t>음성인식 이용한 기능 처리</a:t>
            </a:r>
            <a:endParaRPr lang="ko-KR" altLang="en-US" sz="1600" b="1">
              <a:effectLst/>
              <a:latin typeface="+mn-ea"/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600" b="1">
                <a:latin typeface="+mn-ea"/>
                <a:ea typeface="맑은 고딕"/>
                <a:cs typeface="Arial"/>
              </a:rPr>
              <a:t>Done</a:t>
            </a:r>
            <a:r>
              <a:rPr lang="ko-KR" altLang="en-US" sz="1600" b="1">
                <a:latin typeface="+mn-ea"/>
                <a:ea typeface="맑은 고딕"/>
                <a:cs typeface="Arial"/>
              </a:rPr>
              <a:t>을</a:t>
            </a:r>
            <a:r>
              <a:rPr lang="en-US" altLang="ko-KR" sz="1600" b="1">
                <a:latin typeface="+mn-ea"/>
                <a:ea typeface="맑은 고딕"/>
                <a:cs typeface="Arial"/>
              </a:rPr>
              <a:t> </a:t>
            </a:r>
            <a:r>
              <a:rPr lang="ko-KR" altLang="en-US" sz="1600" b="1">
                <a:latin typeface="+mn-ea"/>
                <a:ea typeface="맑은 고딕"/>
                <a:cs typeface="Arial"/>
              </a:rPr>
              <a:t>토대로</a:t>
            </a:r>
            <a:r>
              <a:rPr lang="en-US" altLang="ko-KR" sz="1600" b="1">
                <a:latin typeface="+mn-ea"/>
                <a:ea typeface="맑은 고딕"/>
                <a:cs typeface="Arial"/>
              </a:rPr>
              <a:t> </a:t>
            </a:r>
            <a:r>
              <a:rPr lang="ko-KR" altLang="en-US" sz="1600" b="1">
                <a:latin typeface="+mn-ea"/>
                <a:ea typeface="맑은 고딕"/>
                <a:cs typeface="Arial"/>
              </a:rPr>
              <a:t>분석</a:t>
            </a:r>
            <a:r>
              <a:rPr lang="en-US" altLang="ko-KR" sz="1600" b="1">
                <a:latin typeface="+mn-ea"/>
                <a:ea typeface="맑은 고딕"/>
                <a:cs typeface="Arial"/>
              </a:rPr>
              <a:t>, </a:t>
            </a:r>
            <a:r>
              <a:rPr lang="ko-KR" altLang="en-US" sz="1600" b="1">
                <a:latin typeface="+mn-ea"/>
                <a:ea typeface="맑은 고딕"/>
                <a:cs typeface="Arial"/>
              </a:rPr>
              <a:t>보고</a:t>
            </a:r>
            <a:endParaRPr lang="ko-KR" altLang="en-US" sz="1600" b="1">
              <a:latin typeface="+mn-ea"/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endParaRPr lang="en-US" altLang="ko-KR" sz="1600" b="1">
              <a:effectLst/>
              <a:latin typeface="+mn-ea"/>
              <a:ea typeface="맑은 고딕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98858" y="2331744"/>
            <a:ext cx="3245324" cy="223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600" b="1">
                <a:latin typeface="맑은 고딕"/>
                <a:ea typeface="맑은 고딕"/>
                <a:cs typeface="Arial"/>
              </a:rPr>
              <a:t>계획만큼 성취에 집중 가능</a:t>
            </a:r>
            <a:endParaRPr lang="ko-KR" altLang="en-US" sz="1600" b="1">
              <a:latin typeface="맑은 고딕"/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600" b="1">
                <a:latin typeface="맑은 고딕"/>
                <a:ea typeface="맑은 고딕"/>
                <a:cs typeface="Arial"/>
              </a:rPr>
              <a:t>간결한 계획 가능</a:t>
            </a:r>
            <a:endParaRPr lang="ko-KR" altLang="en-US" sz="1600" b="1">
              <a:latin typeface="맑은 고딕"/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600" b="1">
                <a:latin typeface="맑은 고딕"/>
                <a:ea typeface="맑은 고딕"/>
                <a:cs typeface="Arial"/>
              </a:rPr>
              <a:t>계획하지 않은 성취 반영 가능</a:t>
            </a:r>
            <a:br>
              <a:rPr lang="en-US" altLang="ko-KR" sz="1600" b="1">
                <a:latin typeface="+mn-ea"/>
                <a:ea typeface="맑은 고딕"/>
                <a:cs typeface="Arial"/>
              </a:rPr>
            </a:br>
            <a:r>
              <a:rPr lang="en-US" altLang="ko-KR" sz="1400" b="1">
                <a:latin typeface="+mn-ea"/>
                <a:ea typeface="맑은 고딕"/>
                <a:cs typeface="Arial"/>
              </a:rPr>
              <a:t>(</a:t>
            </a:r>
            <a:r>
              <a:rPr lang="ko-KR" altLang="en-US" sz="1400" b="1">
                <a:latin typeface="+mn-ea"/>
                <a:ea typeface="맑은 고딕"/>
                <a:cs typeface="Arial"/>
              </a:rPr>
              <a:t>작은 성취</a:t>
            </a:r>
            <a:r>
              <a:rPr lang="en-US" altLang="ko-KR" sz="1400" b="1">
                <a:latin typeface="+mn-ea"/>
                <a:ea typeface="맑은 고딕"/>
                <a:cs typeface="Arial"/>
              </a:rPr>
              <a:t>, </a:t>
            </a:r>
            <a:r>
              <a:rPr lang="ko-KR" altLang="en-US" sz="1400" b="1">
                <a:latin typeface="+mn-ea"/>
                <a:ea typeface="맑은 고딕"/>
                <a:cs typeface="Arial"/>
              </a:rPr>
              <a:t>갑작스러운 성취</a:t>
            </a:r>
            <a:r>
              <a:rPr lang="en-US" altLang="ko-KR" sz="1400" b="1">
                <a:latin typeface="+mn-ea"/>
                <a:ea typeface="맑은 고딕"/>
                <a:cs typeface="Arial"/>
              </a:rPr>
              <a:t> </a:t>
            </a:r>
            <a:r>
              <a:rPr lang="ko-KR" altLang="en-US" sz="1400" b="1">
                <a:latin typeface="+mn-ea"/>
                <a:ea typeface="맑은 고딕"/>
                <a:cs typeface="Arial"/>
              </a:rPr>
              <a:t>등</a:t>
            </a:r>
            <a:r>
              <a:rPr lang="en-US" altLang="ko-KR" sz="1400" b="1">
                <a:latin typeface="+mn-ea"/>
                <a:ea typeface="맑은 고딕"/>
                <a:cs typeface="Arial"/>
              </a:rPr>
              <a:t>)</a:t>
            </a:r>
            <a:endParaRPr lang="en-US" altLang="ko-KR" sz="1400" b="1">
              <a:latin typeface="+mn-ea"/>
              <a:ea typeface="맑은 고딕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600" b="1">
                <a:latin typeface="맑은 고딕"/>
                <a:ea typeface="맑은 고딕"/>
                <a:cs typeface="Arial"/>
              </a:rPr>
              <a:t>사용자의 </a:t>
            </a:r>
            <a:r>
              <a:rPr lang="en-US" altLang="ko-KR" sz="1600" b="1">
                <a:latin typeface="맑은 고딕"/>
                <a:ea typeface="맑은 고딕"/>
                <a:cs typeface="Arial"/>
              </a:rPr>
              <a:t>‘</a:t>
            </a:r>
            <a:r>
              <a:rPr lang="ko-KR" altLang="en-US" sz="1600" b="1">
                <a:latin typeface="맑은 고딕"/>
                <a:ea typeface="맑은 고딕"/>
                <a:cs typeface="Arial"/>
              </a:rPr>
              <a:t>전체</a:t>
            </a:r>
            <a:r>
              <a:rPr lang="en-US" altLang="ko-KR" sz="1600" b="1">
                <a:latin typeface="맑은 고딕"/>
                <a:ea typeface="맑은 고딕"/>
                <a:cs typeface="Arial"/>
              </a:rPr>
              <a:t>’ </a:t>
            </a:r>
            <a:r>
              <a:rPr lang="ko-KR" altLang="en-US" sz="1600" b="1">
                <a:latin typeface="맑은 고딕"/>
                <a:ea typeface="맑은 고딕"/>
                <a:cs typeface="Arial"/>
              </a:rPr>
              <a:t>생활 </a:t>
            </a:r>
            <a:r>
              <a:rPr lang="en-US" altLang="ko-KR" sz="1600" b="1">
                <a:latin typeface="맑은 고딕"/>
                <a:ea typeface="맑은 고딕"/>
                <a:cs typeface="Arial"/>
              </a:rPr>
              <a:t>review</a:t>
            </a:r>
            <a:r>
              <a:rPr lang="ko-KR" altLang="en-US" sz="1600" b="1">
                <a:latin typeface="맑은 고딕"/>
                <a:ea typeface="맑은 고딕"/>
                <a:cs typeface="Arial"/>
              </a:rPr>
              <a:t>로 유용한 피드백을 도움</a:t>
            </a:r>
            <a:endParaRPr lang="en-US" altLang="ko-KR" sz="1600" b="1">
              <a:latin typeface="맑은 고딕"/>
              <a:ea typeface="맑은 고딕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41567" y="5269266"/>
            <a:ext cx="1141284" cy="1310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endParaRPr lang="ko-KR" altLang="en-US" sz="8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36641" y="5717419"/>
            <a:ext cx="45980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동기부여 강화 </a:t>
            </a:r>
            <a:r>
              <a:rPr lang="en-US" altLang="ko-KR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endParaRPr lang="en-US" altLang="ko-KR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지속적인 생산성</a:t>
            </a:r>
            <a:endParaRPr lang="ko-KR" altLang="en-US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082214" y="0"/>
            <a:ext cx="6109785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13783" y="3428998"/>
            <a:ext cx="6109784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/>
              <a:cs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0" y="3429000"/>
            <a:ext cx="6095999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/>
              <a:cs typeface="Arial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4922"/>
            <a:ext cx="6095999" cy="3424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/>
              <a:cs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281032" y="178297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f7efe7"/>
                </a:solidFill>
                <a:latin typeface="Arial"/>
                <a:cs typeface="Arial"/>
              </a:rPr>
              <a:t>001 </a:t>
            </a:r>
            <a:r>
              <a:rPr lang="ko-KR" altLang="en-US" sz="2000">
                <a:solidFill>
                  <a:srgbClr val="f7efe7"/>
                </a:solidFill>
                <a:latin typeface="Arial"/>
                <a:cs typeface="Arial"/>
              </a:rPr>
              <a:t>배경 설명</a:t>
            </a:r>
            <a:endParaRPr lang="ko-KR" altLang="en-US" sz="2000">
              <a:solidFill>
                <a:srgbClr val="f7efe7"/>
              </a:solidFill>
              <a:latin typeface="Arial"/>
              <a:cs typeface="Arial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2294" y="6721642"/>
            <a:ext cx="120797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8764" y="660700"/>
            <a:ext cx="5270903" cy="265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400">
                <a:latin typeface="+mn-ea"/>
                <a:cs typeface="Arial"/>
              </a:rPr>
              <a:t>우리의 생활과 밀접한 어떤 실용적인 앱을 만들 수 있을까 고민하다가 대표적인 생산성 앱인 </a:t>
            </a:r>
            <a:r>
              <a:rPr lang="en-US" altLang="ko-KR" sz="1400">
                <a:latin typeface="+mn-ea"/>
                <a:cs typeface="Arial"/>
              </a:rPr>
              <a:t>to-do-list </a:t>
            </a:r>
            <a:r>
              <a:rPr lang="ko-KR" altLang="en-US" sz="1400">
                <a:latin typeface="+mn-ea"/>
                <a:cs typeface="Arial"/>
              </a:rPr>
              <a:t>앱을 떠올림</a:t>
            </a:r>
            <a:endParaRPr lang="ko-KR" altLang="en-US" sz="1400">
              <a:latin typeface="+mn-ea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400">
                <a:effectLst/>
                <a:latin typeface="+mn-ea"/>
                <a:cs typeface="Arial"/>
              </a:rPr>
              <a:t>매번 </a:t>
            </a:r>
            <a:r>
              <a:rPr lang="en-US" altLang="ko-KR" sz="1400">
                <a:effectLst/>
                <a:latin typeface="+mn-ea"/>
                <a:cs typeface="Arial"/>
              </a:rPr>
              <a:t>to-do-list</a:t>
            </a:r>
            <a:r>
              <a:rPr lang="ko-KR" altLang="en-US" sz="1400">
                <a:effectLst/>
                <a:latin typeface="+mn-ea"/>
                <a:cs typeface="Arial"/>
              </a:rPr>
              <a:t>를 끝내지 못해 좌절했던 기억이 났고</a:t>
            </a:r>
            <a:r>
              <a:rPr lang="en-US" altLang="ko-KR" sz="1400">
                <a:effectLst/>
                <a:latin typeface="+mn-ea"/>
                <a:cs typeface="Arial"/>
              </a:rPr>
              <a:t>,</a:t>
            </a:r>
            <a:endParaRPr lang="en-US" altLang="ko-KR" sz="1400">
              <a:effectLst/>
              <a:latin typeface="+mn-ea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400" u="sng">
                <a:latin typeface="+mn-ea"/>
                <a:cs typeface="Arial"/>
              </a:rPr>
              <a:t>계획만으로 생산성을 높이기를 시도하기보다 성취에도 집중하여 생산성을 높여보자</a:t>
            </a:r>
            <a:r>
              <a:rPr lang="ko-KR" altLang="en-US" sz="1400">
                <a:latin typeface="+mn-ea"/>
                <a:cs typeface="Arial"/>
              </a:rPr>
              <a:t>는 생각이 남</a:t>
            </a:r>
            <a:endParaRPr lang="ko-KR" altLang="en-US" sz="1400">
              <a:latin typeface="+mn-ea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z="1400">
                <a:effectLst/>
                <a:latin typeface="+mn-ea"/>
                <a:cs typeface="Arial"/>
              </a:rPr>
              <a:t>그러던 중 </a:t>
            </a:r>
            <a:r>
              <a:rPr lang="en-US" altLang="ko-KR" sz="1400">
                <a:effectLst/>
                <a:latin typeface="+mn-ea"/>
                <a:cs typeface="Arial"/>
              </a:rPr>
              <a:t>to-do-list</a:t>
            </a:r>
            <a:r>
              <a:rPr lang="ko-KR" altLang="en-US" sz="1400">
                <a:latin typeface="+mn-ea"/>
                <a:cs typeface="Arial"/>
              </a:rPr>
              <a:t>와 반대되는 </a:t>
            </a:r>
            <a:r>
              <a:rPr lang="en-US" altLang="ko-KR" sz="1400">
                <a:latin typeface="+mn-ea"/>
                <a:cs typeface="Arial"/>
              </a:rPr>
              <a:t>done-list</a:t>
            </a:r>
            <a:r>
              <a:rPr lang="ko-KR" altLang="en-US" sz="1400">
                <a:latin typeface="+mn-ea"/>
                <a:cs typeface="Arial"/>
              </a:rPr>
              <a:t>가 생각났고</a:t>
            </a:r>
            <a:r>
              <a:rPr lang="en-US" altLang="ko-KR" sz="1400">
                <a:latin typeface="+mn-ea"/>
                <a:cs typeface="Arial"/>
              </a:rPr>
              <a:t>, done-list</a:t>
            </a:r>
            <a:r>
              <a:rPr lang="ko-KR" altLang="en-US" sz="1400">
                <a:latin typeface="+mn-ea"/>
                <a:cs typeface="Arial"/>
              </a:rPr>
              <a:t>로 단점을 보완하여 동기부여를 강화한 생산성 앱을 개발하게 됨</a:t>
            </a:r>
            <a:endParaRPr lang="en-US" altLang="ko-KR" sz="1400">
              <a:effectLst/>
              <a:latin typeface="+mn-ea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 flipH="1">
            <a:off x="281031" y="3614554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f7efe7"/>
                </a:solidFill>
                <a:latin typeface="Arial"/>
                <a:cs typeface="Arial"/>
              </a:rPr>
              <a:t>002 </a:t>
            </a:r>
            <a:r>
              <a:rPr lang="ko-KR" altLang="en-US" sz="2000">
                <a:solidFill>
                  <a:srgbClr val="f7efe7"/>
                </a:solidFill>
                <a:latin typeface="Arial"/>
                <a:cs typeface="Arial"/>
              </a:rPr>
              <a:t>문제 정의</a:t>
            </a:r>
            <a:endParaRPr lang="ko-KR" altLang="en-US" sz="2000">
              <a:solidFill>
                <a:srgbClr val="f7efe7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390815" y="3600663"/>
            <a:ext cx="1835456" cy="388406"/>
          </a:xfrm>
          <a:prstGeom prst="rect">
            <a:avLst/>
          </a:prstGeom>
          <a:solidFill>
            <a:srgbClr val="ee7849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f7efe7"/>
                </a:solidFill>
                <a:latin typeface="Arial"/>
                <a:cs typeface="Arial"/>
              </a:rPr>
              <a:t>004 </a:t>
            </a:r>
            <a:r>
              <a:rPr lang="ko-KR" altLang="en-US" sz="2000">
                <a:solidFill>
                  <a:srgbClr val="f7efe7"/>
                </a:solidFill>
                <a:latin typeface="Arial"/>
                <a:cs typeface="Arial"/>
              </a:rPr>
              <a:t>극복 방안</a:t>
            </a:r>
            <a:endParaRPr lang="ko-KR" altLang="en-US" sz="2000">
              <a:solidFill>
                <a:srgbClr val="f7efe7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423845" y="179301"/>
            <a:ext cx="1835456" cy="695094"/>
          </a:xfrm>
          <a:prstGeom prst="rect">
            <a:avLst/>
          </a:prstGeom>
          <a:solidFill>
            <a:srgbClr val="ee7849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f7efe7"/>
                </a:solidFill>
                <a:latin typeface="Arial"/>
                <a:cs typeface="Arial"/>
              </a:rPr>
              <a:t>003 </a:t>
            </a:r>
            <a:r>
              <a:rPr lang="ko-KR" altLang="en-US" sz="2000">
                <a:solidFill>
                  <a:srgbClr val="f7efe7"/>
                </a:solidFill>
                <a:latin typeface="Arial"/>
                <a:cs typeface="Arial"/>
              </a:rPr>
              <a:t>사례</a:t>
            </a:r>
            <a:endParaRPr lang="ko-KR" altLang="en-US" sz="2000">
              <a:solidFill>
                <a:srgbClr val="f7efe7"/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7efe7"/>
                </a:solidFill>
                <a:latin typeface="Arial"/>
                <a:cs typeface="Arial"/>
              </a:rPr>
              <a:t>      </a:t>
            </a:r>
            <a:r>
              <a:rPr lang="ko-KR" altLang="en-US" sz="2000">
                <a:solidFill>
                  <a:srgbClr val="f7efe7"/>
                </a:solidFill>
                <a:latin typeface="Arial"/>
                <a:cs typeface="Arial"/>
              </a:rPr>
              <a:t> 분석</a:t>
            </a:r>
            <a:endParaRPr lang="ko-KR" altLang="en-US" sz="2000">
              <a:solidFill>
                <a:srgbClr val="f7efe7"/>
              </a:solidFill>
              <a:latin typeface="Arial"/>
              <a:cs typeface="Arial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826442" y="159647"/>
          <a:ext cx="4315404" cy="3161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234"/>
                <a:gridCol w="719234"/>
                <a:gridCol w="719234"/>
                <a:gridCol w="719234"/>
                <a:gridCol w="719234"/>
                <a:gridCol w="719234"/>
              </a:tblGrid>
              <a:tr h="595923"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 do list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간결한 계획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처리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Done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list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전체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생활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509468"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Focus</a:t>
                      </a:r>
                      <a:r>
                        <a:rPr lang="ko-KR" altLang="en-US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 </a:t>
                      </a: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To-Do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X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X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9468"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todoist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9468"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Focus</a:t>
                      </a:r>
                      <a:r>
                        <a:rPr lang="ko-KR" altLang="en-US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 </a:t>
                      </a: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To-Do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O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509468"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To-Do List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9468"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todoist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en-US" altLang="ko-KR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62135" tIns="31068" rIns="62135" bIns="31068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0" spc="-1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1032" y="3985946"/>
            <a:ext cx="527090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l"/>
              <a:defRPr/>
            </a:pPr>
            <a:endParaRPr lang="en-US" altLang="ko-KR" sz="1400">
              <a:effectLst/>
              <a:latin typeface="+mn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32" y="4091280"/>
            <a:ext cx="5270903" cy="327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sz="1400">
                <a:latin typeface="+mn-ea"/>
                <a:cs typeface="Arial"/>
              </a:rPr>
              <a:t>이루지 못한 일들에 주의하게 돼 성취한 일들은 무시하게 되고</a:t>
            </a:r>
            <a:r>
              <a:rPr lang="en-US" altLang="ko-KR" sz="1400">
                <a:latin typeface="+mn-ea"/>
                <a:cs typeface="Arial"/>
              </a:rPr>
              <a:t>,</a:t>
            </a:r>
            <a:r>
              <a:rPr lang="ko-KR" altLang="en-US" sz="1400">
                <a:latin typeface="+mn-ea"/>
                <a:cs typeface="Arial"/>
              </a:rPr>
              <a:t> 계획하지 않은 성취</a:t>
            </a:r>
            <a:r>
              <a:rPr lang="en-US" altLang="ko-KR" sz="1400">
                <a:latin typeface="+mn-ea"/>
                <a:cs typeface="Arial"/>
              </a:rPr>
              <a:t>(</a:t>
            </a:r>
            <a:r>
              <a:rPr lang="ko-KR" altLang="en-US" sz="1400">
                <a:latin typeface="+mn-ea"/>
                <a:cs typeface="Arial"/>
              </a:rPr>
              <a:t>사소한 성취</a:t>
            </a:r>
            <a:r>
              <a:rPr lang="en-US" altLang="ko-KR" sz="1400">
                <a:latin typeface="+mn-ea"/>
                <a:cs typeface="Arial"/>
              </a:rPr>
              <a:t>, </a:t>
            </a:r>
            <a:r>
              <a:rPr lang="ko-KR" altLang="en-US" sz="1400">
                <a:latin typeface="+mn-ea"/>
                <a:cs typeface="Arial"/>
              </a:rPr>
              <a:t>갑작스러운 성취 등</a:t>
            </a:r>
            <a:r>
              <a:rPr lang="en-US" altLang="ko-KR" sz="1400">
                <a:latin typeface="+mn-ea"/>
                <a:cs typeface="Arial"/>
              </a:rPr>
              <a:t>)</a:t>
            </a:r>
            <a:r>
              <a:rPr lang="ko-KR" altLang="en-US" sz="1400">
                <a:latin typeface="+mn-ea"/>
                <a:cs typeface="Arial"/>
              </a:rPr>
              <a:t>를</a:t>
            </a:r>
            <a:r>
              <a:rPr lang="en-US" altLang="ko-KR" sz="1400">
                <a:latin typeface="+mn-ea"/>
                <a:cs typeface="Arial"/>
              </a:rPr>
              <a:t> </a:t>
            </a:r>
            <a:r>
              <a:rPr lang="ko-KR" altLang="en-US" sz="1400">
                <a:latin typeface="+mn-ea"/>
                <a:cs typeface="Arial"/>
              </a:rPr>
              <a:t>반영하지 못함</a:t>
            </a:r>
            <a:r>
              <a:rPr lang="en-US" altLang="ko-KR" sz="1400">
                <a:latin typeface="+mn-ea"/>
                <a:cs typeface="Arial"/>
              </a:rPr>
              <a:t>	-&gt; </a:t>
            </a:r>
            <a:r>
              <a:rPr lang="ko-KR" altLang="en-US" sz="1400">
                <a:latin typeface="+mn-ea"/>
                <a:cs typeface="Arial"/>
              </a:rPr>
              <a:t>마땅히 느껴야 할 성취감을 주지 못함</a:t>
            </a:r>
            <a:endParaRPr lang="ko-KR" altLang="en-US" sz="1400"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ko-KR" sz="1400">
                <a:effectLst/>
                <a:latin typeface="+mn-ea"/>
                <a:cs typeface="Arial"/>
              </a:rPr>
              <a:t>복잡한 계획 기능</a:t>
            </a:r>
            <a:r>
              <a:rPr lang="ko-KR" altLang="en-US" sz="1400">
                <a:effectLst/>
                <a:latin typeface="+mn-ea"/>
                <a:cs typeface="Arial"/>
              </a:rPr>
              <a:t>은</a:t>
            </a:r>
            <a:r>
              <a:rPr lang="ko-KR" altLang="ko-KR" sz="1400">
                <a:effectLst/>
                <a:latin typeface="+mn-ea"/>
                <a:cs typeface="Arial"/>
              </a:rPr>
              <a:t> 계획에 과도한 주의와 시간을 투자하게 하고 압박감</a:t>
            </a:r>
            <a:r>
              <a:rPr lang="ko-KR" altLang="en-US" sz="1400">
                <a:effectLst/>
                <a:latin typeface="+mn-ea"/>
                <a:cs typeface="Arial"/>
              </a:rPr>
              <a:t>을 가중시킴</a:t>
            </a:r>
            <a:endParaRPr lang="ko-KR" altLang="en-US" sz="1400">
              <a:effectLst/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sz="1400">
                <a:effectLst/>
                <a:latin typeface="+mn-ea"/>
                <a:cs typeface="Arial"/>
              </a:rPr>
              <a:t>계획 中 성취만을 보여주는 통계보고서는 그다지 유용하지 않음</a:t>
            </a:r>
            <a:endParaRPr lang="ko-KR" altLang="en-US" sz="1400">
              <a:effectLst/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endParaRPr lang="en-US" altLang="ko-KR" sz="1400">
              <a:effectLst/>
              <a:latin typeface="+mn-ea"/>
              <a:cs typeface="Arial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>
              <a:latin typeface="+mn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7390" y="3935124"/>
            <a:ext cx="5688892" cy="2282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>
                <a:latin typeface="+mn-ea"/>
                <a:cs typeface="Arial"/>
              </a:rPr>
              <a:t>1. </a:t>
            </a:r>
            <a:endParaRPr lang="en-US" altLang="ko-KR" sz="1200">
              <a:latin typeface="+mn-ea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atin typeface="+mn-ea"/>
                <a:cs typeface="Arial"/>
              </a:rPr>
              <a:t>Done-list</a:t>
            </a:r>
            <a:r>
              <a:rPr lang="ko-KR" altLang="en-US" sz="1200">
                <a:latin typeface="+mn-ea"/>
                <a:cs typeface="Arial"/>
              </a:rPr>
              <a:t>를 도입해 작은 성취부터 큰 성취까지</a:t>
            </a:r>
            <a:r>
              <a:rPr lang="en-US" altLang="ko-KR" sz="1200">
                <a:latin typeface="+mn-ea"/>
                <a:cs typeface="Arial"/>
              </a:rPr>
              <a:t>, </a:t>
            </a:r>
            <a:r>
              <a:rPr lang="ko-KR" altLang="en-US" sz="1200">
                <a:latin typeface="+mn-ea"/>
                <a:cs typeface="Arial"/>
              </a:rPr>
              <a:t>계획했던 성취부터 계획하지 않은 성취까지 반영</a:t>
            </a:r>
            <a:endParaRPr lang="ko-KR" altLang="en-US" sz="1200">
              <a:latin typeface="+mn-ea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atin typeface="+mn-ea"/>
                <a:cs typeface="Arial"/>
              </a:rPr>
              <a:t>2.</a:t>
            </a:r>
            <a:endParaRPr lang="en-US" altLang="ko-KR" sz="1200">
              <a:latin typeface="+mn-ea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latin typeface="+mn-ea"/>
                <a:cs typeface="Arial"/>
              </a:rPr>
              <a:t>간결한 계획을 위해 세부사항은 선택으로 남기고</a:t>
            </a:r>
            <a:r>
              <a:rPr lang="en-US" altLang="ko-KR" sz="1200">
                <a:latin typeface="+mn-ea"/>
                <a:cs typeface="Arial"/>
              </a:rPr>
              <a:t>, </a:t>
            </a:r>
            <a:r>
              <a:rPr lang="ko-KR" altLang="en-US" sz="1200">
                <a:latin typeface="+mn-ea"/>
                <a:cs typeface="Arial"/>
              </a:rPr>
              <a:t>음성인식을 지원해 신속한 용건처리를 도움</a:t>
            </a:r>
            <a:endParaRPr lang="ko-KR" altLang="en-US" sz="1200">
              <a:latin typeface="+mn-ea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latin typeface="+mn-ea"/>
                <a:cs typeface="Arial"/>
              </a:rPr>
              <a:t>3. Done</a:t>
            </a:r>
            <a:r>
              <a:rPr lang="ko-KR" altLang="en-US" sz="1200">
                <a:latin typeface="+mn-ea"/>
                <a:cs typeface="Arial"/>
              </a:rPr>
              <a:t>으로 인해 사용자의 온전한 생활을 토대로 통계보고 가능</a:t>
            </a:r>
            <a:r>
              <a:rPr lang="en-US" altLang="ko-KR" sz="1200">
                <a:latin typeface="+mn-ea"/>
                <a:cs typeface="Arial"/>
              </a:rPr>
              <a:t>-&gt; </a:t>
            </a:r>
            <a:r>
              <a:rPr lang="ko-KR" altLang="en-US" sz="1200">
                <a:latin typeface="+mn-ea"/>
                <a:cs typeface="Arial"/>
              </a:rPr>
              <a:t>생활 개선 피드백 가능</a:t>
            </a:r>
            <a:endParaRPr lang="en-US" altLang="ko-KR" sz="1200">
              <a:latin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/>
          <p:cNvSpPr/>
          <p:nvPr/>
        </p:nvSpPr>
        <p:spPr>
          <a:xfrm>
            <a:off x="641684" y="2775284"/>
            <a:ext cx="3449053" cy="1908983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양쪽 대괄호 6"/>
          <p:cNvSpPr/>
          <p:nvPr/>
        </p:nvSpPr>
        <p:spPr>
          <a:xfrm>
            <a:off x="8357940" y="2775284"/>
            <a:ext cx="3449053" cy="1908983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758" y="304803"/>
            <a:ext cx="3860332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-300"/>
              <a:t>전체적인 </a:t>
            </a:r>
            <a:r>
              <a:rPr lang="en-US" altLang="ko-KR" sz="4000" b="0" spc="-300"/>
              <a:t>SW </a:t>
            </a:r>
            <a:r>
              <a:rPr lang="ko-KR" altLang="en-US" sz="4000" b="0" spc="-300"/>
              <a:t>구조</a:t>
            </a:r>
            <a:endParaRPr lang="ko-KR" altLang="en-US" sz="4000" b="0" spc="-300"/>
          </a:p>
        </p:txBody>
      </p:sp>
      <p:sp>
        <p:nvSpPr>
          <p:cNvPr id="18" name="직사각형 17"/>
          <p:cNvSpPr/>
          <p:nvPr/>
        </p:nvSpPr>
        <p:spPr>
          <a:xfrm>
            <a:off x="10074560" y="6532189"/>
            <a:ext cx="2085356" cy="272259"/>
          </a:xfrm>
          <a:prstGeom prst="rect">
            <a:avLst/>
          </a:prstGeom>
          <a:solidFill>
            <a:srgbClr val="a9bcc7"/>
          </a:solidFill>
          <a:ln>
            <a:solidFill>
              <a:srgbClr val="a9b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313" y="1264199"/>
            <a:ext cx="10923374" cy="5077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074560" y="6532189"/>
            <a:ext cx="2085356" cy="27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6147" y="6804448"/>
            <a:ext cx="120797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7106" y="943235"/>
            <a:ext cx="1460656" cy="162783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0" y="961453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5176" y="253567"/>
            <a:ext cx="5597938" cy="697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-300"/>
              <a:t>핵심 구성 요소와 구현 방법</a:t>
            </a:r>
            <a:endParaRPr lang="ko-KR" altLang="en-US" sz="4000" b="0" spc="-300"/>
          </a:p>
        </p:txBody>
      </p:sp>
      <p:sp>
        <p:nvSpPr>
          <p:cNvPr id="6" name="TextBox 5"/>
          <p:cNvSpPr txBox="1"/>
          <p:nvPr/>
        </p:nvSpPr>
        <p:spPr>
          <a:xfrm>
            <a:off x="371555" y="2575431"/>
            <a:ext cx="6023199" cy="4204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en-US" altLang="ko-KR"/>
              <a:t>Room </a:t>
            </a:r>
            <a:r>
              <a:rPr lang="ko-KR" altLang="en-US"/>
              <a:t>데이터 베이스에 </a:t>
            </a:r>
            <a:r>
              <a:rPr lang="en-US" altLang="ko-KR"/>
              <a:t>done</a:t>
            </a:r>
            <a:r>
              <a:rPr lang="ko-KR" altLang="en-US"/>
              <a:t>과 </a:t>
            </a:r>
            <a:r>
              <a:rPr lang="en-US" altLang="ko-KR"/>
              <a:t>todo entity</a:t>
            </a:r>
            <a:r>
              <a:rPr lang="ko-KR" altLang="en-US"/>
              <a:t>를 구성하고 각각에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id</a:t>
            </a:r>
            <a:r>
              <a:rPr lang="ko-KR" altLang="en-US"/>
              <a:t>와 </a:t>
            </a:r>
            <a:r>
              <a:rPr lang="en-US" altLang="ko-KR"/>
              <a:t>date</a:t>
            </a:r>
            <a:r>
              <a:rPr lang="ko-KR" altLang="en-US"/>
              <a:t>에 따라 가져오는 쿼리를 작성한다</a:t>
            </a:r>
            <a:r>
              <a:rPr lang="en-US" altLang="ko-KR"/>
              <a:t>. </a:t>
            </a:r>
            <a:r>
              <a:rPr lang="ko-KR" altLang="en-US"/>
              <a:t>이를 바탕으로 항목을 추가할 수 있고</a:t>
            </a:r>
            <a:r>
              <a:rPr lang="en-US" altLang="ko-KR"/>
              <a:t> </a:t>
            </a:r>
            <a:r>
              <a:rPr lang="ko-KR" altLang="en-US"/>
              <a:t>리사이클러뷰의 리스트에서 옵션버튼을 눌렀을 때 수정</a:t>
            </a:r>
            <a:r>
              <a:rPr lang="en-US" altLang="ko-KR"/>
              <a:t>, </a:t>
            </a:r>
            <a:r>
              <a:rPr lang="ko-KR" altLang="en-US"/>
              <a:t>삭제 </a:t>
            </a:r>
            <a:r>
              <a:rPr lang="en-US" altLang="ko-KR"/>
              <a:t>todo</a:t>
            </a:r>
            <a:r>
              <a:rPr lang="ko-KR" altLang="en-US"/>
              <a:t>의 경우 완료 설정을 할 수 있다</a:t>
            </a:r>
            <a:r>
              <a:rPr lang="en-US" altLang="ko-KR"/>
              <a:t>. </a:t>
            </a:r>
            <a:r>
              <a:rPr lang="ko-KR" altLang="en-US"/>
              <a:t>달력버튼을 눌렀을때 </a:t>
            </a:r>
            <a:r>
              <a:rPr lang="en-US" altLang="ko-KR"/>
              <a:t>datepicker</a:t>
            </a:r>
            <a:r>
              <a:rPr lang="ko-KR" altLang="en-US"/>
              <a:t>로 </a:t>
            </a:r>
            <a:r>
              <a:rPr lang="en-US" altLang="ko-KR"/>
              <a:t> </a:t>
            </a:r>
            <a:r>
              <a:rPr lang="ko-KR" altLang="en-US"/>
              <a:t>날짜를 받아 해당 </a:t>
            </a:r>
            <a:r>
              <a:rPr lang="en-US" altLang="ko-KR"/>
              <a:t>date</a:t>
            </a:r>
            <a:r>
              <a:rPr lang="ko-KR" altLang="en-US"/>
              <a:t>의 목록을 가져오도록 한다</a:t>
            </a:r>
            <a:r>
              <a:rPr lang="en-US" altLang="ko-KR"/>
              <a:t>. Done</a:t>
            </a:r>
            <a:r>
              <a:rPr lang="ko-KR" altLang="en-US"/>
              <a:t>과 </a:t>
            </a:r>
            <a:r>
              <a:rPr lang="en-US" altLang="ko-KR"/>
              <a:t>todo </a:t>
            </a:r>
            <a:r>
              <a:rPr lang="ko-KR" altLang="en-US"/>
              <a:t>액티비티에서 </a:t>
            </a:r>
            <a:r>
              <a:rPr lang="en-US" altLang="ko-KR"/>
              <a:t>edittext</a:t>
            </a:r>
            <a:r>
              <a:rPr lang="ko-KR" altLang="en-US"/>
              <a:t>로 바로 항목을 추가 가능하도록 하고</a:t>
            </a:r>
            <a:r>
              <a:rPr lang="en-US" altLang="ko-KR"/>
              <a:t>, todo</a:t>
            </a:r>
            <a:r>
              <a:rPr lang="ko-KR" altLang="en-US"/>
              <a:t>의 경우 세부사항을 추가하고 싶을 때</a:t>
            </a:r>
            <a:r>
              <a:rPr lang="en-US" altLang="ko-KR"/>
              <a:t>BottomSheetFragment</a:t>
            </a:r>
            <a:r>
              <a:rPr lang="ko-KR" altLang="en-US"/>
              <a:t>에서 작성하여 추가한다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941289" y="1600008"/>
            <a:ext cx="1460656" cy="569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ROOM</a:t>
            </a:r>
            <a:endParaRPr lang="ko-KR" altLang="en-US" sz="3200" b="1"/>
          </a:p>
        </p:txBody>
      </p:sp>
      <p:sp>
        <p:nvSpPr>
          <p:cNvPr id="25" name="TextBox 24"/>
          <p:cNvSpPr txBox="1"/>
          <p:nvPr/>
        </p:nvSpPr>
        <p:spPr>
          <a:xfrm>
            <a:off x="6622130" y="2556283"/>
            <a:ext cx="4814316" cy="3794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b="0" i="0">
                <a:effectLst/>
                <a:latin typeface="-apple-system"/>
              </a:rPr>
              <a:t>통계보고서는 편집거리 알고리즘으로 문장간 유사도를 판별하여 </a:t>
            </a:r>
            <a:r>
              <a:rPr lang="en-US" altLang="ko-KR" b="0" i="0">
                <a:effectLst/>
                <a:latin typeface="-apple-system"/>
              </a:rPr>
              <a:t>1~4</a:t>
            </a:r>
            <a:r>
              <a:rPr lang="ko-KR" altLang="en-US" b="0" i="0">
                <a:effectLst/>
                <a:latin typeface="-apple-system"/>
              </a:rPr>
              <a:t>주간의 </a:t>
            </a:r>
            <a:r>
              <a:rPr lang="en-US" altLang="ko-KR" b="0" i="0">
                <a:effectLst/>
                <a:latin typeface="-apple-system"/>
              </a:rPr>
              <a:t>done</a:t>
            </a:r>
            <a:r>
              <a:rPr lang="ko-KR" altLang="en-US" b="0" i="0">
                <a:effectLst/>
                <a:latin typeface="-apple-system"/>
              </a:rPr>
              <a:t>들에서 빈도가 높은 </a:t>
            </a:r>
            <a:r>
              <a:rPr lang="en-US" altLang="ko-KR" b="0" i="0">
                <a:effectLst/>
                <a:latin typeface="-apple-system"/>
              </a:rPr>
              <a:t>done</a:t>
            </a:r>
            <a:r>
              <a:rPr lang="ko-KR" altLang="en-US" b="0" i="0">
                <a:effectLst/>
                <a:latin typeface="-apple-system"/>
              </a:rPr>
              <a:t>을 </a:t>
            </a:r>
            <a:r>
              <a:rPr lang="ko-KR" altLang="en-US">
                <a:latin typeface="-apple-system"/>
              </a:rPr>
              <a:t>리사이클러뷰로 리스트로 보여준다</a:t>
            </a:r>
            <a:r>
              <a:rPr lang="en-US" altLang="ko-KR">
                <a:latin typeface="-apple-system"/>
              </a:rPr>
              <a:t>. </a:t>
            </a:r>
            <a:r>
              <a:rPr lang="ko-KR" altLang="en-US">
                <a:latin typeface="-apple-system"/>
              </a:rPr>
              <a:t>그리고</a:t>
            </a:r>
            <a:r>
              <a:rPr lang="en-US" altLang="ko-KR">
                <a:latin typeface="-apple-system"/>
              </a:rPr>
              <a:t> daily report</a:t>
            </a:r>
            <a:r>
              <a:rPr lang="ko-KR" altLang="en-US">
                <a:latin typeface="-apple-system"/>
              </a:rPr>
              <a:t>에서는 </a:t>
            </a:r>
            <a:r>
              <a:rPr lang="ko-KR" altLang="en-US" b="0" i="0">
                <a:effectLst/>
                <a:latin typeface="-apple-system"/>
              </a:rPr>
              <a:t>음성인식은 내장</a:t>
            </a:r>
            <a:r>
              <a:rPr lang="en-US" altLang="ko-KR" b="0" i="0">
                <a:effectLst/>
                <a:latin typeface="-apple-system"/>
              </a:rPr>
              <a:t> api</a:t>
            </a:r>
            <a:r>
              <a:rPr lang="ko-KR" altLang="en-US" b="0" i="0">
                <a:effectLst/>
                <a:latin typeface="-apple-system"/>
              </a:rPr>
              <a:t>로 제공되는 구글 </a:t>
            </a:r>
            <a:r>
              <a:rPr lang="en-US" altLang="ko-KR" b="0" i="0">
                <a:effectLst/>
                <a:latin typeface="-apple-system"/>
              </a:rPr>
              <a:t>stt, tts</a:t>
            </a:r>
            <a:r>
              <a:rPr lang="ko-KR" altLang="en-US" b="0" i="0">
                <a:effectLst/>
                <a:latin typeface="-apple-system"/>
              </a:rPr>
              <a:t>기술</a:t>
            </a:r>
            <a:r>
              <a:rPr lang="ko-KR" altLang="en-US">
                <a:latin typeface="-apple-system"/>
              </a:rPr>
              <a:t>을 이용하여 </a:t>
            </a:r>
            <a:r>
              <a:rPr lang="ko-KR" altLang="en-US" b="0" i="0">
                <a:effectLst/>
                <a:latin typeface="-apple-system"/>
              </a:rPr>
              <a:t>인식하고</a:t>
            </a:r>
            <a:r>
              <a:rPr lang="en-US" altLang="ko-KR" b="0" i="0">
                <a:effectLst/>
                <a:latin typeface="-apple-system"/>
              </a:rPr>
              <a:t>, </a:t>
            </a:r>
            <a:r>
              <a:rPr lang="ko-KR" altLang="en-US" b="0" i="0">
                <a:effectLst/>
                <a:latin typeface="-apple-system"/>
              </a:rPr>
              <a:t>그렇게 가져온 문장을 기존의 구축해놓은 동의어 사전을 기반으로 유사도를 분석하여 해당 기능을 수행한다</a:t>
            </a:r>
            <a:r>
              <a:rPr lang="en-US" altLang="ko-KR" b="0" i="0">
                <a:effectLst/>
                <a:latin typeface="-apple-system"/>
              </a:rPr>
              <a:t>.</a:t>
            </a:r>
            <a:endParaRPr lang="en-US" altLang="ko-KR" b="0" i="0">
              <a:latin typeface="-apple-syste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3764" y="1507036"/>
            <a:ext cx="3815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/>
              <a:t>Levenshtein distance</a:t>
            </a:r>
            <a:endParaRPr lang="ko-KR" altLang="en-US" sz="28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9288" y="1102638"/>
            <a:ext cx="1965592" cy="122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6861" y="2003404"/>
            <a:ext cx="1609343" cy="142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8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160" y="2951946"/>
            <a:ext cx="7928106" cy="94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88757" y="304803"/>
            <a:ext cx="1993433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0" spc="-300"/>
              <a:t>Appendix</a:t>
            </a:r>
            <a:endParaRPr lang="en-US" altLang="ko-KR" sz="4000" b="0" spc="-3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9668" y="983262"/>
            <a:ext cx="2690126" cy="5620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3493" y="970998"/>
            <a:ext cx="2782414" cy="5706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6861" y="2003404"/>
            <a:ext cx="1609343" cy="142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8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160" y="2951946"/>
            <a:ext cx="7928106" cy="94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88756" y="304803"/>
            <a:ext cx="2183934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0" spc="-300"/>
              <a:t>Reference</a:t>
            </a:r>
            <a:endParaRPr lang="en-US" altLang="ko-KR" sz="4000" b="0" spc="-300"/>
          </a:p>
        </p:txBody>
      </p:sp>
      <p:sp>
        <p:nvSpPr>
          <p:cNvPr id="9" name=""/>
          <p:cNvSpPr/>
          <p:nvPr/>
        </p:nvSpPr>
        <p:spPr>
          <a:xfrm>
            <a:off x="709913" y="1365232"/>
            <a:ext cx="7488556" cy="17380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hlinkClick r:id="rId2"/>
              </a:rPr>
              <a:t>The TODO Application | Android App | ROOM Database 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hlinkClick r:id="rId3"/>
              </a:rPr>
              <a:t>https://www.youtube.com/watch?v=_qmU3tUQTBk&amp;t=111s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hlinkClick r:id="rId4"/>
              </a:rPr>
              <a:t>https://github.com/Sha489/todo-lis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hlinkClick r:id="rId4"/>
              </a:rPr>
              <a:t>t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714174" y="3429000"/>
            <a:ext cx="10412730" cy="902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hlinkClick r:id="rId5"/>
              </a:rPr>
              <a:t>[Android] 구글STT, TTS 사용하기 (android.speech) :: Dev Log : 삶은 확률의 구름 (tistory.com)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hlinkClick r:id="rId5"/>
              </a:rPr>
              <a:t>https://ebbnflow.tistory.com/188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2224</ep:Words>
  <ep:PresentationFormat>와이드스크린</ep:PresentationFormat>
  <ep:Paragraphs>344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2020-11-08T00:44:28.000</dcterms:created>
  <dc:creator>Yu Saebyeol</dc:creator>
  <cp:lastModifiedBy>riet_</cp:lastModifiedBy>
  <dcterms:modified xsi:type="dcterms:W3CDTF">2021-12-10T13:20:46.079</dcterms:modified>
  <cp:revision>71</cp:revision>
  <dc:title>PowerPoint 프레젠테이션</dc:title>
  <cp:version>1000.0000.01</cp:version>
</cp:coreProperties>
</file>