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9" autoAdjust="0"/>
    <p:restoredTop sz="89294" autoAdjust="0"/>
  </p:normalViewPr>
  <p:slideViewPr>
    <p:cSldViewPr snapToGrid="0">
      <p:cViewPr varScale="1">
        <p:scale>
          <a:sx n="84" d="100"/>
          <a:sy n="84" d="100"/>
        </p:scale>
        <p:origin x="562" y="86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-1291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9230290-63CF-43DC-89F0-186DA2E78AC2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773665C-00ED-4FE8-A2AC-0D805722A7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73665C-00ED-4FE8-A2AC-0D805722A7F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73665C-00ED-4FE8-A2AC-0D805722A7F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73665C-00ED-4FE8-A2AC-0D805722A7F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3978A-B13F-4F51-A10C-CDCC994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3A9B6-E5CE-424A-A9DA-3A5706C2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E8D8B-7E69-424A-B3F9-3AF60188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2B417-6E75-4F59-8D7F-2B952414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C9503-49F1-4AD3-B24E-B526B3D2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2F33-EC50-4C80-89B2-C464452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ECECE-320F-4037-9475-3A10C00FB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1E28-C168-4616-9126-C4F2E407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2E0B1-B2FB-466B-A272-4D3A3E6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57646-E7B1-4603-980A-2B28232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9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3EA17-17A1-4EAA-BE04-F54712CE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C39B8-2C73-4386-9EEA-93C4B432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DB53-D6FC-4BF4-B5A5-D6FBEBA3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F496-D067-435E-9D83-D731591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DC7A-AF37-4C2A-AB32-DB5826E4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CF30-2EF5-45CA-8489-6B17C498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0F357-6FD6-4C6F-B305-8391F53D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3BAB9-4577-447B-A9D3-F019B5B0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255A9-C4BB-45C0-8707-9F23225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555C-B56D-455E-9882-776398E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256E-02EF-4B80-A9DE-A2CFED7F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A7C0D-A569-4DC5-9B6B-B869ED35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B0975-C6E7-4CBD-8266-927ACE5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4FE34-7F41-454E-923A-8FC448C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FCAF-372D-4F31-8113-F1D16062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5DE3D-CF9F-4B43-8928-67632D8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1130-CA29-46D9-98CD-8AEFFE3A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06667-A8E4-4E21-BA22-FE235343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909A6-D0B4-41AA-B5E1-FA2A81D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8D50E-134B-4EB2-8413-BD46AEC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8BBE8-0810-42CF-8BF4-9BC665F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C5236-AA3A-4BA2-B704-077F4DE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DD8B8-16EF-4149-84D9-5C51BE17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4AAB5-D86A-4D77-B9D3-43F091C0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C805A-30E4-4B49-971D-8A71189E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DE9D7-6312-49EC-ACFB-87F17C9D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0306A-1A99-46DA-BD16-B8E2E347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D436E-6825-4ADC-88DA-9D291790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A50B3-FBB7-49C2-B3C8-031B553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9A6A-F318-4B02-8B48-1D168242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72A60-CC73-440E-B921-A604F210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59AB4-D376-4087-894D-217493E6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DFFD5-384B-42CB-8EA7-EA4AAD7A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4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3AA773-2EE3-4A4B-BD7F-3A2DB13EB93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54F0A-0ADA-4153-B93B-3F916F67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988C8-D255-4CC5-A63C-6012F31E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82611-EA94-44D3-A432-E8D3F7D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DAF5-4B45-48CA-91D4-7F3CC6F6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9EB7A-F423-44BA-A011-89E47172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AA08-A82E-492F-A42A-FAEE7ED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7C8EA-83DD-4DCC-BCAC-14B61BFF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B0092-8162-4933-8208-3241F011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88E89-8964-490E-A3F8-C114564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B895-F0E6-417C-91AF-FC77106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0F889D-F6A1-4CD3-A7EF-FF6DC4B8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08076-F0A6-4FED-97BA-897E05C2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6CB4-D55C-4A66-BF0C-77AA7500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7A1E3-C171-4893-AFC0-4126AA7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01620-650B-42C8-A0B6-84F9BF2C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E94DA-1AFF-4878-8CEB-B2554450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748CD-C42F-4379-BA60-12342E3D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4659B-4FE8-4FC3-A60B-33E3C5E6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B76-457A-4409-A8BD-7ACCA03B59D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E7DB0-1313-4122-9C73-F59E1A9EA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599C3-8CD2-4289-B09D-A5B7BA93E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qmU3tUQTBk&amp;amp;t=111s" TargetMode="External"/><Relationship Id="rId2" Type="http://schemas.openxmlformats.org/officeDocument/2006/relationships/hyperlink" Target="https://www.youtube.com/watch?v=_qmU3tUQTBk&amp;amp;amp;t=111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bbnflow.tistory.com/188" TargetMode="External"/><Relationship Id="rId4" Type="http://schemas.openxmlformats.org/officeDocument/2006/relationships/hyperlink" Target="https://github.com/Sha489/todo-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833186-9C3D-494C-BF84-4D6512648B92}"/>
              </a:ext>
            </a:extLst>
          </p:cNvPr>
          <p:cNvSpPr txBox="1"/>
          <p:nvPr/>
        </p:nvSpPr>
        <p:spPr>
          <a:xfrm>
            <a:off x="744214" y="2259449"/>
            <a:ext cx="107035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>
                <a:solidFill>
                  <a:schemeClr val="accent1">
                    <a:lumMod val="40000"/>
                    <a:lumOff val="6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804000101010101" pitchFamily="50" charset="-127"/>
              </a:rPr>
              <a:t>동기부여를 강화한 업무관리 앱</a:t>
            </a:r>
            <a:r>
              <a:rPr lang="en-US" altLang="ko-KR" sz="6600" spc="-300" dirty="0">
                <a:solidFill>
                  <a:schemeClr val="accent1">
                    <a:lumMod val="40000"/>
                    <a:lumOff val="6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804000101010101" pitchFamily="50" charset="-127"/>
              </a:rPr>
              <a:t>,</a:t>
            </a:r>
          </a:p>
          <a:p>
            <a:pPr algn="ctr"/>
            <a:r>
              <a:rPr lang="ko-KR" altLang="en-US" sz="6600" spc="-300" dirty="0">
                <a:solidFill>
                  <a:schemeClr val="accent1">
                    <a:lumMod val="40000"/>
                    <a:lumOff val="6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804000101010101" pitchFamily="50" charset="-127"/>
              </a:rPr>
              <a:t>해냈</a:t>
            </a:r>
            <a:r>
              <a:rPr lang="en-US" altLang="ko-KR" sz="6600" spc="-300" dirty="0">
                <a:solidFill>
                  <a:schemeClr val="accent1">
                    <a:lumMod val="40000"/>
                    <a:lumOff val="6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804000101010101" pitchFamily="50" charset="-127"/>
              </a:rPr>
              <a:t>Done!</a:t>
            </a:r>
            <a:endParaRPr lang="en-US" altLang="ko-KR" sz="8000" spc="-3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돋움" panose="020B0804000101010101" pitchFamily="50" charset="-127"/>
            </a:endParaRPr>
          </a:p>
          <a:p>
            <a:pPr algn="ctr"/>
            <a:endParaRPr lang="en-US" altLang="ko-KR" sz="6600" spc="-300" dirty="0">
              <a:solidFill>
                <a:schemeClr val="accent1">
                  <a:lumMod val="40000"/>
                  <a:lumOff val="6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돋움" panose="020B08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D5AF86-F599-4D31-9164-DBA74A12BEA3}"/>
              </a:ext>
            </a:extLst>
          </p:cNvPr>
          <p:cNvSpPr/>
          <p:nvPr/>
        </p:nvSpPr>
        <p:spPr>
          <a:xfrm>
            <a:off x="10106644" y="5566683"/>
            <a:ext cx="2085356" cy="1237766"/>
          </a:xfrm>
          <a:prstGeom prst="rect">
            <a:avLst/>
          </a:prstGeom>
          <a:solidFill>
            <a:schemeClr val="accent3"/>
          </a:solidFill>
          <a:ln>
            <a:solidFill>
              <a:srgbClr val="EE7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67199-5D23-4064-8660-1A07B570AE92}"/>
              </a:ext>
            </a:extLst>
          </p:cNvPr>
          <p:cNvSpPr txBox="1"/>
          <p:nvPr/>
        </p:nvSpPr>
        <p:spPr>
          <a:xfrm>
            <a:off x="9277974" y="4598551"/>
            <a:ext cx="2085356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20213089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임찬미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20213099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최정현 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20211733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방은수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1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066FF1BF-E158-465B-A9DC-643C1DECAC8D}"/>
              </a:ext>
            </a:extLst>
          </p:cNvPr>
          <p:cNvSpPr txBox="1"/>
          <p:nvPr/>
        </p:nvSpPr>
        <p:spPr>
          <a:xfrm>
            <a:off x="1761446" y="1658997"/>
            <a:ext cx="966931" cy="584775"/>
          </a:xfrm>
          <a:prstGeom prst="rect">
            <a:avLst/>
          </a:prstGeom>
          <a:solidFill>
            <a:srgbClr val="F2B194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atin typeface="+mn-ea"/>
              </a:rPr>
              <a:t>목표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E615ED-9F11-4F8A-BFAE-3919D8FA7BA1}"/>
              </a:ext>
            </a:extLst>
          </p:cNvPr>
          <p:cNvSpPr txBox="1"/>
          <p:nvPr/>
        </p:nvSpPr>
        <p:spPr>
          <a:xfrm>
            <a:off x="5205233" y="1658996"/>
            <a:ext cx="1749198" cy="584775"/>
          </a:xfrm>
          <a:prstGeom prst="rect">
            <a:avLst/>
          </a:prstGeom>
          <a:solidFill>
            <a:srgbClr val="A9BCC7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atin typeface="+mn-ea"/>
              </a:rPr>
              <a:t>핵심내용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427A83-D9D3-4441-8342-B1EE3F56A41C}"/>
              </a:ext>
            </a:extLst>
          </p:cNvPr>
          <p:cNvSpPr txBox="1"/>
          <p:nvPr/>
        </p:nvSpPr>
        <p:spPr>
          <a:xfrm>
            <a:off x="9282136" y="1658996"/>
            <a:ext cx="1358064" cy="584775"/>
          </a:xfrm>
          <a:prstGeom prst="rect">
            <a:avLst/>
          </a:prstGeom>
          <a:solidFill>
            <a:srgbClr val="CAC3BD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atin typeface="+mn-ea"/>
              </a:rPr>
              <a:t>중요성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3D9F77-8098-4AF0-B637-DF076FC8707A}"/>
              </a:ext>
            </a:extLst>
          </p:cNvPr>
          <p:cNvSpPr/>
          <p:nvPr/>
        </p:nvSpPr>
        <p:spPr>
          <a:xfrm>
            <a:off x="10106644" y="6532189"/>
            <a:ext cx="2085356" cy="272259"/>
          </a:xfrm>
          <a:prstGeom prst="rect">
            <a:avLst/>
          </a:prstGeom>
          <a:solidFill>
            <a:srgbClr val="F9DEA3"/>
          </a:solidFill>
          <a:ln>
            <a:solidFill>
              <a:srgbClr val="F9D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6559D9-4341-41E1-A530-1F6FD030BC88}"/>
              </a:ext>
            </a:extLst>
          </p:cNvPr>
          <p:cNvSpPr txBox="1"/>
          <p:nvPr/>
        </p:nvSpPr>
        <p:spPr>
          <a:xfrm>
            <a:off x="667601" y="2632784"/>
            <a:ext cx="315459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n-ea"/>
                <a:cs typeface="Arial" panose="020B0604020202020204" pitchFamily="34" charset="0"/>
              </a:rPr>
              <a:t>Done-list</a:t>
            </a:r>
            <a:r>
              <a:rPr lang="ko-KR" altLang="en-US" sz="1600" b="1" dirty="0">
                <a:latin typeface="+mn-ea"/>
                <a:cs typeface="Arial" panose="020B0604020202020204" pitchFamily="34" charset="0"/>
              </a:rPr>
              <a:t>로 </a:t>
            </a:r>
            <a:r>
              <a:rPr lang="ko-KR" altLang="en-US" sz="1600" b="1" dirty="0">
                <a:effectLst/>
                <a:latin typeface="+mn-ea"/>
                <a:cs typeface="Arial" panose="020B0604020202020204" pitchFamily="34" charset="0"/>
              </a:rPr>
              <a:t>기존 </a:t>
            </a:r>
            <a:r>
              <a:rPr lang="en-US" altLang="ko-KR" sz="1600" b="1" dirty="0">
                <a:effectLst/>
                <a:latin typeface="+mn-ea"/>
                <a:cs typeface="Arial" panose="020B0604020202020204" pitchFamily="34" charset="0"/>
              </a:rPr>
              <a:t>to-do-list</a:t>
            </a:r>
            <a:r>
              <a:rPr lang="ko-KR" altLang="ko-KR" sz="1600" b="1" dirty="0">
                <a:effectLst/>
                <a:latin typeface="+mn-ea"/>
                <a:cs typeface="Arial" panose="020B0604020202020204" pitchFamily="34" charset="0"/>
              </a:rPr>
              <a:t>의 단점을 보완하여</a:t>
            </a:r>
            <a:r>
              <a:rPr lang="en-US" altLang="ko-KR" sz="1600" b="1" dirty="0"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effectLst/>
                <a:latin typeface="+mn-ea"/>
                <a:cs typeface="Arial" panose="020B0604020202020204" pitchFamily="34" charset="0"/>
              </a:rPr>
              <a:t>성취감과 동기부여 강화</a:t>
            </a:r>
            <a:r>
              <a:rPr lang="en-US" altLang="ko-KR" sz="1600" b="1" dirty="0">
                <a:effectLst/>
                <a:latin typeface="+mn-ea"/>
                <a:cs typeface="Arial" panose="020B0604020202020204" pitchFamily="34" charset="0"/>
              </a:rPr>
              <a:t>&amp;</a:t>
            </a:r>
            <a:r>
              <a:rPr lang="ko-KR" altLang="en-US" sz="1600" b="1" dirty="0">
                <a:effectLst/>
                <a:latin typeface="+mn-ea"/>
                <a:cs typeface="Arial" panose="020B0604020202020204" pitchFamily="34" charset="0"/>
              </a:rPr>
              <a:t> 유용하고</a:t>
            </a:r>
            <a:r>
              <a:rPr lang="ko-KR" altLang="en-US" sz="1600" b="1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effectLst/>
                <a:latin typeface="+mn-ea"/>
                <a:cs typeface="Arial" panose="020B0604020202020204" pitchFamily="34" charset="0"/>
              </a:rPr>
              <a:t>흥미로운 피드백</a:t>
            </a:r>
            <a:r>
              <a:rPr lang="en-US" altLang="ko-KR" sz="1600" b="1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+mn-ea"/>
                <a:cs typeface="Arial" panose="020B0604020202020204" pitchFamily="34" charset="0"/>
              </a:rPr>
              <a:t>제공하는 생산성 앱 개발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8" name="양쪽 대괄호 57">
            <a:extLst>
              <a:ext uri="{FF2B5EF4-FFF2-40B4-BE49-F238E27FC236}">
                <a16:creationId xmlns:a16="http://schemas.microsoft.com/office/drawing/2014/main" id="{B9DED036-FF96-41F0-A48A-520CC02E589F}"/>
              </a:ext>
            </a:extLst>
          </p:cNvPr>
          <p:cNvSpPr/>
          <p:nvPr/>
        </p:nvSpPr>
        <p:spPr>
          <a:xfrm>
            <a:off x="520386" y="2055038"/>
            <a:ext cx="3449053" cy="3367351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양쪽 대괄호 58">
            <a:extLst>
              <a:ext uri="{FF2B5EF4-FFF2-40B4-BE49-F238E27FC236}">
                <a16:creationId xmlns:a16="http://schemas.microsoft.com/office/drawing/2014/main" id="{A872CCED-EE62-4BF0-A52A-069F357EA813}"/>
              </a:ext>
            </a:extLst>
          </p:cNvPr>
          <p:cNvSpPr/>
          <p:nvPr/>
        </p:nvSpPr>
        <p:spPr>
          <a:xfrm>
            <a:off x="4378514" y="2055038"/>
            <a:ext cx="3449053" cy="3367351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양쪽 대괄호 59">
            <a:extLst>
              <a:ext uri="{FF2B5EF4-FFF2-40B4-BE49-F238E27FC236}">
                <a16:creationId xmlns:a16="http://schemas.microsoft.com/office/drawing/2014/main" id="{927BB3E4-5D8B-4C91-9907-C1B3AC7ACEBF}"/>
              </a:ext>
            </a:extLst>
          </p:cNvPr>
          <p:cNvSpPr/>
          <p:nvPr/>
        </p:nvSpPr>
        <p:spPr>
          <a:xfrm>
            <a:off x="8236642" y="2055038"/>
            <a:ext cx="3449053" cy="336735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27E7478-2075-45D6-83EB-80B60F974DCB}"/>
              </a:ext>
            </a:extLst>
          </p:cNvPr>
          <p:cNvCxnSpPr>
            <a:cxnSpLocks/>
          </p:cNvCxnSpPr>
          <p:nvPr/>
        </p:nvCxnSpPr>
        <p:spPr>
          <a:xfrm>
            <a:off x="0" y="128337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822F925-BDFF-4111-965C-92386BD34AB0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DA96895-C29A-4F79-806A-F5B595B24898}"/>
              </a:ext>
            </a:extLst>
          </p:cNvPr>
          <p:cNvSpPr txBox="1"/>
          <p:nvPr/>
        </p:nvSpPr>
        <p:spPr>
          <a:xfrm>
            <a:off x="288758" y="304803"/>
            <a:ext cx="4254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latin typeface="+mj-ea"/>
                <a:ea typeface="+mj-ea"/>
              </a:rPr>
              <a:t>&gt; </a:t>
            </a:r>
            <a:r>
              <a:rPr lang="ko-KR" altLang="en-US" sz="4000" spc="-300" dirty="0">
                <a:latin typeface="+mj-ea"/>
                <a:ea typeface="+mj-ea"/>
              </a:rPr>
              <a:t>목표와 배경 설명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320D27-7D77-4B95-93F5-035E01FD2DFA}"/>
              </a:ext>
            </a:extLst>
          </p:cNvPr>
          <p:cNvSpPr txBox="1"/>
          <p:nvPr/>
        </p:nvSpPr>
        <p:spPr>
          <a:xfrm>
            <a:off x="4614157" y="2362110"/>
            <a:ext cx="3014342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done-list</a:t>
            </a:r>
            <a:r>
              <a:rPr lang="ko-KR" altLang="ko-KR" sz="1600" b="1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도 제</a:t>
            </a:r>
            <a:r>
              <a:rPr lang="ko-KR" altLang="en-US" sz="1600" b="1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공</a:t>
            </a:r>
            <a:endParaRPr lang="en-US" altLang="ko-KR" sz="1600" b="1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ea typeface="맑은 고딕" panose="020B0503020000020004" pitchFamily="50" charset="-127"/>
                <a:cs typeface="Arial" panose="020B0604020202020204" pitchFamily="34" charset="0"/>
              </a:rPr>
              <a:t>디테일한 계획</a:t>
            </a:r>
            <a:r>
              <a:rPr lang="en-US" altLang="ko-KR" sz="1600" b="1" dirty="0"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ea typeface="맑은 고딕" panose="020B0503020000020004" pitchFamily="50" charset="-127"/>
                <a:cs typeface="Arial" panose="020B0604020202020204" pitchFamily="34" charset="0"/>
              </a:rPr>
              <a:t>간결한 계획 분리</a:t>
            </a:r>
            <a:endParaRPr lang="en-US" altLang="ko-KR" sz="1600" b="1" dirty="0"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effectLst/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음성인식 이용한 기능 처리</a:t>
            </a:r>
            <a:endParaRPr lang="en-US" altLang="ko-KR" sz="1600" b="1" dirty="0">
              <a:effectLst/>
              <a:latin typeface="+mn-ea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Done</a:t>
            </a:r>
            <a:r>
              <a:rPr lang="ko-KR" altLang="en-US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을</a:t>
            </a:r>
            <a:r>
              <a:rPr lang="en-US" altLang="ko-KR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토대로</a:t>
            </a:r>
            <a:r>
              <a:rPr lang="en-US" altLang="ko-KR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분석</a:t>
            </a:r>
            <a:r>
              <a:rPr lang="en-US" altLang="ko-KR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보고</a:t>
            </a:r>
            <a:endParaRPr lang="en-US" altLang="ko-KR" sz="1600" b="1" dirty="0">
              <a:latin typeface="+mn-ea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>
              <a:effectLst/>
              <a:latin typeface="+mn-ea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50BB7B-02F6-4C3A-875D-C2BABC92F7DB}"/>
              </a:ext>
            </a:extLst>
          </p:cNvPr>
          <p:cNvSpPr txBox="1"/>
          <p:nvPr/>
        </p:nvSpPr>
        <p:spPr>
          <a:xfrm>
            <a:off x="8398858" y="2331744"/>
            <a:ext cx="3245324" cy="2214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계획만큼 성취에 집중 가능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간결한 계획 가능</a:t>
            </a:r>
            <a:endParaRPr lang="en-US" altLang="ko-KR" sz="16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계획하지 않은 성취 반영 가능</a:t>
            </a:r>
            <a:br>
              <a:rPr lang="en-US" altLang="ko-KR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4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작은 성취</a:t>
            </a:r>
            <a:r>
              <a:rPr lang="en-US" altLang="ko-KR" sz="14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갑작스러운 성취</a:t>
            </a:r>
            <a:r>
              <a:rPr lang="en-US" altLang="ko-KR" sz="14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등</a:t>
            </a:r>
            <a:r>
              <a:rPr lang="en-US" altLang="ko-KR" sz="14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사용자의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review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 유용한 피드백을 도움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BF1CFE-A205-4DAD-88A9-62117CD23DCF}"/>
              </a:ext>
            </a:extLst>
          </p:cNvPr>
          <p:cNvSpPr txBox="1"/>
          <p:nvPr/>
        </p:nvSpPr>
        <p:spPr>
          <a:xfrm>
            <a:off x="7841567" y="5269266"/>
            <a:ext cx="1141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endParaRPr lang="ko-KR" altLang="en-US" sz="8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5593BC-7F4E-40E1-806C-807C0449C49C}"/>
              </a:ext>
            </a:extLst>
          </p:cNvPr>
          <p:cNvSpPr txBox="1"/>
          <p:nvPr/>
        </p:nvSpPr>
        <p:spPr>
          <a:xfrm>
            <a:off x="8236642" y="5717419"/>
            <a:ext cx="459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동기부여 강화 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</a:p>
          <a:p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지속적인 생산성</a:t>
            </a:r>
          </a:p>
        </p:txBody>
      </p:sp>
    </p:spTree>
    <p:extLst>
      <p:ext uri="{BB962C8B-B14F-4D97-AF65-F5344CB8AC3E}">
        <p14:creationId xmlns:p14="http://schemas.microsoft.com/office/powerpoint/2010/main" val="365644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5676BC8A-E4AC-489C-98C6-B8EE3B514A27}"/>
              </a:ext>
            </a:extLst>
          </p:cNvPr>
          <p:cNvSpPr/>
          <p:nvPr/>
        </p:nvSpPr>
        <p:spPr>
          <a:xfrm>
            <a:off x="6082214" y="0"/>
            <a:ext cx="6109785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851FC8-2EA9-46D3-9287-4A2D64444465}"/>
              </a:ext>
            </a:extLst>
          </p:cNvPr>
          <p:cNvSpPr/>
          <p:nvPr/>
        </p:nvSpPr>
        <p:spPr>
          <a:xfrm>
            <a:off x="-13783" y="3428998"/>
            <a:ext cx="6109784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4470E4-12C8-4AF6-B38F-D64B3E3E572B}"/>
              </a:ext>
            </a:extLst>
          </p:cNvPr>
          <p:cNvSpPr/>
          <p:nvPr/>
        </p:nvSpPr>
        <p:spPr>
          <a:xfrm>
            <a:off x="6096000" y="3429000"/>
            <a:ext cx="6095999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EEA38E7-55B9-4AC9-B71C-97B37ED4850D}"/>
              </a:ext>
            </a:extLst>
          </p:cNvPr>
          <p:cNvSpPr/>
          <p:nvPr/>
        </p:nvSpPr>
        <p:spPr>
          <a:xfrm>
            <a:off x="0" y="4922"/>
            <a:ext cx="6095999" cy="34240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281032" y="178297"/>
            <a:ext cx="1835456" cy="400110"/>
          </a:xfrm>
          <a:prstGeom prst="rect">
            <a:avLst/>
          </a:prstGeom>
          <a:solidFill>
            <a:srgbClr val="EE784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 </a:t>
            </a:r>
            <a:r>
              <a:rPr lang="ko-KR" altLang="en-US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배경 설명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>
            <a:cxnSpLocks/>
          </p:cNvCxnSpPr>
          <p:nvPr/>
        </p:nvCxnSpPr>
        <p:spPr>
          <a:xfrm>
            <a:off x="112294" y="6721642"/>
            <a:ext cx="1207970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2BD818F-7287-4572-BCD0-4B3A8690BFD2}"/>
              </a:ext>
            </a:extLst>
          </p:cNvPr>
          <p:cNvSpPr txBox="1"/>
          <p:nvPr/>
        </p:nvSpPr>
        <p:spPr>
          <a:xfrm>
            <a:off x="398764" y="660700"/>
            <a:ext cx="5270903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우리의 생활과 밀접한 어떤 실용적인 앱을 만들 수 있을까 고민하다가 대표적인 생산성 앱인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to-do-list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앱을 떠올림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effectLst/>
                <a:latin typeface="+mn-ea"/>
                <a:cs typeface="Arial" panose="020B0604020202020204" pitchFamily="34" charset="0"/>
              </a:rPr>
              <a:t>매번 </a:t>
            </a:r>
            <a:r>
              <a:rPr lang="en-US" altLang="ko-KR" sz="1400" dirty="0">
                <a:effectLst/>
                <a:latin typeface="+mn-ea"/>
                <a:cs typeface="Arial" panose="020B0604020202020204" pitchFamily="34" charset="0"/>
              </a:rPr>
              <a:t>to-do-list</a:t>
            </a:r>
            <a:r>
              <a:rPr lang="ko-KR" altLang="en-US" sz="1400" dirty="0">
                <a:effectLst/>
                <a:latin typeface="+mn-ea"/>
                <a:cs typeface="Arial" panose="020B0604020202020204" pitchFamily="34" charset="0"/>
              </a:rPr>
              <a:t>를 끝내지 못해 좌절했던 기억이 났고</a:t>
            </a:r>
            <a:r>
              <a:rPr lang="en-US" altLang="ko-KR" sz="1400" dirty="0">
                <a:effectLst/>
                <a:latin typeface="+mn-ea"/>
                <a:cs typeface="Arial" panose="020B0604020202020204" pitchFamily="34" charset="0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u="sng" dirty="0">
                <a:latin typeface="+mn-ea"/>
                <a:cs typeface="Arial" panose="020B0604020202020204" pitchFamily="34" charset="0"/>
              </a:rPr>
              <a:t>계획만으로 생산성을 높이기를 시도하기보다 성취에도 집중하여 생산성을 높여보자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는 생각이 남</a:t>
            </a:r>
            <a:endParaRPr lang="en-US" altLang="ko-KR" sz="1400" dirty="0">
              <a:effectLst/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effectLst/>
                <a:latin typeface="+mn-ea"/>
                <a:cs typeface="Arial" panose="020B0604020202020204" pitchFamily="34" charset="0"/>
              </a:rPr>
              <a:t>그러던 중 </a:t>
            </a:r>
            <a:r>
              <a:rPr lang="en-US" altLang="ko-KR" sz="1400" dirty="0">
                <a:effectLst/>
                <a:latin typeface="+mn-ea"/>
                <a:cs typeface="Arial" panose="020B0604020202020204" pitchFamily="34" charset="0"/>
              </a:rPr>
              <a:t>to-do-list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와 반대되는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done-list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가 생각났고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, done-list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로 단점을 보완하여 동기부여를 강화한 생산성 앱을 개발하게 됨</a:t>
            </a:r>
            <a:endParaRPr lang="en-US" altLang="ko-KR" sz="1400" dirty="0">
              <a:effectLst/>
              <a:latin typeface="+mn-ea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1EF71B-9150-4A2C-87BE-B417D1FBD08B}"/>
              </a:ext>
            </a:extLst>
          </p:cNvPr>
          <p:cNvSpPr txBox="1"/>
          <p:nvPr/>
        </p:nvSpPr>
        <p:spPr>
          <a:xfrm flipH="1">
            <a:off x="281031" y="3614554"/>
            <a:ext cx="1835456" cy="400110"/>
          </a:xfrm>
          <a:prstGeom prst="rect">
            <a:avLst/>
          </a:prstGeom>
          <a:solidFill>
            <a:srgbClr val="EE784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002 </a:t>
            </a:r>
            <a:r>
              <a:rPr lang="ko-KR" altLang="en-US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73ADA1-342E-43CB-83A5-8EBDD1550BEE}"/>
              </a:ext>
            </a:extLst>
          </p:cNvPr>
          <p:cNvSpPr txBox="1"/>
          <p:nvPr/>
        </p:nvSpPr>
        <p:spPr>
          <a:xfrm flipH="1">
            <a:off x="6390815" y="3600663"/>
            <a:ext cx="1835456" cy="400110"/>
          </a:xfrm>
          <a:prstGeom prst="rect">
            <a:avLst/>
          </a:prstGeom>
          <a:solidFill>
            <a:srgbClr val="EE784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004 </a:t>
            </a:r>
            <a:r>
              <a:rPr lang="ko-KR" altLang="en-US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극복 방안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FB791-36F8-464D-8CFA-562C3D4AD4D2}"/>
              </a:ext>
            </a:extLst>
          </p:cNvPr>
          <p:cNvSpPr txBox="1"/>
          <p:nvPr/>
        </p:nvSpPr>
        <p:spPr>
          <a:xfrm flipH="1">
            <a:off x="6423845" y="179301"/>
            <a:ext cx="1835456" cy="707886"/>
          </a:xfrm>
          <a:prstGeom prst="rect">
            <a:avLst/>
          </a:prstGeom>
          <a:solidFill>
            <a:srgbClr val="EE784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003 </a:t>
            </a:r>
            <a:r>
              <a:rPr lang="ko-KR" altLang="en-US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사례</a:t>
            </a:r>
            <a:endParaRPr lang="en-US" altLang="ko-KR" sz="2000" dirty="0">
              <a:solidFill>
                <a:srgbClr val="F7EFE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분석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6476C75-A1D2-4B25-AA71-4E72BA035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5267"/>
              </p:ext>
            </p:extLst>
          </p:nvPr>
        </p:nvGraphicFramePr>
        <p:xfrm>
          <a:off x="7826442" y="159647"/>
          <a:ext cx="4315404" cy="3158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234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719234">
                  <a:extLst>
                    <a:ext uri="{9D8B030D-6E8A-4147-A177-3AD203B41FA5}">
                      <a16:colId xmlns:a16="http://schemas.microsoft.com/office/drawing/2014/main" val="1321751357"/>
                    </a:ext>
                  </a:extLst>
                </a:gridCol>
                <a:gridCol w="719234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719234">
                  <a:extLst>
                    <a:ext uri="{9D8B030D-6E8A-4147-A177-3AD203B41FA5}">
                      <a16:colId xmlns:a16="http://schemas.microsoft.com/office/drawing/2014/main" val="2024595039"/>
                    </a:ext>
                  </a:extLst>
                </a:gridCol>
                <a:gridCol w="719234">
                  <a:extLst>
                    <a:ext uri="{9D8B030D-6E8A-4147-A177-3AD203B41FA5}">
                      <a16:colId xmlns:a16="http://schemas.microsoft.com/office/drawing/2014/main" val="3668300937"/>
                    </a:ext>
                  </a:extLst>
                </a:gridCol>
                <a:gridCol w="719234">
                  <a:extLst>
                    <a:ext uri="{9D8B030D-6E8A-4147-A177-3AD203B41FA5}">
                      <a16:colId xmlns:a16="http://schemas.microsoft.com/office/drawing/2014/main" val="3645855484"/>
                    </a:ext>
                  </a:extLst>
                </a:gridCol>
              </a:tblGrid>
              <a:tr h="5959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 do list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간결한 계획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음성 처리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Done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list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“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생활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review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50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Focus</a:t>
                      </a:r>
                      <a:r>
                        <a:rPr lang="ko-KR" altLang="en-US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To-Do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50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todoist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50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Focus</a:t>
                      </a:r>
                      <a:r>
                        <a:rPr lang="ko-KR" altLang="en-US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To-Do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50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To-Do List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50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todoist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0F814A8-D330-41DB-A48F-6C412D3CD418}"/>
              </a:ext>
            </a:extLst>
          </p:cNvPr>
          <p:cNvSpPr txBox="1"/>
          <p:nvPr/>
        </p:nvSpPr>
        <p:spPr>
          <a:xfrm>
            <a:off x="281032" y="3985946"/>
            <a:ext cx="527090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effectLst/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40081B-E7AF-43D5-BF49-05BAAE4AD60C}"/>
              </a:ext>
            </a:extLst>
          </p:cNvPr>
          <p:cNvSpPr txBox="1"/>
          <p:nvPr/>
        </p:nvSpPr>
        <p:spPr>
          <a:xfrm>
            <a:off x="281032" y="4091280"/>
            <a:ext cx="5270903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이루지 못한 일들에 주의하게 돼 성취한 일들은 무시하게 되고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,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 계획하지 않은 성취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사소한 성취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갑작스러운 성취 등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반영하지 못함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	-&gt;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마땅히 느껴야 할 성취감을 주지 못함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ko-KR" sz="1400" dirty="0">
                <a:effectLst/>
                <a:latin typeface="+mn-ea"/>
                <a:cs typeface="Arial" panose="020B0604020202020204" pitchFamily="34" charset="0"/>
              </a:rPr>
              <a:t>복잡한 계획 기능</a:t>
            </a:r>
            <a:r>
              <a:rPr lang="ko-KR" altLang="en-US" sz="1400" dirty="0">
                <a:effectLst/>
                <a:latin typeface="+mn-ea"/>
                <a:cs typeface="Arial" panose="020B0604020202020204" pitchFamily="34" charset="0"/>
              </a:rPr>
              <a:t>은</a:t>
            </a:r>
            <a:r>
              <a:rPr lang="ko-KR" altLang="ko-KR" sz="1400" dirty="0">
                <a:effectLst/>
                <a:latin typeface="+mn-ea"/>
                <a:cs typeface="Arial" panose="020B0604020202020204" pitchFamily="34" charset="0"/>
              </a:rPr>
              <a:t> 계획에 과도한 주의와 시간을 투자하게 하고 압박감</a:t>
            </a:r>
            <a:r>
              <a:rPr lang="ko-KR" altLang="en-US" sz="1400" dirty="0">
                <a:effectLst/>
                <a:latin typeface="+mn-ea"/>
                <a:cs typeface="Arial" panose="020B0604020202020204" pitchFamily="34" charset="0"/>
              </a:rPr>
              <a:t>을 가중시킴</a:t>
            </a:r>
            <a:endParaRPr lang="en-US" altLang="ko-KR" sz="1400" dirty="0">
              <a:effectLst/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dirty="0">
                <a:effectLst/>
                <a:latin typeface="+mn-ea"/>
                <a:cs typeface="Arial" panose="020B0604020202020204" pitchFamily="34" charset="0"/>
              </a:rPr>
              <a:t>계획 中 성취만을 보여주는 통계보고서는 그다지 유용하지 않음</a:t>
            </a:r>
            <a:endParaRPr lang="en-US" altLang="ko-KR" sz="1400" dirty="0">
              <a:effectLst/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ko-KR" sz="1400" dirty="0">
              <a:effectLst/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066C7B-8323-47D3-B0F4-F1B16B4801EC}"/>
              </a:ext>
            </a:extLst>
          </p:cNvPr>
          <p:cNvSpPr txBox="1"/>
          <p:nvPr/>
        </p:nvSpPr>
        <p:spPr>
          <a:xfrm>
            <a:off x="6427391" y="3935124"/>
            <a:ext cx="5688891" cy="227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Done-list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를 도입해 작은 성취부터 큰 성취까지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계획했던 성취부터 계획하지 않은 성취까지 반영</a:t>
            </a:r>
            <a:endParaRPr lang="en-US" altLang="ko-KR" sz="1200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cs typeface="Arial" panose="020B0604020202020204" pitchFamily="34" charset="0"/>
              </a:rPr>
              <a:t>간결한 계획을 위해 세부사항은 선택으로 남기고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음성인식을 지원해 신속한 용건처리를 도움</a:t>
            </a:r>
            <a:endParaRPr lang="en-US" altLang="ko-KR" sz="1200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3. Done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으로 인해 사용자의 온전한 생활을 토대로 통계보고 가능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-&gt;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생활 개선 피드백 가능</a:t>
            </a:r>
            <a:endParaRPr lang="en-US" altLang="ko-KR" sz="12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5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/>
          <p:cNvSpPr/>
          <p:nvPr/>
        </p:nvSpPr>
        <p:spPr>
          <a:xfrm>
            <a:off x="641684" y="2775284"/>
            <a:ext cx="3449053" cy="1908983"/>
          </a:xfrm>
          <a:prstGeom prst="bracketPair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양쪽 대괄호 6"/>
          <p:cNvSpPr/>
          <p:nvPr/>
        </p:nvSpPr>
        <p:spPr>
          <a:xfrm>
            <a:off x="8357940" y="2775284"/>
            <a:ext cx="3449053" cy="1908983"/>
          </a:xfrm>
          <a:prstGeom prst="bracketPair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8758" y="304803"/>
            <a:ext cx="3860332" cy="6934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0" spc="-300"/>
              <a:t>전체적인 </a:t>
            </a:r>
            <a:r>
              <a:rPr lang="en-US" altLang="ko-KR" sz="4000" b="0" spc="-300"/>
              <a:t>SW </a:t>
            </a:r>
            <a:r>
              <a:rPr lang="ko-KR" altLang="en-US" sz="4000" b="0" spc="-300"/>
              <a:t>구조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074560" y="6532189"/>
            <a:ext cx="2085356" cy="272259"/>
          </a:xfrm>
          <a:prstGeom prst="rect">
            <a:avLst/>
          </a:prstGeom>
          <a:solidFill>
            <a:srgbClr val="A9BCC7"/>
          </a:solidFill>
          <a:ln>
            <a:solidFill>
              <a:srgbClr val="A9B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6439" y="1012689"/>
            <a:ext cx="11079121" cy="5620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641CF6C-B73F-4136-B32A-94D3432AFFDC}"/>
              </a:ext>
            </a:extLst>
          </p:cNvPr>
          <p:cNvSpPr/>
          <p:nvPr/>
        </p:nvSpPr>
        <p:spPr>
          <a:xfrm>
            <a:off x="637237" y="411481"/>
            <a:ext cx="9216168" cy="6001552"/>
          </a:xfrm>
          <a:prstGeom prst="roundRect">
            <a:avLst>
              <a:gd name="adj" fmla="val 68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074560" y="6532189"/>
            <a:ext cx="2085356" cy="272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6147" y="6804448"/>
            <a:ext cx="1207970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11737" y="247039"/>
            <a:ext cx="36910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4000" b="0" spc="-300" dirty="0"/>
              <a:t>핵심 구성 요소와 구현 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412" y="2232711"/>
            <a:ext cx="3484870" cy="1384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/>
              <a:t>ROOM database</a:t>
            </a:r>
          </a:p>
          <a:p>
            <a:pPr lvl="0">
              <a:defRPr/>
            </a:pPr>
            <a:endParaRPr lang="en-US" altLang="ko-KR" sz="2800" b="1" dirty="0"/>
          </a:p>
          <a:p>
            <a:pPr lvl="0">
              <a:defRPr/>
            </a:pP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43108" y="782970"/>
            <a:ext cx="14366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/>
              <a:t>Ranked Done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A4601-229F-4F09-9465-61FB326AB632}"/>
              </a:ext>
            </a:extLst>
          </p:cNvPr>
          <p:cNvSpPr txBox="1"/>
          <p:nvPr/>
        </p:nvSpPr>
        <p:spPr>
          <a:xfrm>
            <a:off x="705569" y="2601400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 Done</a:t>
            </a:r>
            <a:r>
              <a:rPr lang="ko-KR" altLang="en-US" sz="1600" dirty="0"/>
              <a:t> </a:t>
            </a:r>
            <a:r>
              <a:rPr lang="en-US" altLang="ko-KR" sz="1600" dirty="0"/>
              <a:t>entity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029" y="122415"/>
            <a:ext cx="995354" cy="1109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4BCE5D-D308-435F-9319-45686D07989E}"/>
              </a:ext>
            </a:extLst>
          </p:cNvPr>
          <p:cNvSpPr txBox="1"/>
          <p:nvPr/>
        </p:nvSpPr>
        <p:spPr>
          <a:xfrm>
            <a:off x="759412" y="2908002"/>
            <a:ext cx="1230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err="1"/>
              <a:t>Todo</a:t>
            </a:r>
            <a:r>
              <a:rPr lang="en-US" altLang="ko-KR" sz="1600" dirty="0"/>
              <a:t> entity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37691-54C2-4D7B-B38F-66C5E2703B25}"/>
              </a:ext>
            </a:extLst>
          </p:cNvPr>
          <p:cNvSpPr txBox="1"/>
          <p:nvPr/>
        </p:nvSpPr>
        <p:spPr>
          <a:xfrm>
            <a:off x="6027367" y="2153497"/>
            <a:ext cx="196464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Done Activity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DCC3F-4F66-4860-A08F-C1A9542664D2}"/>
              </a:ext>
            </a:extLst>
          </p:cNvPr>
          <p:cNvSpPr txBox="1"/>
          <p:nvPr/>
        </p:nvSpPr>
        <p:spPr>
          <a:xfrm>
            <a:off x="6096745" y="4427496"/>
            <a:ext cx="189526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/>
              <a:t>Todo</a:t>
            </a:r>
            <a:r>
              <a:rPr lang="en-US" altLang="ko-KR" sz="2400" dirty="0"/>
              <a:t> Activity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971DF-4B34-49C6-A530-8AD78A19B9E3}"/>
              </a:ext>
            </a:extLst>
          </p:cNvPr>
          <p:cNvSpPr txBox="1"/>
          <p:nvPr/>
        </p:nvSpPr>
        <p:spPr>
          <a:xfrm>
            <a:off x="7880101" y="5824787"/>
            <a:ext cx="1369286" cy="338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ysClr val="windowText" lastClr="000000"/>
                </a:solidFill>
              </a:rPr>
              <a:t>AlarmActivity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5530D-0072-4167-8BAB-E00263760EB4}"/>
              </a:ext>
            </a:extLst>
          </p:cNvPr>
          <p:cNvSpPr txBox="1"/>
          <p:nvPr/>
        </p:nvSpPr>
        <p:spPr>
          <a:xfrm>
            <a:off x="885029" y="4638470"/>
            <a:ext cx="3489610" cy="338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Dialog : Create(Update)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Todo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 Activity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0D333-A7BF-499A-B0C3-AD1F9B8A454B}"/>
              </a:ext>
            </a:extLst>
          </p:cNvPr>
          <p:cNvSpPr txBox="1"/>
          <p:nvPr/>
        </p:nvSpPr>
        <p:spPr>
          <a:xfrm>
            <a:off x="1957928" y="2662955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~~ </a:t>
            </a:r>
            <a:r>
              <a:rPr lang="en-US" altLang="ko-KR" sz="1400" dirty="0" err="1"/>
              <a:t>databaseAction</a:t>
            </a:r>
            <a:r>
              <a:rPr lang="en-US" altLang="ko-KR" sz="1400" dirty="0"/>
              <a:t> of Done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8BA0-9E9E-4C6E-B3D8-CC0566C2F861}"/>
              </a:ext>
            </a:extLst>
          </p:cNvPr>
          <p:cNvSpPr txBox="1"/>
          <p:nvPr/>
        </p:nvSpPr>
        <p:spPr>
          <a:xfrm>
            <a:off x="1934739" y="2934432"/>
            <a:ext cx="2309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~~ </a:t>
            </a:r>
            <a:r>
              <a:rPr lang="en-US" altLang="ko-KR" sz="1400" dirty="0" err="1"/>
              <a:t>databaseAction</a:t>
            </a:r>
            <a:r>
              <a:rPr lang="en-US" altLang="ko-KR" sz="1400" dirty="0"/>
              <a:t> of </a:t>
            </a:r>
            <a:r>
              <a:rPr lang="en-US" altLang="ko-KR" sz="1400" dirty="0" err="1"/>
              <a:t>Todo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96CCB-8C84-4FB1-9E84-4BF3777AAC20}"/>
              </a:ext>
            </a:extLst>
          </p:cNvPr>
          <p:cNvSpPr txBox="1"/>
          <p:nvPr/>
        </p:nvSpPr>
        <p:spPr>
          <a:xfrm>
            <a:off x="6380028" y="5063394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Recyclerview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94AD40-E40C-4F12-AF7B-376EC6CB6293}"/>
              </a:ext>
            </a:extLst>
          </p:cNvPr>
          <p:cNvSpPr txBox="1"/>
          <p:nvPr/>
        </p:nvSpPr>
        <p:spPr>
          <a:xfrm>
            <a:off x="5000648" y="5074888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Adaptor ~~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AFD67B75-9FDD-423F-8F28-79F907B984F8}"/>
              </a:ext>
            </a:extLst>
          </p:cNvPr>
          <p:cNvSpPr/>
          <p:nvPr/>
        </p:nvSpPr>
        <p:spPr>
          <a:xfrm>
            <a:off x="453549" y="2495346"/>
            <a:ext cx="366134" cy="643519"/>
          </a:xfrm>
          <a:custGeom>
            <a:avLst/>
            <a:gdLst>
              <a:gd name="connsiteX0" fmla="*/ 311270 w 366134"/>
              <a:gd name="connsiteY0" fmla="*/ 0 h 585216"/>
              <a:gd name="connsiteX1" fmla="*/ 374 w 366134"/>
              <a:gd name="connsiteY1" fmla="*/ 237744 h 585216"/>
              <a:gd name="connsiteX2" fmla="*/ 366134 w 366134"/>
              <a:gd name="connsiteY2" fmla="*/ 585216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134" h="585216">
                <a:moveTo>
                  <a:pt x="311270" y="0"/>
                </a:moveTo>
                <a:cubicBezTo>
                  <a:pt x="151250" y="70104"/>
                  <a:pt x="-8770" y="140208"/>
                  <a:pt x="374" y="237744"/>
                </a:cubicBezTo>
                <a:cubicBezTo>
                  <a:pt x="9518" y="335280"/>
                  <a:pt x="296030" y="530352"/>
                  <a:pt x="366134" y="5852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85F48953-E94B-4BCC-93CA-6627D71E9A48}"/>
              </a:ext>
            </a:extLst>
          </p:cNvPr>
          <p:cNvSpPr/>
          <p:nvPr/>
        </p:nvSpPr>
        <p:spPr>
          <a:xfrm>
            <a:off x="7942761" y="2369324"/>
            <a:ext cx="301939" cy="630936"/>
          </a:xfrm>
          <a:custGeom>
            <a:avLst/>
            <a:gdLst>
              <a:gd name="connsiteX0" fmla="*/ 0 w 301939"/>
              <a:gd name="connsiteY0" fmla="*/ 0 h 630936"/>
              <a:gd name="connsiteX1" fmla="*/ 301752 w 301939"/>
              <a:gd name="connsiteY1" fmla="*/ 310896 h 630936"/>
              <a:gd name="connsiteX2" fmla="*/ 45720 w 301939"/>
              <a:gd name="connsiteY2" fmla="*/ 630936 h 63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939" h="630936">
                <a:moveTo>
                  <a:pt x="0" y="0"/>
                </a:moveTo>
                <a:cubicBezTo>
                  <a:pt x="147066" y="102870"/>
                  <a:pt x="294132" y="205740"/>
                  <a:pt x="301752" y="310896"/>
                </a:cubicBezTo>
                <a:cubicBezTo>
                  <a:pt x="309372" y="416052"/>
                  <a:pt x="82296" y="576072"/>
                  <a:pt x="45720" y="6309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748D8153-F826-453C-9BAB-130A57BAC6EE}"/>
              </a:ext>
            </a:extLst>
          </p:cNvPr>
          <p:cNvSpPr/>
          <p:nvPr/>
        </p:nvSpPr>
        <p:spPr>
          <a:xfrm>
            <a:off x="7933617" y="4655324"/>
            <a:ext cx="329430" cy="621792"/>
          </a:xfrm>
          <a:custGeom>
            <a:avLst/>
            <a:gdLst>
              <a:gd name="connsiteX0" fmla="*/ 0 w 329430"/>
              <a:gd name="connsiteY0" fmla="*/ 0 h 621792"/>
              <a:gd name="connsiteX1" fmla="*/ 329184 w 329430"/>
              <a:gd name="connsiteY1" fmla="*/ 320040 h 621792"/>
              <a:gd name="connsiteX2" fmla="*/ 64008 w 329430"/>
              <a:gd name="connsiteY2" fmla="*/ 621792 h 621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30" h="621792">
                <a:moveTo>
                  <a:pt x="0" y="0"/>
                </a:moveTo>
                <a:cubicBezTo>
                  <a:pt x="159258" y="108204"/>
                  <a:pt x="318516" y="216408"/>
                  <a:pt x="329184" y="320040"/>
                </a:cubicBezTo>
                <a:cubicBezTo>
                  <a:pt x="339852" y="423672"/>
                  <a:pt x="0" y="617220"/>
                  <a:pt x="64008" y="6217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웃는 얼굴 52">
            <a:extLst>
              <a:ext uri="{FF2B5EF4-FFF2-40B4-BE49-F238E27FC236}">
                <a16:creationId xmlns:a16="http://schemas.microsoft.com/office/drawing/2014/main" id="{7301FDF4-052E-4C3F-A529-1A3C07368531}"/>
              </a:ext>
            </a:extLst>
          </p:cNvPr>
          <p:cNvSpPr/>
          <p:nvPr/>
        </p:nvSpPr>
        <p:spPr>
          <a:xfrm>
            <a:off x="10935575" y="4377465"/>
            <a:ext cx="698956" cy="76150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11E9DA1-8E0A-4066-8B75-4BB52C029986}"/>
              </a:ext>
            </a:extLst>
          </p:cNvPr>
          <p:cNvSpPr/>
          <p:nvPr/>
        </p:nvSpPr>
        <p:spPr>
          <a:xfrm>
            <a:off x="4890143" y="1810512"/>
            <a:ext cx="3484870" cy="38953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0EA43-F585-4C17-8AB7-5A019D4788D9}"/>
              </a:ext>
            </a:extLst>
          </p:cNvPr>
          <p:cNvSpPr txBox="1"/>
          <p:nvPr/>
        </p:nvSpPr>
        <p:spPr>
          <a:xfrm>
            <a:off x="6380028" y="2798905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Recyclerview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0209D-B74C-425D-A09C-128B10EA3A07}"/>
              </a:ext>
            </a:extLst>
          </p:cNvPr>
          <p:cNvSpPr txBox="1"/>
          <p:nvPr/>
        </p:nvSpPr>
        <p:spPr>
          <a:xfrm>
            <a:off x="5009792" y="2810399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Adaptor ~~ 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EF8CA72-6EE2-490E-828F-6CE808C057D7}"/>
              </a:ext>
            </a:extLst>
          </p:cNvPr>
          <p:cNvCxnSpPr>
            <a:stCxn id="75" idx="1"/>
            <a:endCxn id="75" idx="3"/>
          </p:cNvCxnSpPr>
          <p:nvPr/>
        </p:nvCxnSpPr>
        <p:spPr>
          <a:xfrm>
            <a:off x="4890143" y="3758184"/>
            <a:ext cx="348487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B82A80C-DCA6-4744-AC4F-8C84D6DBB2F6}"/>
              </a:ext>
            </a:extLst>
          </p:cNvPr>
          <p:cNvSpPr txBox="1"/>
          <p:nvPr/>
        </p:nvSpPr>
        <p:spPr>
          <a:xfrm>
            <a:off x="6227833" y="3576677"/>
            <a:ext cx="215956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Dialog : </a:t>
            </a:r>
            <a:r>
              <a:rPr lang="en-US" altLang="ko-KR" dirty="0" err="1"/>
              <a:t>DatePicker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666C89F-9DBC-454B-BE11-54C7473198D3}"/>
              </a:ext>
            </a:extLst>
          </p:cNvPr>
          <p:cNvSpPr/>
          <p:nvPr/>
        </p:nvSpPr>
        <p:spPr>
          <a:xfrm>
            <a:off x="5764919" y="1965960"/>
            <a:ext cx="497814" cy="362952"/>
          </a:xfrm>
          <a:prstGeom prst="ellipse">
            <a:avLst/>
          </a:prstGeom>
          <a:solidFill>
            <a:schemeClr val="dk1">
              <a:alpha val="4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/>
              <a:t>Add</a:t>
            </a:r>
            <a:endParaRPr lang="ko-KR" altLang="en-US" sz="14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ECF1D9D-0E69-4366-9849-4115AFB793C9}"/>
              </a:ext>
            </a:extLst>
          </p:cNvPr>
          <p:cNvSpPr/>
          <p:nvPr/>
        </p:nvSpPr>
        <p:spPr>
          <a:xfrm>
            <a:off x="5787681" y="4177575"/>
            <a:ext cx="479372" cy="362952"/>
          </a:xfrm>
          <a:prstGeom prst="ellipse">
            <a:avLst/>
          </a:prstGeom>
          <a:solidFill>
            <a:schemeClr val="dk1">
              <a:alpha val="4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/>
              <a:t>Add</a:t>
            </a:r>
            <a:endParaRPr lang="ko-KR" altLang="en-US" sz="14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80D91F2-7449-451D-B48C-795309E4B60B}"/>
              </a:ext>
            </a:extLst>
          </p:cNvPr>
          <p:cNvSpPr/>
          <p:nvPr/>
        </p:nvSpPr>
        <p:spPr>
          <a:xfrm>
            <a:off x="4977940" y="4558412"/>
            <a:ext cx="1181189" cy="366416"/>
          </a:xfrm>
          <a:prstGeom prst="ellipse">
            <a:avLst/>
          </a:prstGeom>
          <a:solidFill>
            <a:schemeClr val="dk1">
              <a:alpha val="4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/>
              <a:t>Detail Add</a:t>
            </a:r>
            <a:endParaRPr lang="ko-KR" altLang="en-US" sz="14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CAB6D96-1420-4BA7-B84A-708ACDCB8B43}"/>
              </a:ext>
            </a:extLst>
          </p:cNvPr>
          <p:cNvSpPr/>
          <p:nvPr/>
        </p:nvSpPr>
        <p:spPr>
          <a:xfrm>
            <a:off x="11286240" y="3464432"/>
            <a:ext cx="698955" cy="587504"/>
          </a:xfrm>
          <a:prstGeom prst="ellipse">
            <a:avLst/>
          </a:prstGeom>
          <a:solidFill>
            <a:schemeClr val="dk1">
              <a:alpha val="4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B98DBE-4380-4587-9D44-284C48B9AFD7}"/>
              </a:ext>
            </a:extLst>
          </p:cNvPr>
          <p:cNvSpPr txBox="1"/>
          <p:nvPr/>
        </p:nvSpPr>
        <p:spPr>
          <a:xfrm>
            <a:off x="9496992" y="3567582"/>
            <a:ext cx="124264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Edittext</a:t>
            </a:r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1073B80-1B5D-429B-832A-CEDF4472CDA6}"/>
              </a:ext>
            </a:extLst>
          </p:cNvPr>
          <p:cNvCxnSpPr>
            <a:cxnSpLocks/>
            <a:stCxn id="82" idx="2"/>
            <a:endCxn id="83" idx="3"/>
          </p:cNvCxnSpPr>
          <p:nvPr/>
        </p:nvCxnSpPr>
        <p:spPr>
          <a:xfrm flipH="1" flipV="1">
            <a:off x="10739640" y="3752248"/>
            <a:ext cx="546600" cy="59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5F7F1FD-9212-4D87-B036-B223E537A1C1}"/>
              </a:ext>
            </a:extLst>
          </p:cNvPr>
          <p:cNvSpPr txBox="1"/>
          <p:nvPr/>
        </p:nvSpPr>
        <p:spPr>
          <a:xfrm>
            <a:off x="1495847" y="3871842"/>
            <a:ext cx="2908040" cy="338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Dialog : Update Done Activity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055DA94C-99B6-43F1-866A-AEE37A5BF16B}"/>
              </a:ext>
            </a:extLst>
          </p:cNvPr>
          <p:cNvSpPr/>
          <p:nvPr/>
        </p:nvSpPr>
        <p:spPr>
          <a:xfrm>
            <a:off x="5166159" y="5400144"/>
            <a:ext cx="824145" cy="362952"/>
          </a:xfrm>
          <a:prstGeom prst="ellipse">
            <a:avLst/>
          </a:prstGeom>
          <a:solidFill>
            <a:schemeClr val="dk1">
              <a:alpha val="4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/>
              <a:t>Update</a:t>
            </a:r>
            <a:endParaRPr lang="ko-KR" altLang="en-US" sz="14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0E50092-04EA-4E89-A3B9-848DCE119A06}"/>
              </a:ext>
            </a:extLst>
          </p:cNvPr>
          <p:cNvSpPr/>
          <p:nvPr/>
        </p:nvSpPr>
        <p:spPr>
          <a:xfrm>
            <a:off x="6091032" y="5404780"/>
            <a:ext cx="824145" cy="362952"/>
          </a:xfrm>
          <a:prstGeom prst="ellipse">
            <a:avLst/>
          </a:prstGeom>
          <a:solidFill>
            <a:schemeClr val="dk1">
              <a:alpha val="4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AA407AD-FE89-4C4D-9E75-A31CD5404FD0}"/>
              </a:ext>
            </a:extLst>
          </p:cNvPr>
          <p:cNvSpPr/>
          <p:nvPr/>
        </p:nvSpPr>
        <p:spPr>
          <a:xfrm>
            <a:off x="7000716" y="5386959"/>
            <a:ext cx="1262331" cy="362952"/>
          </a:xfrm>
          <a:prstGeom prst="ellipse">
            <a:avLst/>
          </a:prstGeom>
          <a:solidFill>
            <a:schemeClr val="dk1">
              <a:alpha val="4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/>
              <a:t>Completed</a:t>
            </a:r>
            <a:endParaRPr lang="ko-KR" altLang="en-US" sz="14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72DFA36-808C-4001-B5D9-B1388C55AC5E}"/>
              </a:ext>
            </a:extLst>
          </p:cNvPr>
          <p:cNvCxnSpPr/>
          <p:nvPr/>
        </p:nvCxnSpPr>
        <p:spPr>
          <a:xfrm flipH="1">
            <a:off x="4374639" y="4739148"/>
            <a:ext cx="603301" cy="786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F5ACBBB-F891-4F72-B071-00003C5113A5}"/>
              </a:ext>
            </a:extLst>
          </p:cNvPr>
          <p:cNvCxnSpPr/>
          <p:nvPr/>
        </p:nvCxnSpPr>
        <p:spPr>
          <a:xfrm flipH="1" flipV="1">
            <a:off x="4374639" y="4817806"/>
            <a:ext cx="791520" cy="75708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C211E943-543C-4395-929F-9E8ABA5E4026}"/>
              </a:ext>
            </a:extLst>
          </p:cNvPr>
          <p:cNvSpPr/>
          <p:nvPr/>
        </p:nvSpPr>
        <p:spPr>
          <a:xfrm>
            <a:off x="5263707" y="3065151"/>
            <a:ext cx="824145" cy="362952"/>
          </a:xfrm>
          <a:prstGeom prst="ellipse">
            <a:avLst/>
          </a:prstGeom>
          <a:solidFill>
            <a:schemeClr val="dk1">
              <a:alpha val="4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/>
              <a:t>Update</a:t>
            </a:r>
            <a:endParaRPr lang="ko-KR" altLang="en-US" sz="1400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D5D9CEC-9E01-47EC-87B9-CC7F936C9F1D}"/>
              </a:ext>
            </a:extLst>
          </p:cNvPr>
          <p:cNvSpPr/>
          <p:nvPr/>
        </p:nvSpPr>
        <p:spPr>
          <a:xfrm>
            <a:off x="6188580" y="3069787"/>
            <a:ext cx="824145" cy="362952"/>
          </a:xfrm>
          <a:prstGeom prst="ellipse">
            <a:avLst/>
          </a:prstGeom>
          <a:solidFill>
            <a:schemeClr val="dk1">
              <a:alpha val="4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313E202-1FB1-43E0-8A96-BD4969770093}"/>
              </a:ext>
            </a:extLst>
          </p:cNvPr>
          <p:cNvSpPr/>
          <p:nvPr/>
        </p:nvSpPr>
        <p:spPr>
          <a:xfrm>
            <a:off x="8077888" y="3802894"/>
            <a:ext cx="576652" cy="587475"/>
          </a:xfrm>
          <a:prstGeom prst="ellipse">
            <a:avLst/>
          </a:prstGeom>
          <a:solidFill>
            <a:schemeClr val="dk1">
              <a:alpha val="4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/>
              <a:t>Pick Date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8BF8A7-69B4-4559-903F-563023A3F3AE}"/>
              </a:ext>
            </a:extLst>
          </p:cNvPr>
          <p:cNvSpPr txBox="1"/>
          <p:nvPr/>
        </p:nvSpPr>
        <p:spPr>
          <a:xfrm>
            <a:off x="9139877" y="3138865"/>
            <a:ext cx="160172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DatePicker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DAF7C1-DF58-4853-89F9-F3CECB740CB6}"/>
              </a:ext>
            </a:extLst>
          </p:cNvPr>
          <p:cNvSpPr txBox="1"/>
          <p:nvPr/>
        </p:nvSpPr>
        <p:spPr>
          <a:xfrm>
            <a:off x="9204422" y="4270917"/>
            <a:ext cx="159312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Timepicker</a:t>
            </a:r>
            <a:endParaRPr lang="ko-KR" altLang="en-US" dirty="0"/>
          </a:p>
        </p:txBody>
      </p: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362C1D0D-7EDB-4351-A362-E7818AC8F1DC}"/>
              </a:ext>
            </a:extLst>
          </p:cNvPr>
          <p:cNvCxnSpPr>
            <a:cxnSpLocks/>
            <a:stCxn id="11" idx="0"/>
            <a:endCxn id="53" idx="6"/>
          </p:cNvCxnSpPr>
          <p:nvPr/>
        </p:nvCxnSpPr>
        <p:spPr>
          <a:xfrm rot="5400000" flipH="1" flipV="1">
            <a:off x="9566353" y="3756610"/>
            <a:ext cx="1066568" cy="3069787"/>
          </a:xfrm>
          <a:prstGeom prst="curvedConnector4">
            <a:avLst>
              <a:gd name="adj1" fmla="val 32151"/>
              <a:gd name="adj2" fmla="val 107447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C08D9ACE-D855-4EFC-A243-D0544B7C3D89}"/>
              </a:ext>
            </a:extLst>
          </p:cNvPr>
          <p:cNvCxnSpPr>
            <a:cxnSpLocks/>
            <a:stCxn id="99" idx="2"/>
            <a:endCxn id="91" idx="3"/>
          </p:cNvCxnSpPr>
          <p:nvPr/>
        </p:nvCxnSpPr>
        <p:spPr>
          <a:xfrm flipH="1">
            <a:off x="4403887" y="3246627"/>
            <a:ext cx="859820" cy="7944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말풍선: 모서리가 둥근 사각형 127">
            <a:extLst>
              <a:ext uri="{FF2B5EF4-FFF2-40B4-BE49-F238E27FC236}">
                <a16:creationId xmlns:a16="http://schemas.microsoft.com/office/drawing/2014/main" id="{CE290B8C-AC09-4A1D-AA82-413015498D77}"/>
              </a:ext>
            </a:extLst>
          </p:cNvPr>
          <p:cNvSpPr/>
          <p:nvPr/>
        </p:nvSpPr>
        <p:spPr>
          <a:xfrm>
            <a:off x="11161985" y="3246627"/>
            <a:ext cx="952837" cy="963769"/>
          </a:xfrm>
          <a:prstGeom prst="wedgeRoundRectCallout">
            <a:avLst>
              <a:gd name="adj1" fmla="val 676"/>
              <a:gd name="adj2" fmla="val 70679"/>
              <a:gd name="adj3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B85C60D-339F-4FF4-BEA7-271DD8E284DF}"/>
              </a:ext>
            </a:extLst>
          </p:cNvPr>
          <p:cNvSpPr txBox="1"/>
          <p:nvPr/>
        </p:nvSpPr>
        <p:spPr>
          <a:xfrm>
            <a:off x="9830951" y="3956387"/>
            <a:ext cx="9220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SST</a:t>
            </a:r>
            <a:endParaRPr lang="ko-KR" altLang="en-US" dirty="0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1F537A03-06BA-4F6B-98FC-026BF26F7DC4}"/>
              </a:ext>
            </a:extLst>
          </p:cNvPr>
          <p:cNvCxnSpPr/>
          <p:nvPr/>
        </p:nvCxnSpPr>
        <p:spPr>
          <a:xfrm>
            <a:off x="9161404" y="2743736"/>
            <a:ext cx="15151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0EF4209-E20D-4FAD-B427-7B0CD95AEE70}"/>
              </a:ext>
            </a:extLst>
          </p:cNvPr>
          <p:cNvCxnSpPr/>
          <p:nvPr/>
        </p:nvCxnSpPr>
        <p:spPr>
          <a:xfrm>
            <a:off x="9171910" y="4641051"/>
            <a:ext cx="15151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136E326-DBBB-45E4-A4D8-4C97974B47D6}"/>
              </a:ext>
            </a:extLst>
          </p:cNvPr>
          <p:cNvSpPr txBox="1"/>
          <p:nvPr/>
        </p:nvSpPr>
        <p:spPr>
          <a:xfrm>
            <a:off x="3545820" y="617440"/>
            <a:ext cx="227504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Done Report Activity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CAC126D-3EA0-4920-A571-CB0DC2EE0E92}"/>
              </a:ext>
            </a:extLst>
          </p:cNvPr>
          <p:cNvSpPr txBox="1"/>
          <p:nvPr/>
        </p:nvSpPr>
        <p:spPr>
          <a:xfrm>
            <a:off x="9557432" y="2751099"/>
            <a:ext cx="1140056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A121F20-E1D1-4725-A41C-39AC4B198987}"/>
              </a:ext>
            </a:extLst>
          </p:cNvPr>
          <p:cNvSpPr txBox="1"/>
          <p:nvPr/>
        </p:nvSpPr>
        <p:spPr>
          <a:xfrm>
            <a:off x="6657438" y="607204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Alarm Service</a:t>
            </a:r>
            <a:endParaRPr lang="ko-KR" alt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623DCF-FBA8-4BBD-A25E-DC7E428D39BD}"/>
              </a:ext>
            </a:extLst>
          </p:cNvPr>
          <p:cNvSpPr txBox="1"/>
          <p:nvPr/>
        </p:nvSpPr>
        <p:spPr>
          <a:xfrm>
            <a:off x="5743339" y="5855564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Alarm </a:t>
            </a:r>
            <a:r>
              <a:rPr lang="en-US" altLang="ko-KR" sz="1400" dirty="0" err="1"/>
              <a:t>BroadcastReceiver</a:t>
            </a:r>
            <a:endParaRPr lang="ko-KR" alt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55096EC-EBF1-47FD-877D-E36F2CFCD209}"/>
              </a:ext>
            </a:extLst>
          </p:cNvPr>
          <p:cNvSpPr txBox="1"/>
          <p:nvPr/>
        </p:nvSpPr>
        <p:spPr>
          <a:xfrm>
            <a:off x="3196692" y="958899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Adaptor ~~ </a:t>
            </a:r>
            <a:r>
              <a:rPr lang="en-US" altLang="ko-KR" dirty="0" err="1"/>
              <a:t>Recyclerview</a:t>
            </a:r>
            <a:endParaRPr lang="ko-KR" altLang="en-US" dirty="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F2E330A-3BEF-4018-886E-7A144FFCB2BC}"/>
              </a:ext>
            </a:extLst>
          </p:cNvPr>
          <p:cNvCxnSpPr>
            <a:cxnSpLocks/>
            <a:endCxn id="140" idx="3"/>
          </p:cNvCxnSpPr>
          <p:nvPr/>
        </p:nvCxnSpPr>
        <p:spPr>
          <a:xfrm flipH="1">
            <a:off x="5946163" y="973635"/>
            <a:ext cx="1361453" cy="1699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34A1FE4-4022-4A40-AC78-5642887B82F4}"/>
              </a:ext>
            </a:extLst>
          </p:cNvPr>
          <p:cNvSpPr txBox="1"/>
          <p:nvPr/>
        </p:nvSpPr>
        <p:spPr>
          <a:xfrm>
            <a:off x="7355130" y="1353027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Levenshtein</a:t>
            </a:r>
            <a:r>
              <a:rPr lang="en-US" altLang="ko-KR" sz="1600" dirty="0"/>
              <a:t> distance</a:t>
            </a:r>
            <a:endParaRPr lang="ko-KR" altLang="en-US" sz="1600" dirty="0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461FBA40-52C1-417C-836A-966571ED5DD4}"/>
              </a:ext>
            </a:extLst>
          </p:cNvPr>
          <p:cNvSpPr/>
          <p:nvPr/>
        </p:nvSpPr>
        <p:spPr>
          <a:xfrm>
            <a:off x="8719490" y="1682496"/>
            <a:ext cx="1218256" cy="2431768"/>
          </a:xfrm>
          <a:custGeom>
            <a:avLst/>
            <a:gdLst>
              <a:gd name="connsiteX0" fmla="*/ 987552 w 987552"/>
              <a:gd name="connsiteY0" fmla="*/ 2459736 h 2459736"/>
              <a:gd name="connsiteX1" fmla="*/ 128016 w 987552"/>
              <a:gd name="connsiteY1" fmla="*/ 1819656 h 2459736"/>
              <a:gd name="connsiteX2" fmla="*/ 0 w 987552"/>
              <a:gd name="connsiteY2" fmla="*/ 0 h 245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7552" h="2459736">
                <a:moveTo>
                  <a:pt x="987552" y="2459736"/>
                </a:moveTo>
                <a:cubicBezTo>
                  <a:pt x="640080" y="2344674"/>
                  <a:pt x="292608" y="2229612"/>
                  <a:pt x="128016" y="1819656"/>
                </a:cubicBezTo>
                <a:cubicBezTo>
                  <a:pt x="-36576" y="1409700"/>
                  <a:pt x="16764" y="298704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A149B2B-D75F-43DF-865A-D42DE5A38929}"/>
              </a:ext>
            </a:extLst>
          </p:cNvPr>
          <p:cNvSpPr txBox="1"/>
          <p:nvPr/>
        </p:nvSpPr>
        <p:spPr>
          <a:xfrm>
            <a:off x="765508" y="318841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Rank</a:t>
            </a:r>
            <a:r>
              <a:rPr lang="ko-KR" altLang="en-US" sz="1600" dirty="0"/>
              <a:t> </a:t>
            </a:r>
            <a:r>
              <a:rPr lang="en-US" altLang="ko-KR" sz="1600" dirty="0"/>
              <a:t>entity</a:t>
            </a:r>
            <a:endParaRPr lang="ko-KR" altLang="en-US" sz="16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CAE4400-534F-476C-A4F5-DE13BF642DB9}"/>
              </a:ext>
            </a:extLst>
          </p:cNvPr>
          <p:cNvSpPr txBox="1"/>
          <p:nvPr/>
        </p:nvSpPr>
        <p:spPr>
          <a:xfrm>
            <a:off x="1940835" y="3214848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~~ </a:t>
            </a:r>
            <a:r>
              <a:rPr lang="en-US" altLang="ko-KR" sz="1400" dirty="0" err="1"/>
              <a:t>databaseAction</a:t>
            </a:r>
            <a:r>
              <a:rPr lang="en-US" altLang="ko-KR" sz="1400" dirty="0"/>
              <a:t> of Rank</a:t>
            </a:r>
            <a:endParaRPr lang="ko-KR" altLang="en-US" sz="1400" dirty="0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1D45ABCD-6C87-4077-91C0-A9B33F8761B3}"/>
              </a:ext>
            </a:extLst>
          </p:cNvPr>
          <p:cNvSpPr/>
          <p:nvPr/>
        </p:nvSpPr>
        <p:spPr>
          <a:xfrm>
            <a:off x="569682" y="2505456"/>
            <a:ext cx="189270" cy="293254"/>
          </a:xfrm>
          <a:custGeom>
            <a:avLst/>
            <a:gdLst>
              <a:gd name="connsiteX0" fmla="*/ 171551 w 189839"/>
              <a:gd name="connsiteY0" fmla="*/ 0 h 576072"/>
              <a:gd name="connsiteX1" fmla="*/ 25247 w 189839"/>
              <a:gd name="connsiteY1" fmla="*/ 283464 h 576072"/>
              <a:gd name="connsiteX2" fmla="*/ 16103 w 189839"/>
              <a:gd name="connsiteY2" fmla="*/ 411480 h 576072"/>
              <a:gd name="connsiteX3" fmla="*/ 189839 w 189839"/>
              <a:gd name="connsiteY3" fmla="*/ 576072 h 5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39" h="576072">
                <a:moveTo>
                  <a:pt x="171551" y="0"/>
                </a:moveTo>
                <a:cubicBezTo>
                  <a:pt x="111353" y="107442"/>
                  <a:pt x="51155" y="214884"/>
                  <a:pt x="25247" y="283464"/>
                </a:cubicBezTo>
                <a:cubicBezTo>
                  <a:pt x="-661" y="352044"/>
                  <a:pt x="-11329" y="362712"/>
                  <a:pt x="16103" y="411480"/>
                </a:cubicBezTo>
                <a:cubicBezTo>
                  <a:pt x="43535" y="460248"/>
                  <a:pt x="156311" y="553212"/>
                  <a:pt x="189839" y="5760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5B9D3602-E6A5-4314-9D14-1979D49C46EC}"/>
              </a:ext>
            </a:extLst>
          </p:cNvPr>
          <p:cNvSpPr/>
          <p:nvPr/>
        </p:nvSpPr>
        <p:spPr>
          <a:xfrm>
            <a:off x="484580" y="2487168"/>
            <a:ext cx="274372" cy="868680"/>
          </a:xfrm>
          <a:custGeom>
            <a:avLst/>
            <a:gdLst>
              <a:gd name="connsiteX0" fmla="*/ 256084 w 274372"/>
              <a:gd name="connsiteY0" fmla="*/ 0 h 868680"/>
              <a:gd name="connsiteX1" fmla="*/ 52 w 274372"/>
              <a:gd name="connsiteY1" fmla="*/ 630936 h 868680"/>
              <a:gd name="connsiteX2" fmla="*/ 274372 w 274372"/>
              <a:gd name="connsiteY2" fmla="*/ 86868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72" h="868680">
                <a:moveTo>
                  <a:pt x="256084" y="0"/>
                </a:moveTo>
                <a:cubicBezTo>
                  <a:pt x="126544" y="243078"/>
                  <a:pt x="-2996" y="486156"/>
                  <a:pt x="52" y="630936"/>
                </a:cubicBezTo>
                <a:cubicBezTo>
                  <a:pt x="3100" y="775716"/>
                  <a:pt x="138736" y="822198"/>
                  <a:pt x="274372" y="8686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078B0E0-B22A-4A39-81DF-F18CE5669827}"/>
              </a:ext>
            </a:extLst>
          </p:cNvPr>
          <p:cNvSpPr txBox="1"/>
          <p:nvPr/>
        </p:nvSpPr>
        <p:spPr>
          <a:xfrm>
            <a:off x="8716205" y="1755380"/>
            <a:ext cx="1213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X   Sentence           example data</a:t>
            </a:r>
            <a:endParaRPr lang="ko-KR" altLang="en-US" sz="1400" dirty="0"/>
          </a:p>
        </p:txBody>
      </p:sp>
      <p:sp>
        <p:nvSpPr>
          <p:cNvPr id="166" name="자유형: 도형 165">
            <a:extLst>
              <a:ext uri="{FF2B5EF4-FFF2-40B4-BE49-F238E27FC236}">
                <a16:creationId xmlns:a16="http://schemas.microsoft.com/office/drawing/2014/main" id="{C3886F99-9496-48D1-865D-41359A9A5744}"/>
              </a:ext>
            </a:extLst>
          </p:cNvPr>
          <p:cNvSpPr/>
          <p:nvPr/>
        </p:nvSpPr>
        <p:spPr>
          <a:xfrm>
            <a:off x="4242816" y="1567406"/>
            <a:ext cx="3136392" cy="1315527"/>
          </a:xfrm>
          <a:custGeom>
            <a:avLst/>
            <a:gdLst>
              <a:gd name="connsiteX0" fmla="*/ 0 w 3136392"/>
              <a:gd name="connsiteY0" fmla="*/ 1248946 h 1315527"/>
              <a:gd name="connsiteX1" fmla="*/ 384048 w 3136392"/>
              <a:gd name="connsiteY1" fmla="*/ 1184938 h 1315527"/>
              <a:gd name="connsiteX2" fmla="*/ 384048 w 3136392"/>
              <a:gd name="connsiteY2" fmla="*/ 69370 h 1315527"/>
              <a:gd name="connsiteX3" fmla="*/ 2048256 w 3136392"/>
              <a:gd name="connsiteY3" fmla="*/ 124234 h 1315527"/>
              <a:gd name="connsiteX4" fmla="*/ 2532888 w 3136392"/>
              <a:gd name="connsiteY4" fmla="*/ 169954 h 1315527"/>
              <a:gd name="connsiteX5" fmla="*/ 3136392 w 3136392"/>
              <a:gd name="connsiteY5" fmla="*/ 69370 h 131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6392" h="1315527">
                <a:moveTo>
                  <a:pt x="0" y="1248946"/>
                </a:moveTo>
                <a:cubicBezTo>
                  <a:pt x="160020" y="1315240"/>
                  <a:pt x="320040" y="1381534"/>
                  <a:pt x="384048" y="1184938"/>
                </a:cubicBezTo>
                <a:cubicBezTo>
                  <a:pt x="448056" y="988342"/>
                  <a:pt x="106680" y="246154"/>
                  <a:pt x="384048" y="69370"/>
                </a:cubicBezTo>
                <a:cubicBezTo>
                  <a:pt x="661416" y="-107414"/>
                  <a:pt x="1690116" y="107470"/>
                  <a:pt x="2048256" y="124234"/>
                </a:cubicBezTo>
                <a:cubicBezTo>
                  <a:pt x="2406396" y="140998"/>
                  <a:pt x="2351532" y="179098"/>
                  <a:pt x="2532888" y="169954"/>
                </a:cubicBezTo>
                <a:cubicBezTo>
                  <a:pt x="2714244" y="160810"/>
                  <a:pt x="2925318" y="115090"/>
                  <a:pt x="3136392" y="6937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746805F5-CFD1-42DE-A98D-F4DB59774C5A}"/>
              </a:ext>
            </a:extLst>
          </p:cNvPr>
          <p:cNvSpPr/>
          <p:nvPr/>
        </p:nvSpPr>
        <p:spPr>
          <a:xfrm>
            <a:off x="7589520" y="1133856"/>
            <a:ext cx="192249" cy="283464"/>
          </a:xfrm>
          <a:custGeom>
            <a:avLst/>
            <a:gdLst>
              <a:gd name="connsiteX0" fmla="*/ 0 w 192249"/>
              <a:gd name="connsiteY0" fmla="*/ 283464 h 283464"/>
              <a:gd name="connsiteX1" fmla="*/ 164592 w 192249"/>
              <a:gd name="connsiteY1" fmla="*/ 100584 h 283464"/>
              <a:gd name="connsiteX2" fmla="*/ 192024 w 192249"/>
              <a:gd name="connsiteY2" fmla="*/ 0 h 28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249" h="283464">
                <a:moveTo>
                  <a:pt x="0" y="283464"/>
                </a:moveTo>
                <a:cubicBezTo>
                  <a:pt x="66294" y="215646"/>
                  <a:pt x="132588" y="147828"/>
                  <a:pt x="164592" y="100584"/>
                </a:cubicBezTo>
                <a:cubicBezTo>
                  <a:pt x="196596" y="53340"/>
                  <a:pt x="192024" y="0"/>
                  <a:pt x="192024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6861" y="2003404"/>
            <a:ext cx="1609343" cy="1425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8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160" y="2951946"/>
            <a:ext cx="7928106" cy="941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28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288757" y="304803"/>
            <a:ext cx="1993433" cy="6934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0" spc="-300"/>
              <a:t>Appendix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9668" y="983262"/>
            <a:ext cx="2690126" cy="56205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3493" y="970998"/>
            <a:ext cx="2782414" cy="5706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8D0D62-7208-42BF-BE6D-7F435827F7FF}"/>
              </a:ext>
            </a:extLst>
          </p:cNvPr>
          <p:cNvSpPr txBox="1"/>
          <p:nvPr/>
        </p:nvSpPr>
        <p:spPr>
          <a:xfrm>
            <a:off x="377268" y="375962"/>
            <a:ext cx="5977811" cy="585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dirty="0"/>
              <a:t>Room </a:t>
            </a:r>
            <a:r>
              <a:rPr lang="ko-KR" altLang="en-US" dirty="0"/>
              <a:t>데이터 베이스에 </a:t>
            </a:r>
            <a:r>
              <a:rPr lang="en-US" altLang="ko-KR" dirty="0"/>
              <a:t>done</a:t>
            </a:r>
            <a:r>
              <a:rPr lang="ko-KR" altLang="en-US" dirty="0"/>
              <a:t>과 </a:t>
            </a:r>
            <a:r>
              <a:rPr lang="en-US" altLang="ko-KR" dirty="0" err="1"/>
              <a:t>todo</a:t>
            </a:r>
            <a:r>
              <a:rPr lang="en-US" altLang="ko-KR" dirty="0"/>
              <a:t> entity </a:t>
            </a:r>
            <a:r>
              <a:rPr lang="ko-KR" altLang="en-US" dirty="0"/>
              <a:t>를 구성하고 각각에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id</a:t>
            </a:r>
            <a:r>
              <a:rPr lang="ko-KR" altLang="en-US" dirty="0"/>
              <a:t>와 </a:t>
            </a:r>
            <a:r>
              <a:rPr lang="en-US" altLang="ko-KR" dirty="0"/>
              <a:t>date</a:t>
            </a:r>
            <a:r>
              <a:rPr lang="ko-KR" altLang="en-US" dirty="0"/>
              <a:t>에 따라 가져오는 쿼리를 작성한다</a:t>
            </a:r>
            <a:r>
              <a:rPr lang="en-US" altLang="ko-KR" dirty="0"/>
              <a:t>.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/>
              <a:t>이를 바탕으로 항목을 추가할 수 있고</a:t>
            </a:r>
            <a:r>
              <a:rPr lang="en-US" altLang="ko-KR" dirty="0"/>
              <a:t> </a:t>
            </a:r>
            <a:r>
              <a:rPr lang="ko-KR" altLang="en-US" dirty="0" err="1"/>
              <a:t>리사이클러뷰의</a:t>
            </a:r>
            <a:r>
              <a:rPr lang="ko-KR" altLang="en-US" dirty="0"/>
              <a:t> 리스트에서 옵션버튼을 눌렀을 때 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r>
              <a:rPr lang="ko-KR" altLang="en-US" dirty="0"/>
              <a:t>의 경우 완료</a:t>
            </a:r>
            <a:r>
              <a:rPr lang="en-US" altLang="ko-KR" dirty="0"/>
              <a:t>,</a:t>
            </a:r>
            <a:r>
              <a:rPr lang="ko-KR" altLang="en-US" dirty="0"/>
              <a:t> 설정을 할 수 있다</a:t>
            </a:r>
            <a:r>
              <a:rPr lang="en-US" altLang="ko-KR" dirty="0"/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/>
              <a:t>달력버튼을 </a:t>
            </a:r>
            <a:r>
              <a:rPr lang="ko-KR" altLang="en-US" dirty="0" err="1"/>
              <a:t>눌렀을때</a:t>
            </a:r>
            <a:r>
              <a:rPr lang="ko-KR" altLang="en-US" dirty="0"/>
              <a:t> </a:t>
            </a:r>
            <a:r>
              <a:rPr lang="en-US" altLang="ko-KR" dirty="0" err="1"/>
              <a:t>datepicker</a:t>
            </a:r>
            <a:r>
              <a:rPr lang="ko-KR" altLang="en-US" dirty="0"/>
              <a:t>로 </a:t>
            </a:r>
            <a:r>
              <a:rPr lang="en-US" altLang="ko-KR" dirty="0"/>
              <a:t> </a:t>
            </a:r>
            <a:r>
              <a:rPr lang="ko-KR" altLang="en-US" dirty="0"/>
              <a:t>날짜를 받아 해당 </a:t>
            </a:r>
            <a:r>
              <a:rPr lang="en-US" altLang="ko-KR" dirty="0"/>
              <a:t>date</a:t>
            </a:r>
            <a:r>
              <a:rPr lang="ko-KR" altLang="en-US" dirty="0"/>
              <a:t>의 목록을 가져오도록 한다</a:t>
            </a:r>
            <a:r>
              <a:rPr lang="en-US" altLang="ko-KR" dirty="0"/>
              <a:t>.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dirty="0"/>
              <a:t>Done</a:t>
            </a:r>
            <a:r>
              <a:rPr lang="ko-KR" altLang="en-US" dirty="0"/>
              <a:t>과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액티비티에서 </a:t>
            </a:r>
            <a:r>
              <a:rPr lang="en-US" altLang="ko-KR" dirty="0" err="1"/>
              <a:t>edittext</a:t>
            </a:r>
            <a:r>
              <a:rPr lang="ko-KR" altLang="en-US" dirty="0"/>
              <a:t>로 바로 항목 추가 가능하도록 하고</a:t>
            </a:r>
            <a:r>
              <a:rPr lang="en-US" altLang="ko-KR" dirty="0"/>
              <a:t>, </a:t>
            </a:r>
            <a:r>
              <a:rPr lang="en-US" altLang="ko-KR" dirty="0" err="1"/>
              <a:t>todo</a:t>
            </a:r>
            <a:r>
              <a:rPr lang="ko-KR" altLang="en-US" dirty="0"/>
              <a:t>의 경우 세부사항을 추가하고 싶을 때 </a:t>
            </a:r>
            <a:r>
              <a:rPr lang="en-US" altLang="ko-KR" dirty="0"/>
              <a:t>Create(Update) activity</a:t>
            </a:r>
            <a:r>
              <a:rPr lang="ko-KR" altLang="en-US" dirty="0"/>
              <a:t>에서 작성하여 추가한다</a:t>
            </a:r>
            <a:r>
              <a:rPr lang="en-US" altLang="ko-KR" dirty="0"/>
              <a:t>.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dirty="0"/>
              <a:t>Done</a:t>
            </a:r>
            <a:r>
              <a:rPr lang="ko-KR" altLang="en-US" dirty="0"/>
              <a:t>의 항목들은 유사도 분석을 통해 기존의 </a:t>
            </a:r>
            <a:r>
              <a:rPr lang="en-US" altLang="ko-KR" dirty="0"/>
              <a:t>done </a:t>
            </a:r>
            <a:r>
              <a:rPr lang="ko-KR" altLang="en-US" dirty="0"/>
              <a:t>항목 중 같은 항목으로 판단되면 그 </a:t>
            </a:r>
            <a:r>
              <a:rPr lang="en-US" altLang="ko-KR" dirty="0"/>
              <a:t>done</a:t>
            </a:r>
            <a:r>
              <a:rPr lang="ko-KR" altLang="en-US" dirty="0"/>
              <a:t>의 빈도를 높인다</a:t>
            </a:r>
            <a:r>
              <a:rPr lang="en-US" altLang="ko-KR" dirty="0"/>
              <a:t>. </a:t>
            </a:r>
            <a:r>
              <a:rPr lang="ko-KR" altLang="en-US" dirty="0"/>
              <a:t>이는 데이터베이스의 </a:t>
            </a:r>
            <a:r>
              <a:rPr lang="en-US" altLang="ko-KR" dirty="0"/>
              <a:t>rank entity</a:t>
            </a:r>
            <a:r>
              <a:rPr lang="ko-KR" altLang="en-US" dirty="0"/>
              <a:t>에 구성된다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F23A4-C771-40B4-B6B2-3FB4EC20B8B3}"/>
              </a:ext>
            </a:extLst>
          </p:cNvPr>
          <p:cNvSpPr txBox="1"/>
          <p:nvPr/>
        </p:nvSpPr>
        <p:spPr>
          <a:xfrm>
            <a:off x="6383194" y="349128"/>
            <a:ext cx="5431538" cy="2955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0" i="0" dirty="0">
                <a:effectLst/>
                <a:latin typeface="-apple-system"/>
              </a:rPr>
              <a:t>통계보고서는 편집거리 알고리즘으로 문장간 유사도를 판별하여 </a:t>
            </a:r>
            <a:r>
              <a:rPr lang="en-US" altLang="ko-KR" b="0" i="0" dirty="0">
                <a:effectLst/>
                <a:latin typeface="-apple-system"/>
              </a:rPr>
              <a:t>1~4</a:t>
            </a:r>
            <a:r>
              <a:rPr lang="ko-KR" altLang="en-US" b="0" i="0" dirty="0">
                <a:effectLst/>
                <a:latin typeface="-apple-system"/>
              </a:rPr>
              <a:t>주간의 </a:t>
            </a:r>
            <a:r>
              <a:rPr lang="en-US" altLang="ko-KR" b="0" i="0" dirty="0">
                <a:effectLst/>
                <a:latin typeface="-apple-system"/>
              </a:rPr>
              <a:t>done</a:t>
            </a:r>
            <a:r>
              <a:rPr lang="ko-KR" altLang="en-US" b="0" i="0" dirty="0">
                <a:effectLst/>
                <a:latin typeface="-apple-system"/>
              </a:rPr>
              <a:t>들에서 빈도가 높은 </a:t>
            </a:r>
            <a:r>
              <a:rPr lang="en-US" altLang="ko-KR" b="0" i="0" dirty="0">
                <a:effectLst/>
                <a:latin typeface="-apple-system"/>
              </a:rPr>
              <a:t>done</a:t>
            </a:r>
            <a:r>
              <a:rPr lang="ko-KR" altLang="en-US" b="0" i="0" dirty="0">
                <a:effectLst/>
                <a:latin typeface="-apple-system"/>
              </a:rPr>
              <a:t>을 </a:t>
            </a:r>
            <a:r>
              <a:rPr lang="ko-KR" altLang="en-US" dirty="0" err="1">
                <a:latin typeface="-apple-system"/>
              </a:rPr>
              <a:t>리사이클러뷰로</a:t>
            </a:r>
            <a:r>
              <a:rPr lang="ko-KR" altLang="en-US" dirty="0">
                <a:latin typeface="-apple-system"/>
              </a:rPr>
              <a:t> 리스트로 보여준다</a:t>
            </a:r>
            <a:r>
              <a:rPr lang="en-US" altLang="ko-KR" dirty="0">
                <a:latin typeface="-apple-system"/>
              </a:rPr>
              <a:t>.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0" i="0" dirty="0">
                <a:effectLst/>
                <a:latin typeface="-apple-system"/>
              </a:rPr>
              <a:t>음성인식은 내장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en-US" altLang="ko-KR" b="0" i="0" dirty="0" err="1">
                <a:effectLst/>
                <a:latin typeface="-apple-system"/>
              </a:rPr>
              <a:t>api</a:t>
            </a:r>
            <a:r>
              <a:rPr lang="ko-KR" altLang="en-US" b="0" i="0" dirty="0">
                <a:effectLst/>
                <a:latin typeface="-apple-system"/>
              </a:rPr>
              <a:t>로 제공되는 구글 </a:t>
            </a:r>
            <a:r>
              <a:rPr lang="en-US" altLang="ko-KR" b="0" i="0" dirty="0" err="1">
                <a:effectLst/>
                <a:latin typeface="-apple-system"/>
              </a:rPr>
              <a:t>stt</a:t>
            </a:r>
            <a:r>
              <a:rPr lang="en-US" altLang="ko-KR" dirty="0"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기술</a:t>
            </a:r>
            <a:r>
              <a:rPr lang="ko-KR" altLang="en-US" dirty="0">
                <a:latin typeface="-apple-system"/>
              </a:rPr>
              <a:t>을 이용하여 </a:t>
            </a:r>
            <a:r>
              <a:rPr lang="ko-KR" altLang="en-US" b="0" i="0" dirty="0">
                <a:effectLst/>
                <a:latin typeface="-apple-system"/>
              </a:rPr>
              <a:t>인식하고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그렇게 가져온 문장을 기존의 </a:t>
            </a:r>
            <a:r>
              <a:rPr lang="ko-KR" altLang="en-US" b="0" i="0" dirty="0" err="1">
                <a:effectLst/>
                <a:latin typeface="-apple-system"/>
              </a:rPr>
              <a:t>구축해놓은</a:t>
            </a:r>
            <a:r>
              <a:rPr lang="ko-KR" altLang="en-US" b="0" i="0" dirty="0">
                <a:effectLst/>
                <a:latin typeface="-apple-system"/>
              </a:rPr>
              <a:t> 동의 문장 데이터를 기반으로 유사도를 분석하여 해당 기능을 수행한다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en-US" altLang="ko-KR" b="0" i="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9484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6861" y="2003404"/>
            <a:ext cx="1609343" cy="1425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8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160" y="2951946"/>
            <a:ext cx="7928106" cy="941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28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288756" y="304803"/>
            <a:ext cx="2183934" cy="6934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0" spc="-300"/>
              <a:t>Reference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09913" y="1365232"/>
            <a:ext cx="7488556" cy="17380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sz="1800" b="0" i="0" strike="noStrike">
                <a:solidFill>
                  <a:srgbClr val="000000">
                    <a:alpha val="100000"/>
                  </a:srgbClr>
                </a:solidFill>
                <a:hlinkClick r:id="rId2"/>
              </a:rPr>
              <a:t>The TODO Application | Android App | ROOM Database </a:t>
            </a:r>
            <a:endParaRPr sz="1800" b="0" i="0" strike="noStrike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r>
              <a:rPr sz="1800" b="0" i="0" strike="noStrike">
                <a:solidFill>
                  <a:srgbClr val="000000">
                    <a:alpha val="100000"/>
                  </a:srgbClr>
                </a:solidFill>
                <a:hlinkClick r:id="rId3"/>
              </a:rPr>
              <a:t>https://www.youtube.com/watch?v=_qmU3tUQTBk&amp;t=111s</a:t>
            </a:r>
            <a:endParaRPr sz="1800" b="0" i="0" strike="noStrike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endParaRPr sz="1800" b="0" i="0" strike="noStrike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endParaRPr sz="1800" b="0" i="0" strike="noStrike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r>
              <a:rPr sz="1800" b="0" i="0" strike="noStrike">
                <a:solidFill>
                  <a:srgbClr val="000000">
                    <a:alpha val="100000"/>
                  </a:srgbClr>
                </a:solidFill>
                <a:hlinkClick r:id="rId4"/>
              </a:rPr>
              <a:t>https://github.com/Sha489/todo-lis</a:t>
            </a:r>
            <a:r>
              <a:rPr lang="en-US" altLang="ko-KR" sz="1800" b="0" i="0" strike="noStrike">
                <a:solidFill>
                  <a:srgbClr val="000000">
                    <a:alpha val="100000"/>
                  </a:srgbClr>
                </a:solidFill>
                <a:hlinkClick r:id="rId4"/>
              </a:rPr>
              <a:t>t</a:t>
            </a:r>
            <a:endParaRPr lang="en-US" altLang="ko-KR" sz="1800" b="0" i="0" strike="noStrike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endParaRPr lang="en-US" altLang="ko-KR" sz="1800" b="0" i="0" strike="noStrike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4174" y="3429000"/>
            <a:ext cx="10412730" cy="902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sz="1800" b="0" i="0" strike="noStrike">
                <a:solidFill>
                  <a:srgbClr val="000000">
                    <a:alpha val="100000"/>
                  </a:srgbClr>
                </a:solidFill>
                <a:hlinkClick r:id="rId5"/>
              </a:rPr>
              <a:t>[Android] 구글STT, TTS 사용하기 (android.speech) :: Dev Log : 삶은 확률의 구름 (tistory.com)</a:t>
            </a:r>
            <a:endParaRPr sz="1800" b="0" i="0" strike="noStrike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r>
              <a:rPr sz="1800" b="0" i="0" strike="noStrike">
                <a:solidFill>
                  <a:srgbClr val="000000">
                    <a:alpha val="100000"/>
                  </a:srgbClr>
                </a:solidFill>
                <a:hlinkClick r:id="rId5"/>
              </a:rPr>
              <a:t>https://ebbnflow.tistory.com/188</a:t>
            </a:r>
            <a:endParaRPr sz="1800" b="0" i="0" strike="noStrike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endParaRPr sz="1800" b="0" i="0" strike="noStrike">
              <a:solidFill>
                <a:srgbClr val="000000">
                  <a:alpha val="10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1108_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B194"/>
      </a:accent1>
      <a:accent2>
        <a:srgbClr val="A9BCC7"/>
      </a:accent2>
      <a:accent3>
        <a:srgbClr val="EE7849"/>
      </a:accent3>
      <a:accent4>
        <a:srgbClr val="F9DEA3"/>
      </a:accent4>
      <a:accent5>
        <a:srgbClr val="F7EFE7"/>
      </a:accent5>
      <a:accent6>
        <a:srgbClr val="CAC3BD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634</Words>
  <Application>Microsoft Office PowerPoint</Application>
  <PresentationFormat>와이드스크린</PresentationFormat>
  <Paragraphs>135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-apple-system</vt:lpstr>
      <vt:lpstr>나눔스퀘어 ExtraBold</vt:lpstr>
      <vt:lpstr>나눔스퀘어 Light</vt:lpstr>
      <vt:lpstr>맑은 고딕</vt:lpstr>
      <vt:lpstr>한컴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bahngeunsu@outlook.kr</cp:lastModifiedBy>
  <cp:revision>23</cp:revision>
  <dcterms:created xsi:type="dcterms:W3CDTF">2020-11-08T00:44:28Z</dcterms:created>
  <dcterms:modified xsi:type="dcterms:W3CDTF">2021-12-10T14:52:05Z</dcterms:modified>
  <cp:version>1000.0000.01</cp:version>
</cp:coreProperties>
</file>