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7039" autoAdjust="0"/>
    <p:restoredTop sz="89294" autoAdjust="0"/>
  </p:normalViewPr>
  <p:slideViewPr>
    <p:cSldViewPr snapToGrid="0">
      <p:cViewPr varScale="1">
        <p:scale>
          <a:sx n="100" d="100"/>
          <a:sy n="100" d="100"/>
        </p:scale>
        <p:origin x="562" y="8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-129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230290-63CF-43DC-89F0-186DA2E78AC2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773665C-00ED-4FE8-A2AC-0D805722A7F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773665C-00ED-4FE8-A2AC-0D805722A7F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33186-9C3D-494C-BF84-4D6512648B92}"/>
              </a:ext>
            </a:extLst>
          </p:cNvPr>
          <p:cNvSpPr txBox="1"/>
          <p:nvPr/>
        </p:nvSpPr>
        <p:spPr>
          <a:xfrm>
            <a:off x="744214" y="2259449"/>
            <a:ext cx="107035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동기부여를 강화한 업무관리 앱</a:t>
            </a:r>
            <a:r>
              <a:rPr lang="en-US" altLang="ko-KR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,</a:t>
            </a:r>
          </a:p>
          <a:p>
            <a:pPr algn="ctr"/>
            <a:r>
              <a:rPr lang="ko-KR" altLang="en-US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해냈</a:t>
            </a:r>
            <a:r>
              <a:rPr lang="en-US" altLang="ko-KR" sz="6600" spc="-300" dirty="0">
                <a:solidFill>
                  <a:schemeClr val="accent1">
                    <a:lumMod val="40000"/>
                    <a:lumOff val="6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804000101010101" pitchFamily="50" charset="-127"/>
              </a:rPr>
              <a:t>Done!</a:t>
            </a:r>
            <a:endParaRPr lang="en-US" altLang="ko-KR" sz="8000" spc="-3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804000101010101" pitchFamily="50" charset="-127"/>
            </a:endParaRPr>
          </a:p>
          <a:p>
            <a:pPr algn="ctr"/>
            <a:endParaRPr lang="en-US" altLang="ko-KR" sz="6600" spc="-300" dirty="0">
              <a:solidFill>
                <a:schemeClr val="accent1">
                  <a:lumMod val="40000"/>
                  <a:lumOff val="6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8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D5AF86-F599-4D31-9164-DBA74A12BEA3}"/>
              </a:ext>
            </a:extLst>
          </p:cNvPr>
          <p:cNvSpPr/>
          <p:nvPr/>
        </p:nvSpPr>
        <p:spPr>
          <a:xfrm>
            <a:off x="10106644" y="5566683"/>
            <a:ext cx="2085356" cy="1237766"/>
          </a:xfrm>
          <a:prstGeom prst="rect">
            <a:avLst/>
          </a:prstGeom>
          <a:solidFill>
            <a:schemeClr val="accent3"/>
          </a:solidFill>
          <a:ln>
            <a:solidFill>
              <a:srgbClr val="EE78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7199-5D23-4064-8660-1A07B570AE92}"/>
              </a:ext>
            </a:extLst>
          </p:cNvPr>
          <p:cNvSpPr txBox="1"/>
          <p:nvPr/>
        </p:nvSpPr>
        <p:spPr>
          <a:xfrm>
            <a:off x="9277974" y="4598551"/>
            <a:ext cx="208535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20213089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임찬미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20213099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최정현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20211733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방은수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1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066FF1BF-E158-465B-A9DC-643C1DECAC8D}"/>
              </a:ext>
            </a:extLst>
          </p:cNvPr>
          <p:cNvSpPr txBox="1"/>
          <p:nvPr/>
        </p:nvSpPr>
        <p:spPr>
          <a:xfrm>
            <a:off x="1761446" y="1658997"/>
            <a:ext cx="966931" cy="584775"/>
          </a:xfrm>
          <a:prstGeom prst="rect">
            <a:avLst/>
          </a:prstGeom>
          <a:solidFill>
            <a:srgbClr val="F2B194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목표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E615ED-9F11-4F8A-BFAE-3919D8FA7BA1}"/>
              </a:ext>
            </a:extLst>
          </p:cNvPr>
          <p:cNvSpPr txBox="1"/>
          <p:nvPr/>
        </p:nvSpPr>
        <p:spPr>
          <a:xfrm>
            <a:off x="5205233" y="1658996"/>
            <a:ext cx="1749198" cy="584775"/>
          </a:xfrm>
          <a:prstGeom prst="rect">
            <a:avLst/>
          </a:prstGeom>
          <a:solidFill>
            <a:srgbClr val="A9BCC7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핵심내용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427A83-D9D3-4441-8342-B1EE3F56A41C}"/>
              </a:ext>
            </a:extLst>
          </p:cNvPr>
          <p:cNvSpPr txBox="1"/>
          <p:nvPr/>
        </p:nvSpPr>
        <p:spPr>
          <a:xfrm>
            <a:off x="9282136" y="1658996"/>
            <a:ext cx="1358064" cy="584775"/>
          </a:xfrm>
          <a:prstGeom prst="rect">
            <a:avLst/>
          </a:prstGeom>
          <a:solidFill>
            <a:srgbClr val="CAC3BD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+mn-ea"/>
              </a:rPr>
              <a:t>중요성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3D9F77-8098-4AF0-B637-DF076FC8707A}"/>
              </a:ext>
            </a:extLst>
          </p:cNvPr>
          <p:cNvSpPr/>
          <p:nvPr/>
        </p:nvSpPr>
        <p:spPr>
          <a:xfrm>
            <a:off x="10106644" y="6532189"/>
            <a:ext cx="2085356" cy="272259"/>
          </a:xfrm>
          <a:prstGeom prst="rect">
            <a:avLst/>
          </a:prstGeom>
          <a:solidFill>
            <a:srgbClr val="F9DEA3"/>
          </a:solidFill>
          <a:ln>
            <a:solidFill>
              <a:srgbClr val="F9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6559D9-4341-41E1-A530-1F6FD030BC88}"/>
              </a:ext>
            </a:extLst>
          </p:cNvPr>
          <p:cNvSpPr txBox="1"/>
          <p:nvPr/>
        </p:nvSpPr>
        <p:spPr>
          <a:xfrm>
            <a:off x="667601" y="2632784"/>
            <a:ext cx="315459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로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기존 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ko-KR" sz="1600" b="1" dirty="0">
                <a:effectLst/>
                <a:latin typeface="+mn-ea"/>
                <a:cs typeface="Arial" panose="020B0604020202020204" pitchFamily="34" charset="0"/>
              </a:rPr>
              <a:t>의 단점을 보완하여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성취감과 동기부여 강화</a:t>
            </a:r>
            <a:r>
              <a:rPr lang="en-US" altLang="ko-KR" sz="1600" b="1" dirty="0">
                <a:effectLst/>
                <a:latin typeface="+mn-ea"/>
                <a:cs typeface="Arial" panose="020B0604020202020204" pitchFamily="34" charset="0"/>
              </a:rPr>
              <a:t>&amp;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 유용하고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effectLst/>
                <a:latin typeface="+mn-ea"/>
                <a:cs typeface="Arial" panose="020B0604020202020204" pitchFamily="34" charset="0"/>
              </a:rPr>
              <a:t>흥미로운 피드백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제공하는 생산성 앱 개발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B9DED036-FF96-41F0-A48A-520CC02E589F}"/>
              </a:ext>
            </a:extLst>
          </p:cNvPr>
          <p:cNvSpPr/>
          <p:nvPr/>
        </p:nvSpPr>
        <p:spPr>
          <a:xfrm>
            <a:off x="520386" y="2055038"/>
            <a:ext cx="3449053" cy="3367351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양쪽 대괄호 58">
            <a:extLst>
              <a:ext uri="{FF2B5EF4-FFF2-40B4-BE49-F238E27FC236}">
                <a16:creationId xmlns:a16="http://schemas.microsoft.com/office/drawing/2014/main" id="{A872CCED-EE62-4BF0-A52A-069F357EA813}"/>
              </a:ext>
            </a:extLst>
          </p:cNvPr>
          <p:cNvSpPr/>
          <p:nvPr/>
        </p:nvSpPr>
        <p:spPr>
          <a:xfrm>
            <a:off x="4378514" y="2055038"/>
            <a:ext cx="3449053" cy="3367351"/>
          </a:xfrm>
          <a:prstGeom prst="bracketPai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양쪽 대괄호 59">
            <a:extLst>
              <a:ext uri="{FF2B5EF4-FFF2-40B4-BE49-F238E27FC236}">
                <a16:creationId xmlns:a16="http://schemas.microsoft.com/office/drawing/2014/main" id="{927BB3E4-5D8B-4C91-9907-C1B3AC7ACEBF}"/>
              </a:ext>
            </a:extLst>
          </p:cNvPr>
          <p:cNvSpPr/>
          <p:nvPr/>
        </p:nvSpPr>
        <p:spPr>
          <a:xfrm>
            <a:off x="8236642" y="2055038"/>
            <a:ext cx="3449053" cy="336735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27E7478-2075-45D6-83EB-80B60F974DCB}"/>
              </a:ext>
            </a:extLst>
          </p:cNvPr>
          <p:cNvCxnSpPr>
            <a:cxnSpLocks/>
          </p:cNvCxnSpPr>
          <p:nvPr/>
        </p:nvCxnSpPr>
        <p:spPr>
          <a:xfrm>
            <a:off x="0" y="128337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822F925-BDFF-4111-965C-92386BD34AB0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A96895-C29A-4F79-806A-F5B595B24898}"/>
              </a:ext>
            </a:extLst>
          </p:cNvPr>
          <p:cNvSpPr txBox="1"/>
          <p:nvPr/>
        </p:nvSpPr>
        <p:spPr>
          <a:xfrm>
            <a:off x="288758" y="304803"/>
            <a:ext cx="4254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+mj-ea"/>
                <a:ea typeface="+mj-ea"/>
              </a:rPr>
              <a:t>&gt; </a:t>
            </a:r>
            <a:r>
              <a:rPr lang="ko-KR" altLang="en-US" sz="4000" spc="-300" dirty="0">
                <a:latin typeface="+mj-ea"/>
                <a:ea typeface="+mj-ea"/>
              </a:rPr>
              <a:t>목표와 배경 설명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320D27-7D77-4B95-93F5-035E01FD2DFA}"/>
              </a:ext>
            </a:extLst>
          </p:cNvPr>
          <p:cNvSpPr txBox="1"/>
          <p:nvPr/>
        </p:nvSpPr>
        <p:spPr>
          <a:xfrm>
            <a:off x="4614157" y="2362110"/>
            <a:ext cx="3014342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done-list</a:t>
            </a:r>
            <a:r>
              <a:rPr lang="ko-KR" altLang="ko-KR" sz="16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도 제</a:t>
            </a:r>
            <a:r>
              <a:rPr lang="ko-KR" altLang="en-US" sz="1600" b="1" dirty="0"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공</a:t>
            </a:r>
            <a:endParaRPr lang="en-US" altLang="ko-KR" sz="1600" b="1" dirty="0">
              <a:effectLst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디테일한 계획</a:t>
            </a:r>
            <a:r>
              <a:rPr lang="en-US" altLang="ko-KR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ea typeface="맑은 고딕" panose="020B0503020000020004" pitchFamily="50" charset="-127"/>
                <a:cs typeface="Arial" panose="020B0604020202020204" pitchFamily="34" charset="0"/>
              </a:rPr>
              <a:t>간결한 계획 분리</a:t>
            </a:r>
            <a:endParaRPr lang="en-US" altLang="ko-KR" sz="1600" b="1" dirty="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effectLst/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음성인식 이용한 기능 처리</a:t>
            </a:r>
            <a:endParaRPr lang="en-US" altLang="ko-KR" sz="1600" b="1" dirty="0">
              <a:effectLst/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Done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토대로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분석</a:t>
            </a:r>
            <a: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보고</a:t>
            </a:r>
            <a:endParaRPr lang="en-US" altLang="ko-KR" sz="1600" b="1" dirty="0"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>
              <a:effectLst/>
              <a:latin typeface="+mn-ea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50BB7B-02F6-4C3A-875D-C2BABC92F7DB}"/>
              </a:ext>
            </a:extLst>
          </p:cNvPr>
          <p:cNvSpPr txBox="1"/>
          <p:nvPr/>
        </p:nvSpPr>
        <p:spPr>
          <a:xfrm>
            <a:off x="8398858" y="2331744"/>
            <a:ext cx="3245324" cy="221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계획만큼 성취에 집중 가능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간결한 계획 가능</a:t>
            </a:r>
            <a:endParaRPr lang="en-US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계획하지 않은 성취 반영 가능</a:t>
            </a:r>
            <a:br>
              <a:rPr lang="en-US" altLang="ko-KR" sz="16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작은 성취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갑작스러운 성취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등</a:t>
            </a:r>
            <a:r>
              <a:rPr lang="en-US" altLang="ko-KR" sz="1400" b="1" dirty="0">
                <a:latin typeface="+mn-ea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사용자의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’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review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유용한 피드백을 도움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BF1CFE-A205-4DAD-88A9-62117CD23DCF}"/>
              </a:ext>
            </a:extLst>
          </p:cNvPr>
          <p:cNvSpPr txBox="1"/>
          <p:nvPr/>
        </p:nvSpPr>
        <p:spPr>
          <a:xfrm>
            <a:off x="7841567" y="5269266"/>
            <a:ext cx="11412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endParaRPr lang="ko-KR" altLang="en-US" sz="8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593BC-7F4E-40E1-806C-807C0449C49C}"/>
              </a:ext>
            </a:extLst>
          </p:cNvPr>
          <p:cNvSpPr txBox="1"/>
          <p:nvPr/>
        </p:nvSpPr>
        <p:spPr>
          <a:xfrm>
            <a:off x="8236642" y="5717419"/>
            <a:ext cx="459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동기부여 강화 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지속적인 생산성</a:t>
            </a:r>
          </a:p>
        </p:txBody>
      </p:sp>
    </p:spTree>
    <p:extLst>
      <p:ext uri="{BB962C8B-B14F-4D97-AF65-F5344CB8AC3E}">
        <p14:creationId xmlns:p14="http://schemas.microsoft.com/office/powerpoint/2010/main" val="365644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76BC8A-E4AC-489C-98C6-B8EE3B514A27}"/>
              </a:ext>
            </a:extLst>
          </p:cNvPr>
          <p:cNvSpPr/>
          <p:nvPr/>
        </p:nvSpPr>
        <p:spPr>
          <a:xfrm>
            <a:off x="6082214" y="0"/>
            <a:ext cx="6109785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851FC8-2EA9-46D3-9287-4A2D64444465}"/>
              </a:ext>
            </a:extLst>
          </p:cNvPr>
          <p:cNvSpPr/>
          <p:nvPr/>
        </p:nvSpPr>
        <p:spPr>
          <a:xfrm>
            <a:off x="-13783" y="3428998"/>
            <a:ext cx="6109784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4470E4-12C8-4AF6-B38F-D64B3E3E572B}"/>
              </a:ext>
            </a:extLst>
          </p:cNvPr>
          <p:cNvSpPr/>
          <p:nvPr/>
        </p:nvSpPr>
        <p:spPr>
          <a:xfrm>
            <a:off x="6096000" y="3429000"/>
            <a:ext cx="6095999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0" y="4922"/>
            <a:ext cx="6095999" cy="3424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281032" y="178297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배경 설명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>
            <a:cxnSpLocks/>
          </p:cNvCxnSpPr>
          <p:nvPr/>
        </p:nvCxnSpPr>
        <p:spPr>
          <a:xfrm>
            <a:off x="112294" y="6721642"/>
            <a:ext cx="120797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2BD818F-7287-4572-BCD0-4B3A8690BFD2}"/>
              </a:ext>
            </a:extLst>
          </p:cNvPr>
          <p:cNvSpPr txBox="1"/>
          <p:nvPr/>
        </p:nvSpPr>
        <p:spPr>
          <a:xfrm>
            <a:off x="398764" y="660700"/>
            <a:ext cx="5270903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우리의 생활과 밀접한 어떤 실용적인 앱을 만들 수 있을까 고민하다가 대표적인 생산성 앱인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to-do-list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앱을 떠올림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매번 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를 끝내지 못해 좌절했던 기억이 났고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u="sng" dirty="0">
                <a:latin typeface="+mn-ea"/>
                <a:cs typeface="Arial" panose="020B0604020202020204" pitchFamily="34" charset="0"/>
              </a:rPr>
              <a:t>계획만으로 생산성을 높이기를 시도하기보다 성취에도 집중하여 생산성을 높여보자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는 생각이 남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그러던 중 </a:t>
            </a:r>
            <a:r>
              <a:rPr lang="en-US" altLang="ko-KR" sz="1400" dirty="0">
                <a:effectLst/>
                <a:latin typeface="+mn-ea"/>
                <a:cs typeface="Arial" panose="020B0604020202020204" pitchFamily="34" charset="0"/>
              </a:rPr>
              <a:t>to-do-list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와 반대되는 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가 생각났고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 done-list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로 단점을 보완하여 동기부여를 강화한 생산성 앱을 개발하게 됨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F71B-9150-4A2C-87BE-B417D1FBD08B}"/>
              </a:ext>
            </a:extLst>
          </p:cNvPr>
          <p:cNvSpPr txBox="1"/>
          <p:nvPr/>
        </p:nvSpPr>
        <p:spPr>
          <a:xfrm flipH="1">
            <a:off x="281031" y="3614554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002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3ADA1-342E-43CB-83A5-8EBDD1550BEE}"/>
              </a:ext>
            </a:extLst>
          </p:cNvPr>
          <p:cNvSpPr txBox="1"/>
          <p:nvPr/>
        </p:nvSpPr>
        <p:spPr>
          <a:xfrm flipH="1">
            <a:off x="6390815" y="3600663"/>
            <a:ext cx="1835456" cy="400110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004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극복 방안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FB791-36F8-464D-8CFA-562C3D4AD4D2}"/>
              </a:ext>
            </a:extLst>
          </p:cNvPr>
          <p:cNvSpPr txBox="1"/>
          <p:nvPr/>
        </p:nvSpPr>
        <p:spPr>
          <a:xfrm flipH="1">
            <a:off x="6423845" y="179301"/>
            <a:ext cx="1835456" cy="707886"/>
          </a:xfrm>
          <a:prstGeom prst="rect">
            <a:avLst/>
          </a:prstGeom>
          <a:solidFill>
            <a:srgbClr val="EE7849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003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사례</a:t>
            </a:r>
            <a:endParaRPr lang="en-US" altLang="ko-KR" sz="2000" dirty="0">
              <a:solidFill>
                <a:srgbClr val="F7EF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ko-KR" altLang="en-US" sz="2000" dirty="0">
                <a:solidFill>
                  <a:srgbClr val="F7EF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6476C75-A1D2-4B25-AA71-4E72BA03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5267"/>
              </p:ext>
            </p:extLst>
          </p:nvPr>
        </p:nvGraphicFramePr>
        <p:xfrm>
          <a:off x="7826442" y="159647"/>
          <a:ext cx="4315404" cy="3158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23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1321751357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2024595039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3668300937"/>
                    </a:ext>
                  </a:extLst>
                </a:gridCol>
                <a:gridCol w="719234">
                  <a:extLst>
                    <a:ext uri="{9D8B030D-6E8A-4147-A177-3AD203B41FA5}">
                      <a16:colId xmlns:a16="http://schemas.microsoft.com/office/drawing/2014/main" val="3645855484"/>
                    </a:ext>
                  </a:extLst>
                </a:gridCol>
              </a:tblGrid>
              <a:tr h="5959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 do 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간결한 계획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음성 처리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Done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생활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Focus</a:t>
                      </a:r>
                      <a:r>
                        <a:rPr lang="ko-KR" altLang="en-US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To-Do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Focus</a:t>
                      </a:r>
                      <a:r>
                        <a:rPr lang="ko-KR" altLang="en-US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To-Do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To-Do List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5094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todoist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ko-KR" altLang="en-US" sz="12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2135" marR="62135" marT="31068" marB="3106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0F814A8-D330-41DB-A48F-6C412D3CD418}"/>
              </a:ext>
            </a:extLst>
          </p:cNvPr>
          <p:cNvSpPr txBox="1"/>
          <p:nvPr/>
        </p:nvSpPr>
        <p:spPr>
          <a:xfrm>
            <a:off x="281032" y="3985946"/>
            <a:ext cx="5270903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0081B-E7AF-43D5-BF49-05BAAE4AD60C}"/>
              </a:ext>
            </a:extLst>
          </p:cNvPr>
          <p:cNvSpPr txBox="1"/>
          <p:nvPr/>
        </p:nvSpPr>
        <p:spPr>
          <a:xfrm>
            <a:off x="281032" y="4091280"/>
            <a:ext cx="527090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이루지 못한 일들에 주의하게 돼 성취한 일들은 무시하게 되고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 계획하지 않은 성취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사소한 성취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갑작스러운 성취 등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반영하지 못함</a:t>
            </a:r>
            <a:r>
              <a:rPr lang="en-US" altLang="ko-KR" sz="1400" dirty="0">
                <a:latin typeface="+mn-ea"/>
                <a:cs typeface="Arial" panose="020B0604020202020204" pitchFamily="34" charset="0"/>
              </a:rPr>
              <a:t>	-&gt; </a:t>
            </a:r>
            <a:r>
              <a:rPr lang="ko-KR" altLang="en-US" sz="1400" dirty="0">
                <a:latin typeface="+mn-ea"/>
                <a:cs typeface="Arial" panose="020B0604020202020204" pitchFamily="34" charset="0"/>
              </a:rPr>
              <a:t>마땅히 느껴야 할 성취감을 주지 못함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ko-KR" sz="1400" dirty="0">
                <a:effectLst/>
                <a:latin typeface="+mn-ea"/>
                <a:cs typeface="Arial" panose="020B0604020202020204" pitchFamily="34" charset="0"/>
              </a:rPr>
              <a:t>복잡한 계획 기능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은</a:t>
            </a:r>
            <a:r>
              <a:rPr lang="ko-KR" altLang="ko-KR" sz="1400" dirty="0">
                <a:effectLst/>
                <a:latin typeface="+mn-ea"/>
                <a:cs typeface="Arial" panose="020B0604020202020204" pitchFamily="34" charset="0"/>
              </a:rPr>
              <a:t> 계획에 과도한 주의와 시간을 투자하게 하고 압박감</a:t>
            </a: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을 가중시킴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400" dirty="0">
                <a:effectLst/>
                <a:latin typeface="+mn-ea"/>
                <a:cs typeface="Arial" panose="020B0604020202020204" pitchFamily="34" charset="0"/>
              </a:rPr>
              <a:t>계획 中 성취만을 보여주는 통계보고서는 그다지 유용하지 않음</a:t>
            </a: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endParaRPr lang="en-US" altLang="ko-KR" sz="1400" dirty="0">
              <a:effectLst/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66C7B-8323-47D3-B0F4-F1B16B4801EC}"/>
              </a:ext>
            </a:extLst>
          </p:cNvPr>
          <p:cNvSpPr txBox="1"/>
          <p:nvPr/>
        </p:nvSpPr>
        <p:spPr>
          <a:xfrm>
            <a:off x="6427391" y="3935124"/>
            <a:ext cx="5688891" cy="227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Done-list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를 도입해 작은 성취부터 큰 성취까지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계획했던 성취부터 계획하지 않은 성취까지 반영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간결한 계획을 위해 세부사항은 선택으로 남기고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음성인식을 지원해 신속한 용건처리를 도움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3. Done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으로 인해 사용자의 온전한 생활을 토대로 통계보고 가능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-&gt;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생활 개선 피드백 가능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5297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/>
          <p:cNvSpPr/>
          <p:nvPr/>
        </p:nvSpPr>
        <p:spPr>
          <a:xfrm>
            <a:off x="641684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양쪽 대괄호 6"/>
          <p:cNvSpPr/>
          <p:nvPr/>
        </p:nvSpPr>
        <p:spPr>
          <a:xfrm>
            <a:off x="8357940" y="2775284"/>
            <a:ext cx="3449053" cy="1908983"/>
          </a:xfrm>
          <a:prstGeom prst="bracketPair">
            <a:avLst>
              <a:gd name="adj" fmla="val 16667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758" y="304803"/>
            <a:ext cx="3860332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/>
              <a:t>전체적인 </a:t>
            </a:r>
            <a:r>
              <a:rPr lang="en-US" altLang="ko-KR" sz="4000" b="0" spc="-300"/>
              <a:t>SW </a:t>
            </a:r>
            <a:r>
              <a:rPr lang="ko-KR" altLang="en-US" sz="4000" b="0" spc="-300"/>
              <a:t>구조</a:t>
            </a:r>
            <a:endParaRPr lang="ko-KR" altLang="en-US" sz="4000" b="0" spc="-300"/>
          </a:p>
        </p:txBody>
      </p:sp>
      <p:sp>
        <p:nvSpPr>
          <p:cNvPr id="18" name="직사각형 17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rgbClr val="a9bcc7"/>
          </a:solidFill>
          <a:ln>
            <a:solidFill>
              <a:srgbClr val="a9b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439" y="1012689"/>
            <a:ext cx="11079121" cy="5620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0074560" y="6532189"/>
            <a:ext cx="2085356" cy="27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56147" y="6804448"/>
            <a:ext cx="120797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8515" y="1257172"/>
            <a:ext cx="1460656" cy="162783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0" y="961453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5176" y="253567"/>
            <a:ext cx="5597938" cy="6970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0" spc="-300"/>
              <a:t>핵심 구성 요소와 구현 방법</a:t>
            </a:r>
            <a:endParaRPr lang="ko-KR" altLang="en-US" sz="4000" b="0" spc="-300"/>
          </a:p>
        </p:txBody>
      </p:sp>
      <p:sp>
        <p:nvSpPr>
          <p:cNvPr id="6" name="TextBox 5"/>
          <p:cNvSpPr txBox="1"/>
          <p:nvPr/>
        </p:nvSpPr>
        <p:spPr>
          <a:xfrm>
            <a:off x="571500" y="3429000"/>
            <a:ext cx="5143500" cy="310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Room </a:t>
            </a:r>
            <a:r>
              <a:rPr lang="ko-KR" altLang="en-US"/>
              <a:t>데이터 베이스에 </a:t>
            </a:r>
            <a:r>
              <a:rPr lang="en-US" altLang="ko-KR"/>
              <a:t>done</a:t>
            </a:r>
            <a:r>
              <a:rPr lang="ko-KR" altLang="en-US"/>
              <a:t>과 </a:t>
            </a:r>
            <a:r>
              <a:rPr lang="en-US" altLang="ko-KR"/>
              <a:t>todo entity</a:t>
            </a:r>
            <a:r>
              <a:rPr lang="ko-KR" altLang="en-US"/>
              <a:t>를 구성하고 각각에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id</a:t>
            </a:r>
            <a:r>
              <a:rPr lang="ko-KR" altLang="en-US"/>
              <a:t>와 </a:t>
            </a:r>
            <a:r>
              <a:rPr lang="en-US" altLang="ko-KR"/>
              <a:t>date</a:t>
            </a:r>
            <a:r>
              <a:rPr lang="ko-KR" altLang="en-US"/>
              <a:t>에 따라 가져오는 쿼리를 작성한다</a:t>
            </a:r>
            <a:r>
              <a:rPr lang="en-US" altLang="ko-KR"/>
              <a:t>. </a:t>
            </a:r>
            <a:r>
              <a:rPr lang="ko-KR" altLang="en-US"/>
              <a:t>이를 바탕으로 항목을 추가할 수 있고</a:t>
            </a:r>
            <a:r>
              <a:rPr lang="en-US" altLang="ko-KR"/>
              <a:t> </a:t>
            </a:r>
            <a:r>
              <a:rPr lang="ko-KR" altLang="en-US"/>
              <a:t>리사이클러뷰의 리스트에서 옵션버튼을 눌렀을 때 수정</a:t>
            </a:r>
            <a:r>
              <a:rPr lang="en-US" altLang="ko-KR"/>
              <a:t>, </a:t>
            </a:r>
            <a:r>
              <a:rPr lang="ko-KR" altLang="en-US"/>
              <a:t>삭제 </a:t>
            </a:r>
            <a:r>
              <a:rPr lang="en-US" altLang="ko-KR"/>
              <a:t>todo</a:t>
            </a:r>
            <a:r>
              <a:rPr lang="ko-KR" altLang="en-US"/>
              <a:t>의 경우 완료 설정을 할 수 있다</a:t>
            </a:r>
            <a:r>
              <a:rPr lang="en-US" altLang="ko-KR"/>
              <a:t>. </a:t>
            </a:r>
            <a:r>
              <a:rPr lang="ko-KR" altLang="en-US"/>
              <a:t>달력버튼을 눌렀을때 </a:t>
            </a:r>
            <a:r>
              <a:rPr lang="en-US" altLang="ko-KR"/>
              <a:t>datepicker</a:t>
            </a:r>
            <a:r>
              <a:rPr lang="ko-KR" altLang="en-US"/>
              <a:t>로 </a:t>
            </a:r>
            <a:r>
              <a:rPr lang="en-US" altLang="ko-KR"/>
              <a:t> </a:t>
            </a:r>
            <a:r>
              <a:rPr lang="ko-KR" altLang="en-US"/>
              <a:t>날짜를 받아 해당 </a:t>
            </a:r>
            <a:r>
              <a:rPr lang="en-US" altLang="ko-KR"/>
              <a:t>date</a:t>
            </a:r>
            <a:r>
              <a:rPr lang="ko-KR" altLang="en-US"/>
              <a:t>의 목록을 가져오도록 한다</a:t>
            </a:r>
            <a:r>
              <a:rPr lang="en-US" altLang="ko-KR"/>
              <a:t>. Done</a:t>
            </a:r>
            <a:r>
              <a:rPr lang="ko-KR" altLang="en-US"/>
              <a:t>과 </a:t>
            </a:r>
            <a:r>
              <a:rPr lang="en-US" altLang="ko-KR"/>
              <a:t>todo </a:t>
            </a:r>
            <a:r>
              <a:rPr lang="ko-KR" altLang="en-US"/>
              <a:t>액티비티에서 </a:t>
            </a:r>
            <a:r>
              <a:rPr lang="en-US" altLang="ko-KR"/>
              <a:t>edittext</a:t>
            </a:r>
            <a:r>
              <a:rPr lang="ko-KR" altLang="en-US"/>
              <a:t>로 바로 항목 추가 가능하도록 하고</a:t>
            </a:r>
            <a:r>
              <a:rPr lang="en-US" altLang="ko-KR"/>
              <a:t>, todo</a:t>
            </a:r>
            <a:r>
              <a:rPr lang="ko-KR" altLang="en-US"/>
              <a:t>의 경우 세부사항을 추가하고 싶을 때 </a:t>
            </a:r>
            <a:r>
              <a:rPr lang="en-US" altLang="ko-KR"/>
              <a:t>BottomSheetFragment</a:t>
            </a:r>
            <a:r>
              <a:rPr lang="ko-KR" altLang="en-US"/>
              <a:t>에서 작성하여 추가한다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2793702" y="2061001"/>
            <a:ext cx="14506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ROOM</a:t>
            </a:r>
            <a:endParaRPr lang="ko-KR" altLang="en-US" sz="3200" b="1"/>
          </a:p>
        </p:txBody>
      </p:sp>
      <p:sp>
        <p:nvSpPr>
          <p:cNvPr id="25" name="TextBox 24"/>
          <p:cNvSpPr txBox="1"/>
          <p:nvPr/>
        </p:nvSpPr>
        <p:spPr>
          <a:xfrm>
            <a:off x="6477000" y="3376762"/>
            <a:ext cx="4380052" cy="283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통계보고서는 편집거리 알고리즘으로 문장간 유사도를 판별하여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1~4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주간의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done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들에서 빈도가 높은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done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을 </a:t>
            </a:r>
            <a:r>
              <a:rPr lang="ko-KR" altLang="en-US">
                <a:solidFill>
                  <a:srgbClr val="57606a"/>
                </a:solidFill>
                <a:latin typeface="-apple-system"/>
              </a:rPr>
              <a:t>리사이클러뷰로 리스트로 보여준다</a:t>
            </a:r>
            <a:r>
              <a:rPr lang="en-US" altLang="ko-KR">
                <a:solidFill>
                  <a:srgbClr val="57606a"/>
                </a:solidFill>
                <a:latin typeface="-apple-system"/>
              </a:rPr>
              <a:t>. </a:t>
            </a:r>
            <a:r>
              <a:rPr lang="ko-KR" altLang="en-US">
                <a:solidFill>
                  <a:srgbClr val="57606a"/>
                </a:solidFill>
                <a:latin typeface="-apple-system"/>
              </a:rPr>
              <a:t>그리고</a:t>
            </a:r>
            <a:r>
              <a:rPr lang="en-US" altLang="ko-KR">
                <a:solidFill>
                  <a:srgbClr val="57606a"/>
                </a:solidFill>
                <a:latin typeface="-apple-system"/>
              </a:rPr>
              <a:t> daily report</a:t>
            </a:r>
            <a:r>
              <a:rPr lang="ko-KR" altLang="en-US">
                <a:solidFill>
                  <a:srgbClr val="57606a"/>
                </a:solidFill>
                <a:latin typeface="-apple-system"/>
              </a:rPr>
              <a:t>에서는 </a:t>
            </a:r>
            <a:endParaRPr lang="ko-KR" altLang="en-US">
              <a:solidFill>
                <a:srgbClr val="57606a"/>
              </a:solidFill>
              <a:latin typeface="-apple-system"/>
            </a:endParaRPr>
          </a:p>
          <a:p>
            <a:pPr lvl="0">
              <a:defRPr/>
            </a:pP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음성인식은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KALDI 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기반 한국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ARS 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오픈 소스 프로젝트 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Zeroth 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이용하여 인식하고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57606a"/>
                </a:solidFill>
                <a:effectLst/>
                <a:latin typeface="-apple-system"/>
              </a:rPr>
              <a:t>그렇게 가져온 문장을 기존의 구축해놓은 동의어 사전을 기반으로 유사도를 분석하여 해당 기능을 수행한다</a:t>
            </a:r>
            <a:r>
              <a:rPr lang="en-US" altLang="ko-KR" b="0" i="0">
                <a:solidFill>
                  <a:srgbClr val="57606a"/>
                </a:solidFill>
                <a:effectLst/>
                <a:latin typeface="-apple-system"/>
              </a:rPr>
              <a:t>.</a:t>
            </a:r>
            <a:endParaRPr lang="en-US" altLang="ko-KR" b="0" i="0">
              <a:solidFill>
                <a:srgbClr val="57606a"/>
              </a:solidFill>
              <a:latin typeface="-apple-syste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865" y="2473869"/>
            <a:ext cx="38145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Levenshtein distance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6861" y="2003404"/>
            <a:ext cx="1609343" cy="142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88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160" y="2951946"/>
            <a:ext cx="7928106" cy="94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ko-KR" altLang="en-US" sz="28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288757" y="304803"/>
            <a:ext cx="1993433" cy="6934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0" spc="-300"/>
              <a:t>Appendix</a:t>
            </a:r>
            <a:endParaRPr lang="en-US" altLang="ko-KR" sz="4000" b="0" spc="-3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9668" y="983262"/>
            <a:ext cx="2690126" cy="5620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3493" y="970998"/>
            <a:ext cx="2782414" cy="5706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1787</ep:Words>
  <ep:PresentationFormat>와이드스크린</ep:PresentationFormat>
  <ep:Paragraphs>298</ep:Paragraphs>
  <ep:Slides>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2020-11-08T00:44:28.000</dcterms:created>
  <dc:creator>Yu Saebyeol</dc:creator>
  <cp:lastModifiedBy>riet_</cp:lastModifiedBy>
  <dcterms:modified xsi:type="dcterms:W3CDTF">2021-12-10T07:19:15.667</dcterms:modified>
  <cp:revision>22</cp:revision>
  <dc:title>PowerPoint 프레젠테이션</dc:title>
  <cp:version>1000.0000.01</cp:version>
</cp:coreProperties>
</file>