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6027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34" y="-686"/>
      </p:cViewPr>
      <p:guideLst>
        <p:guide orient="horz" pos="2160"/>
        <p:guide pos="6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G:\cchsu\chiachen\paper_writing\TC\picture\Diagonal%20Experience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G:\cchsu\chiachen\paper_writing\TC\picture\Diagonal%20Experience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G:\cchsu\chiachen\paper_writing\TC\picture\Diagonal%20Experience.xlsx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5073609752030576E-2"/>
          <c:y val="5.4033619885965285E-2"/>
          <c:w val="0.91155157509511131"/>
          <c:h val="0.6609248295635873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'[Diagonal Experience.xlsx]工作表1'!$G$6</c:f>
              <c:strCache>
                <c:ptCount val="1"/>
                <c:pt idx="0">
                  <c:v>data transfer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cat>
            <c:multiLvlStrRef>
              <c:f>'[Diagonal Experience.xlsx]工作表1'!$H$4:$S$5</c:f>
              <c:multiLvlStrCache>
                <c:ptCount val="12"/>
                <c:lvl>
                  <c:pt idx="0">
                    <c:v>ori</c:v>
                  </c:pt>
                  <c:pt idx="1">
                    <c:v>gpu </c:v>
                  </c:pt>
                  <c:pt idx="2">
                    <c:v>SC</c:v>
                  </c:pt>
                  <c:pt idx="3">
                    <c:v>ori</c:v>
                  </c:pt>
                  <c:pt idx="4">
                    <c:v>gpu </c:v>
                  </c:pt>
                  <c:pt idx="5">
                    <c:v>SC</c:v>
                  </c:pt>
                  <c:pt idx="6">
                    <c:v>ori</c:v>
                  </c:pt>
                  <c:pt idx="7">
                    <c:v>gpu </c:v>
                  </c:pt>
                  <c:pt idx="8">
                    <c:v>MC</c:v>
                  </c:pt>
                  <c:pt idx="9">
                    <c:v>ori</c:v>
                  </c:pt>
                  <c:pt idx="10">
                    <c:v>gpu </c:v>
                  </c:pt>
                  <c:pt idx="11">
                    <c:v>SC</c:v>
                  </c:pt>
                </c:lvl>
                <c:lvl>
                  <c:pt idx="0">
                    <c:v>128</c:v>
                  </c:pt>
                  <c:pt idx="3">
                    <c:v>256</c:v>
                  </c:pt>
                  <c:pt idx="6">
                    <c:v>512</c:v>
                  </c:pt>
                  <c:pt idx="9">
                    <c:v>1024</c:v>
                  </c:pt>
                </c:lvl>
              </c:multiLvlStrCache>
            </c:multiLvlStrRef>
          </c:cat>
          <c:val>
            <c:numRef>
              <c:f>'[Diagonal Experience.xlsx]工作表1'!$H$6:$S$6</c:f>
              <c:numCache>
                <c:formatCode>General</c:formatCode>
                <c:ptCount val="12"/>
                <c:pt idx="0">
                  <c:v>0.111872</c:v>
                </c:pt>
                <c:pt idx="1">
                  <c:v>0.111872</c:v>
                </c:pt>
                <c:pt idx="3">
                  <c:v>0.26950400000000002</c:v>
                </c:pt>
                <c:pt idx="4">
                  <c:v>0.26950400000000002</c:v>
                </c:pt>
                <c:pt idx="6">
                  <c:v>0.89568000000000003</c:v>
                </c:pt>
                <c:pt idx="7">
                  <c:v>0.89568000000000003</c:v>
                </c:pt>
                <c:pt idx="9">
                  <c:v>2.2945899999999999</c:v>
                </c:pt>
                <c:pt idx="10">
                  <c:v>2.2945899999999999</c:v>
                </c:pt>
                <c:pt idx="11">
                  <c:v>0</c:v>
                </c:pt>
              </c:numCache>
            </c:numRef>
          </c:val>
        </c:ser>
        <c:ser>
          <c:idx val="2"/>
          <c:order val="1"/>
          <c:tx>
            <c:strRef>
              <c:f>'[Diagonal Experience.xlsx]工作表1'!$G$8</c:f>
              <c:strCache>
                <c:ptCount val="1"/>
                <c:pt idx="0">
                  <c:v>layout conversion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multiLvlStrRef>
              <c:f>'[Diagonal Experience.xlsx]工作表1'!$H$4:$S$5</c:f>
              <c:multiLvlStrCache>
                <c:ptCount val="12"/>
                <c:lvl>
                  <c:pt idx="0">
                    <c:v>ori</c:v>
                  </c:pt>
                  <c:pt idx="1">
                    <c:v>gpu </c:v>
                  </c:pt>
                  <c:pt idx="2">
                    <c:v>SC</c:v>
                  </c:pt>
                  <c:pt idx="3">
                    <c:v>ori</c:v>
                  </c:pt>
                  <c:pt idx="4">
                    <c:v>gpu </c:v>
                  </c:pt>
                  <c:pt idx="5">
                    <c:v>SC</c:v>
                  </c:pt>
                  <c:pt idx="6">
                    <c:v>ori</c:v>
                  </c:pt>
                  <c:pt idx="7">
                    <c:v>gpu </c:v>
                  </c:pt>
                  <c:pt idx="8">
                    <c:v>MC</c:v>
                  </c:pt>
                  <c:pt idx="9">
                    <c:v>ori</c:v>
                  </c:pt>
                  <c:pt idx="10">
                    <c:v>gpu </c:v>
                  </c:pt>
                  <c:pt idx="11">
                    <c:v>SC</c:v>
                  </c:pt>
                </c:lvl>
                <c:lvl>
                  <c:pt idx="0">
                    <c:v>128</c:v>
                  </c:pt>
                  <c:pt idx="3">
                    <c:v>256</c:v>
                  </c:pt>
                  <c:pt idx="6">
                    <c:v>512</c:v>
                  </c:pt>
                  <c:pt idx="9">
                    <c:v>1024</c:v>
                  </c:pt>
                </c:lvl>
              </c:multiLvlStrCache>
            </c:multiLvlStrRef>
          </c:cat>
          <c:val>
            <c:numRef>
              <c:f>'[Diagonal Experience.xlsx]工作表1'!$H$8:$S$8</c:f>
              <c:numCache>
                <c:formatCode>General</c:formatCode>
                <c:ptCount val="12"/>
                <c:pt idx="0">
                  <c:v>0</c:v>
                </c:pt>
                <c:pt idx="1">
                  <c:v>0.351968</c:v>
                </c:pt>
                <c:pt idx="3">
                  <c:v>0</c:v>
                </c:pt>
                <c:pt idx="4">
                  <c:v>0.700928</c:v>
                </c:pt>
                <c:pt idx="6">
                  <c:v>0</c:v>
                </c:pt>
                <c:pt idx="7">
                  <c:v>1.64483</c:v>
                </c:pt>
                <c:pt idx="9">
                  <c:v>0</c:v>
                </c:pt>
                <c:pt idx="10">
                  <c:v>5.2716200000000004</c:v>
                </c:pt>
                <c:pt idx="11">
                  <c:v>0</c:v>
                </c:pt>
              </c:numCache>
            </c:numRef>
          </c:val>
        </c:ser>
        <c:ser>
          <c:idx val="3"/>
          <c:order val="2"/>
          <c:tx>
            <c:strRef>
              <c:f>'[Diagonal Experience.xlsx]工作表1'!$G$9</c:f>
              <c:strCache>
                <c:ptCount val="1"/>
                <c:pt idx="0">
                  <c:v>HW overhead</c:v>
                </c:pt>
              </c:strCache>
            </c:strRef>
          </c:tx>
          <c:spPr>
            <a:solidFill>
              <a:sysClr val="windowText" lastClr="000000"/>
            </a:solidFill>
          </c:spPr>
          <c:invertIfNegative val="0"/>
          <c:cat>
            <c:multiLvlStrRef>
              <c:f>'[Diagonal Experience.xlsx]工作表1'!$H$4:$S$5</c:f>
              <c:multiLvlStrCache>
                <c:ptCount val="12"/>
                <c:lvl>
                  <c:pt idx="0">
                    <c:v>ori</c:v>
                  </c:pt>
                  <c:pt idx="1">
                    <c:v>gpu </c:v>
                  </c:pt>
                  <c:pt idx="2">
                    <c:v>SC</c:v>
                  </c:pt>
                  <c:pt idx="3">
                    <c:v>ori</c:v>
                  </c:pt>
                  <c:pt idx="4">
                    <c:v>gpu </c:v>
                  </c:pt>
                  <c:pt idx="5">
                    <c:v>SC</c:v>
                  </c:pt>
                  <c:pt idx="6">
                    <c:v>ori</c:v>
                  </c:pt>
                  <c:pt idx="7">
                    <c:v>gpu </c:v>
                  </c:pt>
                  <c:pt idx="8">
                    <c:v>MC</c:v>
                  </c:pt>
                  <c:pt idx="9">
                    <c:v>ori</c:v>
                  </c:pt>
                  <c:pt idx="10">
                    <c:v>gpu </c:v>
                  </c:pt>
                  <c:pt idx="11">
                    <c:v>SC</c:v>
                  </c:pt>
                </c:lvl>
                <c:lvl>
                  <c:pt idx="0">
                    <c:v>128</c:v>
                  </c:pt>
                  <c:pt idx="3">
                    <c:v>256</c:v>
                  </c:pt>
                  <c:pt idx="6">
                    <c:v>512</c:v>
                  </c:pt>
                  <c:pt idx="9">
                    <c:v>1024</c:v>
                  </c:pt>
                </c:lvl>
              </c:multiLvlStrCache>
            </c:multiLvlStrRef>
          </c:cat>
          <c:val>
            <c:numRef>
              <c:f>'[Diagonal Experience.xlsx]工作表1'!$H$9:$S$9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0.111872</c:v>
                </c:pt>
                <c:pt idx="3">
                  <c:v>0</c:v>
                </c:pt>
                <c:pt idx="4">
                  <c:v>0</c:v>
                </c:pt>
                <c:pt idx="5">
                  <c:v>0.26950400000000002</c:v>
                </c:pt>
                <c:pt idx="6">
                  <c:v>0</c:v>
                </c:pt>
                <c:pt idx="7">
                  <c:v>0</c:v>
                </c:pt>
                <c:pt idx="8">
                  <c:v>0.89568000000000003</c:v>
                </c:pt>
                <c:pt idx="9">
                  <c:v>0</c:v>
                </c:pt>
                <c:pt idx="10">
                  <c:v>0</c:v>
                </c:pt>
                <c:pt idx="11">
                  <c:v>2.2945899999999999</c:v>
                </c:pt>
              </c:numCache>
            </c:numRef>
          </c:val>
        </c:ser>
        <c:ser>
          <c:idx val="1"/>
          <c:order val="3"/>
          <c:tx>
            <c:strRef>
              <c:f>'[Diagonal Experience.xlsx]工作表1'!$G$7</c:f>
              <c:strCache>
                <c:ptCount val="1"/>
                <c:pt idx="0">
                  <c:v>kernel execution</c:v>
                </c:pt>
              </c:strCache>
            </c:strRef>
          </c:tx>
          <c:spPr>
            <a:solidFill>
              <a:srgbClr val="00FFFF"/>
            </a:solidFill>
          </c:spPr>
          <c:invertIfNegative val="0"/>
          <c:cat>
            <c:multiLvlStrRef>
              <c:f>'[Diagonal Experience.xlsx]工作表1'!$H$4:$S$5</c:f>
              <c:multiLvlStrCache>
                <c:ptCount val="12"/>
                <c:lvl>
                  <c:pt idx="0">
                    <c:v>ori</c:v>
                  </c:pt>
                  <c:pt idx="1">
                    <c:v>gpu </c:v>
                  </c:pt>
                  <c:pt idx="2">
                    <c:v>SC</c:v>
                  </c:pt>
                  <c:pt idx="3">
                    <c:v>ori</c:v>
                  </c:pt>
                  <c:pt idx="4">
                    <c:v>gpu </c:v>
                  </c:pt>
                  <c:pt idx="5">
                    <c:v>SC</c:v>
                  </c:pt>
                  <c:pt idx="6">
                    <c:v>ori</c:v>
                  </c:pt>
                  <c:pt idx="7">
                    <c:v>gpu </c:v>
                  </c:pt>
                  <c:pt idx="8">
                    <c:v>MC</c:v>
                  </c:pt>
                  <c:pt idx="9">
                    <c:v>ori</c:v>
                  </c:pt>
                  <c:pt idx="10">
                    <c:v>gpu </c:v>
                  </c:pt>
                  <c:pt idx="11">
                    <c:v>SC</c:v>
                  </c:pt>
                </c:lvl>
                <c:lvl>
                  <c:pt idx="0">
                    <c:v>128</c:v>
                  </c:pt>
                  <c:pt idx="3">
                    <c:v>256</c:v>
                  </c:pt>
                  <c:pt idx="6">
                    <c:v>512</c:v>
                  </c:pt>
                  <c:pt idx="9">
                    <c:v>1024</c:v>
                  </c:pt>
                </c:lvl>
              </c:multiLvlStrCache>
            </c:multiLvlStrRef>
          </c:cat>
          <c:val>
            <c:numRef>
              <c:f>'[Diagonal Experience.xlsx]工作表1'!$H$7:$S$7</c:f>
              <c:numCache>
                <c:formatCode>General</c:formatCode>
                <c:ptCount val="12"/>
                <c:pt idx="0">
                  <c:v>0.66284799999999999</c:v>
                </c:pt>
                <c:pt idx="1">
                  <c:v>0.35824</c:v>
                </c:pt>
                <c:pt idx="2">
                  <c:v>0.35824</c:v>
                </c:pt>
                <c:pt idx="3">
                  <c:v>1.4167000000000001</c:v>
                </c:pt>
                <c:pt idx="4">
                  <c:v>0.73932799999999999</c:v>
                </c:pt>
                <c:pt idx="5">
                  <c:v>0.73932799999999999</c:v>
                </c:pt>
                <c:pt idx="6">
                  <c:v>3.4770599999999998</c:v>
                </c:pt>
                <c:pt idx="7">
                  <c:v>1.63958</c:v>
                </c:pt>
                <c:pt idx="8">
                  <c:v>1.63958</c:v>
                </c:pt>
                <c:pt idx="9">
                  <c:v>10.397500000000001</c:v>
                </c:pt>
                <c:pt idx="10">
                  <c:v>4.0027499999999998</c:v>
                </c:pt>
                <c:pt idx="11">
                  <c:v>4.0027499999999998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516096"/>
        <c:axId val="49439872"/>
      </c:barChart>
      <c:catAx>
        <c:axId val="48516096"/>
        <c:scaling>
          <c:orientation val="minMax"/>
        </c:scaling>
        <c:delete val="0"/>
        <c:axPos val="b"/>
        <c:majorTickMark val="out"/>
        <c:minorTickMark val="none"/>
        <c:tickLblPos val="nextTo"/>
        <c:crossAx val="49439872"/>
        <c:crosses val="autoZero"/>
        <c:auto val="1"/>
        <c:lblAlgn val="ctr"/>
        <c:lblOffset val="100"/>
        <c:noMultiLvlLbl val="0"/>
      </c:catAx>
      <c:valAx>
        <c:axId val="49439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85160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zh-TW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5540714434322864E-2"/>
          <c:y val="3.5303965250703992E-2"/>
          <c:w val="0.90875824746037037"/>
          <c:h val="0.6901409412915953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'[Diagonal Experience.xlsx]工作表1'!$G$36</c:f>
              <c:strCache>
                <c:ptCount val="1"/>
                <c:pt idx="0">
                  <c:v>data transfer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cat>
            <c:multiLvlStrRef>
              <c:f>'[Diagonal Experience.xlsx]工作表1'!$H$34:$S$35</c:f>
              <c:multiLvlStrCache>
                <c:ptCount val="12"/>
                <c:lvl>
                  <c:pt idx="0">
                    <c:v>ori</c:v>
                  </c:pt>
                  <c:pt idx="1">
                    <c:v>gpu </c:v>
                  </c:pt>
                  <c:pt idx="2">
                    <c:v>SC</c:v>
                  </c:pt>
                  <c:pt idx="3">
                    <c:v>ori</c:v>
                  </c:pt>
                  <c:pt idx="4">
                    <c:v>gpu </c:v>
                  </c:pt>
                  <c:pt idx="5">
                    <c:v>SC</c:v>
                  </c:pt>
                  <c:pt idx="6">
                    <c:v>ori</c:v>
                  </c:pt>
                  <c:pt idx="7">
                    <c:v>gpu </c:v>
                  </c:pt>
                  <c:pt idx="8">
                    <c:v>SC</c:v>
                  </c:pt>
                  <c:pt idx="9">
                    <c:v>ori</c:v>
                  </c:pt>
                  <c:pt idx="10">
                    <c:v>gpu </c:v>
                  </c:pt>
                  <c:pt idx="11">
                    <c:v>SC</c:v>
                  </c:pt>
                </c:lvl>
                <c:lvl>
                  <c:pt idx="0">
                    <c:v>128</c:v>
                  </c:pt>
                  <c:pt idx="3">
                    <c:v>256</c:v>
                  </c:pt>
                  <c:pt idx="6">
                    <c:v>512</c:v>
                  </c:pt>
                  <c:pt idx="9">
                    <c:v>1024</c:v>
                  </c:pt>
                </c:lvl>
              </c:multiLvlStrCache>
            </c:multiLvlStrRef>
          </c:cat>
          <c:val>
            <c:numRef>
              <c:f>'[Diagonal Experience.xlsx]工作表1'!$H$36:$S$36</c:f>
              <c:numCache>
                <c:formatCode>General</c:formatCode>
                <c:ptCount val="12"/>
                <c:pt idx="0">
                  <c:v>0.12617600000000001</c:v>
                </c:pt>
                <c:pt idx="1">
                  <c:v>0.12617600000000001</c:v>
                </c:pt>
                <c:pt idx="3">
                  <c:v>0.38867200000000002</c:v>
                </c:pt>
                <c:pt idx="4">
                  <c:v>0.38867200000000002</c:v>
                </c:pt>
                <c:pt idx="6">
                  <c:v>1.3103400000000001</c:v>
                </c:pt>
                <c:pt idx="7">
                  <c:v>1.3103400000000001</c:v>
                </c:pt>
                <c:pt idx="9">
                  <c:v>3.5505900000000001</c:v>
                </c:pt>
                <c:pt idx="10">
                  <c:v>3.5505900000000001</c:v>
                </c:pt>
                <c:pt idx="11">
                  <c:v>0</c:v>
                </c:pt>
              </c:numCache>
            </c:numRef>
          </c:val>
        </c:ser>
        <c:ser>
          <c:idx val="2"/>
          <c:order val="1"/>
          <c:tx>
            <c:strRef>
              <c:f>'[Diagonal Experience.xlsx]工作表1'!$G$38</c:f>
              <c:strCache>
                <c:ptCount val="1"/>
                <c:pt idx="0">
                  <c:v>layout conversion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multiLvlStrRef>
              <c:f>'[Diagonal Experience.xlsx]工作表1'!$H$34:$S$35</c:f>
              <c:multiLvlStrCache>
                <c:ptCount val="12"/>
                <c:lvl>
                  <c:pt idx="0">
                    <c:v>ori</c:v>
                  </c:pt>
                  <c:pt idx="1">
                    <c:v>gpu </c:v>
                  </c:pt>
                  <c:pt idx="2">
                    <c:v>SC</c:v>
                  </c:pt>
                  <c:pt idx="3">
                    <c:v>ori</c:v>
                  </c:pt>
                  <c:pt idx="4">
                    <c:v>gpu </c:v>
                  </c:pt>
                  <c:pt idx="5">
                    <c:v>SC</c:v>
                  </c:pt>
                  <c:pt idx="6">
                    <c:v>ori</c:v>
                  </c:pt>
                  <c:pt idx="7">
                    <c:v>gpu </c:v>
                  </c:pt>
                  <c:pt idx="8">
                    <c:v>SC</c:v>
                  </c:pt>
                  <c:pt idx="9">
                    <c:v>ori</c:v>
                  </c:pt>
                  <c:pt idx="10">
                    <c:v>gpu </c:v>
                  </c:pt>
                  <c:pt idx="11">
                    <c:v>SC</c:v>
                  </c:pt>
                </c:lvl>
                <c:lvl>
                  <c:pt idx="0">
                    <c:v>128</c:v>
                  </c:pt>
                  <c:pt idx="3">
                    <c:v>256</c:v>
                  </c:pt>
                  <c:pt idx="6">
                    <c:v>512</c:v>
                  </c:pt>
                  <c:pt idx="9">
                    <c:v>1024</c:v>
                  </c:pt>
                </c:lvl>
              </c:multiLvlStrCache>
            </c:multiLvlStrRef>
          </c:cat>
          <c:val>
            <c:numRef>
              <c:f>'[Diagonal Experience.xlsx]工作表1'!$H$38:$S$38</c:f>
              <c:numCache>
                <c:formatCode>General</c:formatCode>
                <c:ptCount val="12"/>
                <c:pt idx="0">
                  <c:v>0</c:v>
                </c:pt>
                <c:pt idx="1">
                  <c:v>0.60665599999999997</c:v>
                </c:pt>
                <c:pt idx="3">
                  <c:v>0</c:v>
                </c:pt>
                <c:pt idx="4">
                  <c:v>1.23187</c:v>
                </c:pt>
                <c:pt idx="6">
                  <c:v>0</c:v>
                </c:pt>
                <c:pt idx="7">
                  <c:v>3.0849899999999999</c:v>
                </c:pt>
                <c:pt idx="9">
                  <c:v>0</c:v>
                </c:pt>
                <c:pt idx="10">
                  <c:v>10.4011</c:v>
                </c:pt>
                <c:pt idx="11">
                  <c:v>0</c:v>
                </c:pt>
              </c:numCache>
            </c:numRef>
          </c:val>
        </c:ser>
        <c:ser>
          <c:idx val="3"/>
          <c:order val="2"/>
          <c:tx>
            <c:strRef>
              <c:f>'[Diagonal Experience.xlsx]工作表1'!$G$39</c:f>
              <c:strCache>
                <c:ptCount val="1"/>
                <c:pt idx="0">
                  <c:v>HW overhead</c:v>
                </c:pt>
              </c:strCache>
            </c:strRef>
          </c:tx>
          <c:spPr>
            <a:solidFill>
              <a:sysClr val="windowText" lastClr="000000"/>
            </a:solidFill>
          </c:spPr>
          <c:invertIfNegative val="0"/>
          <c:cat>
            <c:multiLvlStrRef>
              <c:f>'[Diagonal Experience.xlsx]工作表1'!$H$34:$S$35</c:f>
              <c:multiLvlStrCache>
                <c:ptCount val="12"/>
                <c:lvl>
                  <c:pt idx="0">
                    <c:v>ori</c:v>
                  </c:pt>
                  <c:pt idx="1">
                    <c:v>gpu </c:v>
                  </c:pt>
                  <c:pt idx="2">
                    <c:v>SC</c:v>
                  </c:pt>
                  <c:pt idx="3">
                    <c:v>ori</c:v>
                  </c:pt>
                  <c:pt idx="4">
                    <c:v>gpu </c:v>
                  </c:pt>
                  <c:pt idx="5">
                    <c:v>SC</c:v>
                  </c:pt>
                  <c:pt idx="6">
                    <c:v>ori</c:v>
                  </c:pt>
                  <c:pt idx="7">
                    <c:v>gpu </c:v>
                  </c:pt>
                  <c:pt idx="8">
                    <c:v>SC</c:v>
                  </c:pt>
                  <c:pt idx="9">
                    <c:v>ori</c:v>
                  </c:pt>
                  <c:pt idx="10">
                    <c:v>gpu </c:v>
                  </c:pt>
                  <c:pt idx="11">
                    <c:v>SC</c:v>
                  </c:pt>
                </c:lvl>
                <c:lvl>
                  <c:pt idx="0">
                    <c:v>128</c:v>
                  </c:pt>
                  <c:pt idx="3">
                    <c:v>256</c:v>
                  </c:pt>
                  <c:pt idx="6">
                    <c:v>512</c:v>
                  </c:pt>
                  <c:pt idx="9">
                    <c:v>1024</c:v>
                  </c:pt>
                </c:lvl>
              </c:multiLvlStrCache>
            </c:multiLvlStrRef>
          </c:cat>
          <c:val>
            <c:numRef>
              <c:f>'[Diagonal Experience.xlsx]工作表1'!$H$39:$S$39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0.12617600000000001</c:v>
                </c:pt>
                <c:pt idx="3">
                  <c:v>0</c:v>
                </c:pt>
                <c:pt idx="4">
                  <c:v>0</c:v>
                </c:pt>
                <c:pt idx="5">
                  <c:v>0.38867200000000002</c:v>
                </c:pt>
                <c:pt idx="6">
                  <c:v>0</c:v>
                </c:pt>
                <c:pt idx="7">
                  <c:v>0</c:v>
                </c:pt>
                <c:pt idx="8">
                  <c:v>1.3103400000000001</c:v>
                </c:pt>
                <c:pt idx="9">
                  <c:v>0</c:v>
                </c:pt>
                <c:pt idx="10">
                  <c:v>0</c:v>
                </c:pt>
                <c:pt idx="11">
                  <c:v>3.5505900000000001</c:v>
                </c:pt>
              </c:numCache>
            </c:numRef>
          </c:val>
        </c:ser>
        <c:ser>
          <c:idx val="1"/>
          <c:order val="3"/>
          <c:tx>
            <c:strRef>
              <c:f>'[Diagonal Experience.xlsx]工作表1'!$G$37</c:f>
              <c:strCache>
                <c:ptCount val="1"/>
                <c:pt idx="0">
                  <c:v>kernel execution</c:v>
                </c:pt>
              </c:strCache>
            </c:strRef>
          </c:tx>
          <c:spPr>
            <a:solidFill>
              <a:srgbClr val="00FFFF"/>
            </a:solidFill>
          </c:spPr>
          <c:invertIfNegative val="0"/>
          <c:cat>
            <c:multiLvlStrRef>
              <c:f>'[Diagonal Experience.xlsx]工作表1'!$H$34:$S$35</c:f>
              <c:multiLvlStrCache>
                <c:ptCount val="12"/>
                <c:lvl>
                  <c:pt idx="0">
                    <c:v>ori</c:v>
                  </c:pt>
                  <c:pt idx="1">
                    <c:v>gpu </c:v>
                  </c:pt>
                  <c:pt idx="2">
                    <c:v>SC</c:v>
                  </c:pt>
                  <c:pt idx="3">
                    <c:v>ori</c:v>
                  </c:pt>
                  <c:pt idx="4">
                    <c:v>gpu </c:v>
                  </c:pt>
                  <c:pt idx="5">
                    <c:v>SC</c:v>
                  </c:pt>
                  <c:pt idx="6">
                    <c:v>ori</c:v>
                  </c:pt>
                  <c:pt idx="7">
                    <c:v>gpu </c:v>
                  </c:pt>
                  <c:pt idx="8">
                    <c:v>SC</c:v>
                  </c:pt>
                  <c:pt idx="9">
                    <c:v>ori</c:v>
                  </c:pt>
                  <c:pt idx="10">
                    <c:v>gpu </c:v>
                  </c:pt>
                  <c:pt idx="11">
                    <c:v>SC</c:v>
                  </c:pt>
                </c:lvl>
                <c:lvl>
                  <c:pt idx="0">
                    <c:v>128</c:v>
                  </c:pt>
                  <c:pt idx="3">
                    <c:v>256</c:v>
                  </c:pt>
                  <c:pt idx="6">
                    <c:v>512</c:v>
                  </c:pt>
                  <c:pt idx="9">
                    <c:v>1024</c:v>
                  </c:pt>
                </c:lvl>
              </c:multiLvlStrCache>
            </c:multiLvlStrRef>
          </c:cat>
          <c:val>
            <c:numRef>
              <c:f>'[Diagonal Experience.xlsx]工作表1'!$H$37:$S$37</c:f>
              <c:numCache>
                <c:formatCode>General</c:formatCode>
                <c:ptCount val="12"/>
                <c:pt idx="0">
                  <c:v>0.73136000000000001</c:v>
                </c:pt>
                <c:pt idx="1">
                  <c:v>0.20921600000000001</c:v>
                </c:pt>
                <c:pt idx="2">
                  <c:v>0.20921600000000001</c:v>
                </c:pt>
                <c:pt idx="3">
                  <c:v>1.8645799999999999</c:v>
                </c:pt>
                <c:pt idx="4">
                  <c:v>0.434336</c:v>
                </c:pt>
                <c:pt idx="5">
                  <c:v>0.434336</c:v>
                </c:pt>
                <c:pt idx="6">
                  <c:v>5.4422100000000002</c:v>
                </c:pt>
                <c:pt idx="7">
                  <c:v>1.0817000000000001</c:v>
                </c:pt>
                <c:pt idx="8">
                  <c:v>1.0817000000000001</c:v>
                </c:pt>
                <c:pt idx="9">
                  <c:v>17.745100000000001</c:v>
                </c:pt>
                <c:pt idx="10">
                  <c:v>2.5614400000000002</c:v>
                </c:pt>
                <c:pt idx="11">
                  <c:v>2.5614400000000002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1533184"/>
        <c:axId val="81534976"/>
      </c:barChart>
      <c:catAx>
        <c:axId val="81533184"/>
        <c:scaling>
          <c:orientation val="minMax"/>
        </c:scaling>
        <c:delete val="0"/>
        <c:axPos val="b"/>
        <c:majorTickMark val="out"/>
        <c:minorTickMark val="none"/>
        <c:tickLblPos val="nextTo"/>
        <c:crossAx val="81534976"/>
        <c:crosses val="autoZero"/>
        <c:auto val="1"/>
        <c:lblAlgn val="ctr"/>
        <c:lblOffset val="100"/>
        <c:noMultiLvlLbl val="0"/>
      </c:catAx>
      <c:valAx>
        <c:axId val="81534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15331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zh-TW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948378722311934"/>
          <c:y val="5.6878931441480048E-2"/>
          <c:w val="0.82508333500215736"/>
          <c:h val="0.6827743345977430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'[Diagonal Experience.xlsx]工作表1'!$G$17</c:f>
              <c:strCache>
                <c:ptCount val="1"/>
                <c:pt idx="0">
                  <c:v>data transfer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cat>
            <c:multiLvlStrRef>
              <c:f>'[Diagonal Experience.xlsx]工作表1'!$H$15:$S$16</c:f>
              <c:multiLvlStrCache>
                <c:ptCount val="12"/>
                <c:lvl>
                  <c:pt idx="0">
                    <c:v>ori</c:v>
                  </c:pt>
                  <c:pt idx="1">
                    <c:v>gpu </c:v>
                  </c:pt>
                  <c:pt idx="2">
                    <c:v>SC</c:v>
                  </c:pt>
                  <c:pt idx="3">
                    <c:v>ori</c:v>
                  </c:pt>
                  <c:pt idx="4">
                    <c:v>gpu </c:v>
                  </c:pt>
                  <c:pt idx="5">
                    <c:v>SC</c:v>
                  </c:pt>
                  <c:pt idx="6">
                    <c:v>ori</c:v>
                  </c:pt>
                  <c:pt idx="7">
                    <c:v>gpu </c:v>
                  </c:pt>
                  <c:pt idx="8">
                    <c:v>SC</c:v>
                  </c:pt>
                  <c:pt idx="9">
                    <c:v>ori</c:v>
                  </c:pt>
                  <c:pt idx="10">
                    <c:v>gpu </c:v>
                  </c:pt>
                  <c:pt idx="11">
                    <c:v>SC</c:v>
                  </c:pt>
                </c:lvl>
                <c:lvl>
                  <c:pt idx="0">
                    <c:v>128</c:v>
                  </c:pt>
                  <c:pt idx="3">
                    <c:v>256</c:v>
                  </c:pt>
                  <c:pt idx="6">
                    <c:v>512</c:v>
                  </c:pt>
                  <c:pt idx="9">
                    <c:v>1024</c:v>
                  </c:pt>
                </c:lvl>
              </c:multiLvlStrCache>
            </c:multiLvlStrRef>
          </c:cat>
          <c:val>
            <c:numRef>
              <c:f>'[Diagonal Experience.xlsx]工作表1'!$H$17:$S$17</c:f>
              <c:numCache>
                <c:formatCode>General</c:formatCode>
                <c:ptCount val="12"/>
                <c:pt idx="0">
                  <c:v>0.15920000000000001</c:v>
                </c:pt>
                <c:pt idx="1">
                  <c:v>0.15920000000000001</c:v>
                </c:pt>
                <c:pt idx="3">
                  <c:v>0.51926399999999995</c:v>
                </c:pt>
                <c:pt idx="4">
                  <c:v>0.51926399999999995</c:v>
                </c:pt>
                <c:pt idx="6">
                  <c:v>1.7405120000000001</c:v>
                </c:pt>
                <c:pt idx="7">
                  <c:v>1.7405120000000001</c:v>
                </c:pt>
                <c:pt idx="9">
                  <c:v>5.4983040000000001</c:v>
                </c:pt>
                <c:pt idx="10">
                  <c:v>5.4983040000000001</c:v>
                </c:pt>
                <c:pt idx="11">
                  <c:v>0</c:v>
                </c:pt>
              </c:numCache>
            </c:numRef>
          </c:val>
        </c:ser>
        <c:ser>
          <c:idx val="2"/>
          <c:order val="1"/>
          <c:tx>
            <c:strRef>
              <c:f>'[Diagonal Experience.xlsx]工作表1'!$G$19</c:f>
              <c:strCache>
                <c:ptCount val="1"/>
                <c:pt idx="0">
                  <c:v>layout conversion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multiLvlStrRef>
              <c:f>'[Diagonal Experience.xlsx]工作表1'!$H$15:$S$16</c:f>
              <c:multiLvlStrCache>
                <c:ptCount val="12"/>
                <c:lvl>
                  <c:pt idx="0">
                    <c:v>ori</c:v>
                  </c:pt>
                  <c:pt idx="1">
                    <c:v>gpu </c:v>
                  </c:pt>
                  <c:pt idx="2">
                    <c:v>SC</c:v>
                  </c:pt>
                  <c:pt idx="3">
                    <c:v>ori</c:v>
                  </c:pt>
                  <c:pt idx="4">
                    <c:v>gpu </c:v>
                  </c:pt>
                  <c:pt idx="5">
                    <c:v>SC</c:v>
                  </c:pt>
                  <c:pt idx="6">
                    <c:v>ori</c:v>
                  </c:pt>
                  <c:pt idx="7">
                    <c:v>gpu </c:v>
                  </c:pt>
                  <c:pt idx="8">
                    <c:v>SC</c:v>
                  </c:pt>
                  <c:pt idx="9">
                    <c:v>ori</c:v>
                  </c:pt>
                  <c:pt idx="10">
                    <c:v>gpu </c:v>
                  </c:pt>
                  <c:pt idx="11">
                    <c:v>SC</c:v>
                  </c:pt>
                </c:lvl>
                <c:lvl>
                  <c:pt idx="0">
                    <c:v>128</c:v>
                  </c:pt>
                  <c:pt idx="3">
                    <c:v>256</c:v>
                  </c:pt>
                  <c:pt idx="6">
                    <c:v>512</c:v>
                  </c:pt>
                  <c:pt idx="9">
                    <c:v>1024</c:v>
                  </c:pt>
                </c:lvl>
              </c:multiLvlStrCache>
            </c:multiLvlStrRef>
          </c:cat>
          <c:val>
            <c:numRef>
              <c:f>'[Diagonal Experience.xlsx]工作表1'!$H$19:$S$19</c:f>
              <c:numCache>
                <c:formatCode>General</c:formatCode>
                <c:ptCount val="12"/>
                <c:pt idx="0">
                  <c:v>0</c:v>
                </c:pt>
                <c:pt idx="1">
                  <c:v>0.60579000000000005</c:v>
                </c:pt>
                <c:pt idx="3">
                  <c:v>0</c:v>
                </c:pt>
                <c:pt idx="4">
                  <c:v>1.2241280000000001</c:v>
                </c:pt>
                <c:pt idx="6">
                  <c:v>0</c:v>
                </c:pt>
                <c:pt idx="7">
                  <c:v>3.0913599999999999</c:v>
                </c:pt>
                <c:pt idx="9">
                  <c:v>0</c:v>
                </c:pt>
                <c:pt idx="10">
                  <c:v>10.400544</c:v>
                </c:pt>
                <c:pt idx="11">
                  <c:v>0</c:v>
                </c:pt>
              </c:numCache>
            </c:numRef>
          </c:val>
        </c:ser>
        <c:ser>
          <c:idx val="3"/>
          <c:order val="2"/>
          <c:tx>
            <c:strRef>
              <c:f>'[Diagonal Experience.xlsx]工作表1'!$G$20</c:f>
              <c:strCache>
                <c:ptCount val="1"/>
                <c:pt idx="0">
                  <c:v>HW overhead</c:v>
                </c:pt>
              </c:strCache>
            </c:strRef>
          </c:tx>
          <c:spPr>
            <a:solidFill>
              <a:sysClr val="windowText" lastClr="000000"/>
            </a:solidFill>
          </c:spPr>
          <c:invertIfNegative val="0"/>
          <c:cat>
            <c:multiLvlStrRef>
              <c:f>'[Diagonal Experience.xlsx]工作表1'!$H$15:$S$16</c:f>
              <c:multiLvlStrCache>
                <c:ptCount val="12"/>
                <c:lvl>
                  <c:pt idx="0">
                    <c:v>ori</c:v>
                  </c:pt>
                  <c:pt idx="1">
                    <c:v>gpu </c:v>
                  </c:pt>
                  <c:pt idx="2">
                    <c:v>SC</c:v>
                  </c:pt>
                  <c:pt idx="3">
                    <c:v>ori</c:v>
                  </c:pt>
                  <c:pt idx="4">
                    <c:v>gpu </c:v>
                  </c:pt>
                  <c:pt idx="5">
                    <c:v>SC</c:v>
                  </c:pt>
                  <c:pt idx="6">
                    <c:v>ori</c:v>
                  </c:pt>
                  <c:pt idx="7">
                    <c:v>gpu </c:v>
                  </c:pt>
                  <c:pt idx="8">
                    <c:v>SC</c:v>
                  </c:pt>
                  <c:pt idx="9">
                    <c:v>ori</c:v>
                  </c:pt>
                  <c:pt idx="10">
                    <c:v>gpu </c:v>
                  </c:pt>
                  <c:pt idx="11">
                    <c:v>SC</c:v>
                  </c:pt>
                </c:lvl>
                <c:lvl>
                  <c:pt idx="0">
                    <c:v>128</c:v>
                  </c:pt>
                  <c:pt idx="3">
                    <c:v>256</c:v>
                  </c:pt>
                  <c:pt idx="6">
                    <c:v>512</c:v>
                  </c:pt>
                  <c:pt idx="9">
                    <c:v>1024</c:v>
                  </c:pt>
                </c:lvl>
              </c:multiLvlStrCache>
            </c:multiLvlStrRef>
          </c:cat>
          <c:val>
            <c:numRef>
              <c:f>'[Diagonal Experience.xlsx]工作表1'!$H$20:$S$20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0.15920000000000001</c:v>
                </c:pt>
                <c:pt idx="3">
                  <c:v>0</c:v>
                </c:pt>
                <c:pt idx="4">
                  <c:v>0</c:v>
                </c:pt>
                <c:pt idx="5">
                  <c:v>0.51926399999999995</c:v>
                </c:pt>
                <c:pt idx="6">
                  <c:v>0</c:v>
                </c:pt>
                <c:pt idx="7">
                  <c:v>0</c:v>
                </c:pt>
                <c:pt idx="8">
                  <c:v>1.7405120000000001</c:v>
                </c:pt>
                <c:pt idx="9">
                  <c:v>0</c:v>
                </c:pt>
                <c:pt idx="10">
                  <c:v>0</c:v>
                </c:pt>
                <c:pt idx="11">
                  <c:v>5.4983040000000001</c:v>
                </c:pt>
              </c:numCache>
            </c:numRef>
          </c:val>
        </c:ser>
        <c:ser>
          <c:idx val="1"/>
          <c:order val="3"/>
          <c:tx>
            <c:strRef>
              <c:f>'[Diagonal Experience.xlsx]工作表1'!$G$18</c:f>
              <c:strCache>
                <c:ptCount val="1"/>
                <c:pt idx="0">
                  <c:v>kernel execution</c:v>
                </c:pt>
              </c:strCache>
            </c:strRef>
          </c:tx>
          <c:spPr>
            <a:solidFill>
              <a:srgbClr val="00FFFF"/>
            </a:solidFill>
          </c:spPr>
          <c:invertIfNegative val="0"/>
          <c:cat>
            <c:multiLvlStrRef>
              <c:f>'[Diagonal Experience.xlsx]工作表1'!$H$15:$S$16</c:f>
              <c:multiLvlStrCache>
                <c:ptCount val="12"/>
                <c:lvl>
                  <c:pt idx="0">
                    <c:v>ori</c:v>
                  </c:pt>
                  <c:pt idx="1">
                    <c:v>gpu </c:v>
                  </c:pt>
                  <c:pt idx="2">
                    <c:v>SC</c:v>
                  </c:pt>
                  <c:pt idx="3">
                    <c:v>ori</c:v>
                  </c:pt>
                  <c:pt idx="4">
                    <c:v>gpu </c:v>
                  </c:pt>
                  <c:pt idx="5">
                    <c:v>SC</c:v>
                  </c:pt>
                  <c:pt idx="6">
                    <c:v>ori</c:v>
                  </c:pt>
                  <c:pt idx="7">
                    <c:v>gpu </c:v>
                  </c:pt>
                  <c:pt idx="8">
                    <c:v>SC</c:v>
                  </c:pt>
                  <c:pt idx="9">
                    <c:v>ori</c:v>
                  </c:pt>
                  <c:pt idx="10">
                    <c:v>gpu </c:v>
                  </c:pt>
                  <c:pt idx="11">
                    <c:v>SC</c:v>
                  </c:pt>
                </c:lvl>
                <c:lvl>
                  <c:pt idx="0">
                    <c:v>128</c:v>
                  </c:pt>
                  <c:pt idx="3">
                    <c:v>256</c:v>
                  </c:pt>
                  <c:pt idx="6">
                    <c:v>512</c:v>
                  </c:pt>
                  <c:pt idx="9">
                    <c:v>1024</c:v>
                  </c:pt>
                </c:lvl>
              </c:multiLvlStrCache>
            </c:multiLvlStrRef>
          </c:cat>
          <c:val>
            <c:numRef>
              <c:f>'[Diagonal Experience.xlsx]工作表1'!$H$18:$S$18</c:f>
              <c:numCache>
                <c:formatCode>General</c:formatCode>
                <c:ptCount val="12"/>
                <c:pt idx="0">
                  <c:v>0.727904</c:v>
                </c:pt>
                <c:pt idx="1">
                  <c:v>0.22239999999999999</c:v>
                </c:pt>
                <c:pt idx="2">
                  <c:v>0.22239999999999999</c:v>
                </c:pt>
                <c:pt idx="3">
                  <c:v>1.849888</c:v>
                </c:pt>
                <c:pt idx="4">
                  <c:v>0.73932799999999999</c:v>
                </c:pt>
                <c:pt idx="5">
                  <c:v>0.73932799999999999</c:v>
                </c:pt>
                <c:pt idx="6">
                  <c:v>5.3999680000000003</c:v>
                </c:pt>
                <c:pt idx="7">
                  <c:v>1.63958</c:v>
                </c:pt>
                <c:pt idx="8">
                  <c:v>1.63958</c:v>
                </c:pt>
                <c:pt idx="9">
                  <c:v>17.761889</c:v>
                </c:pt>
                <c:pt idx="10">
                  <c:v>4.0027499999999998</c:v>
                </c:pt>
                <c:pt idx="11">
                  <c:v>4.0027499999999998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5834496"/>
        <c:axId val="95836416"/>
      </c:barChart>
      <c:catAx>
        <c:axId val="95834496"/>
        <c:scaling>
          <c:orientation val="minMax"/>
        </c:scaling>
        <c:delete val="0"/>
        <c:axPos val="b"/>
        <c:majorTickMark val="out"/>
        <c:minorTickMark val="none"/>
        <c:tickLblPos val="nextTo"/>
        <c:crossAx val="95836416"/>
        <c:crosses val="autoZero"/>
        <c:auto val="1"/>
        <c:lblAlgn val="ctr"/>
        <c:lblOffset val="200"/>
        <c:noMultiLvlLbl val="0"/>
      </c:catAx>
      <c:valAx>
        <c:axId val="958364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/>
                  <a:t>execution time in ms</a:t>
                </a:r>
                <a:endParaRPr lang="zh-TW" sz="18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58344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zh-TW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0203" y="2130427"/>
            <a:ext cx="18362295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0405" y="3886200"/>
            <a:ext cx="1512189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A6CF-3205-431B-A0CD-938119E6F0D0}" type="datetimeFigureOut">
              <a:rPr lang="zh-TW" altLang="en-US" smtClean="0"/>
              <a:t>2015/6/17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B4EF-9344-47BE-9D33-5990F5E50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77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A6CF-3205-431B-A0CD-938119E6F0D0}" type="datetimeFigureOut">
              <a:rPr lang="zh-TW" altLang="en-US" smtClean="0"/>
              <a:t>2015/6/17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B4EF-9344-47BE-9D33-5990F5E50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21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5661957" y="274639"/>
            <a:ext cx="4860608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80135" y="274639"/>
            <a:ext cx="14221778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A6CF-3205-431B-A0CD-938119E6F0D0}" type="datetimeFigureOut">
              <a:rPr lang="zh-TW" altLang="en-US" smtClean="0"/>
              <a:t>2015/6/17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B4EF-9344-47BE-9D33-5990F5E50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67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A6CF-3205-431B-A0CD-938119E6F0D0}" type="datetimeFigureOut">
              <a:rPr lang="zh-TW" altLang="en-US" smtClean="0"/>
              <a:t>2015/6/17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B4EF-9344-47BE-9D33-5990F5E50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86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06465" y="4406902"/>
            <a:ext cx="1836229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706465" y="2906713"/>
            <a:ext cx="1836229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A6CF-3205-431B-A0CD-938119E6F0D0}" type="datetimeFigureOut">
              <a:rPr lang="zh-TW" altLang="en-US" smtClean="0"/>
              <a:t>2015/6/17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B4EF-9344-47BE-9D33-5990F5E50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8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80135" y="1600202"/>
            <a:ext cx="954119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981372" y="1600202"/>
            <a:ext cx="954119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A6CF-3205-431B-A0CD-938119E6F0D0}" type="datetimeFigureOut">
              <a:rPr lang="zh-TW" altLang="en-US" smtClean="0"/>
              <a:t>2015/6/17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B4EF-9344-47BE-9D33-5990F5E50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81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80135" y="1535113"/>
            <a:ext cx="954494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80135" y="2174875"/>
            <a:ext cx="954494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0973873" y="1535113"/>
            <a:ext cx="954869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0973873" y="2174875"/>
            <a:ext cx="954869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A6CF-3205-431B-A0CD-938119E6F0D0}" type="datetimeFigureOut">
              <a:rPr lang="zh-TW" altLang="en-US" smtClean="0"/>
              <a:t>2015/6/17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B4EF-9344-47BE-9D33-5990F5E50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16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A6CF-3205-431B-A0CD-938119E6F0D0}" type="datetimeFigureOut">
              <a:rPr lang="zh-TW" altLang="en-US" smtClean="0"/>
              <a:t>2015/6/17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B4EF-9344-47BE-9D33-5990F5E50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47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A6CF-3205-431B-A0CD-938119E6F0D0}" type="datetimeFigureOut">
              <a:rPr lang="zh-TW" altLang="en-US" smtClean="0"/>
              <a:t>2015/6/17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B4EF-9344-47BE-9D33-5990F5E50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971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0136" y="273050"/>
            <a:ext cx="71071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46055" y="273052"/>
            <a:ext cx="1207651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80136" y="1435102"/>
            <a:ext cx="71071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A6CF-3205-431B-A0CD-938119E6F0D0}" type="datetimeFigureOut">
              <a:rPr lang="zh-TW" altLang="en-US" smtClean="0"/>
              <a:t>2015/6/17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B4EF-9344-47BE-9D33-5990F5E50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99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34280" y="4800600"/>
            <a:ext cx="129616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234280" y="612775"/>
            <a:ext cx="129616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234280" y="5367338"/>
            <a:ext cx="129616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A6CF-3205-431B-A0CD-938119E6F0D0}" type="datetimeFigureOut">
              <a:rPr lang="zh-TW" altLang="en-US" smtClean="0"/>
              <a:t>2015/6/17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B4EF-9344-47BE-9D33-5990F5E50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50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80135" y="274638"/>
            <a:ext cx="194424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80135" y="1600202"/>
            <a:ext cx="194424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080135" y="6356352"/>
            <a:ext cx="50406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0A6CF-3205-431B-A0CD-938119E6F0D0}" type="datetimeFigureOut">
              <a:rPr lang="zh-TW" altLang="en-US" smtClean="0"/>
              <a:t>2015/6/17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7380923" y="6356352"/>
            <a:ext cx="68408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5481935" y="6356352"/>
            <a:ext cx="50406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3B4EF-9344-47BE-9D33-5990F5E50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19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5870303" y="1556792"/>
            <a:ext cx="755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00B05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■</a:t>
            </a:r>
            <a:r>
              <a:rPr lang="zh-TW" altLang="en-US" dirty="0" smtClean="0"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data transfer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layout conversion 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■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 (trans. + conv.)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 execution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20430" y="4996991"/>
            <a:ext cx="3168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Needleman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Wunsch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849022" y="4978568"/>
            <a:ext cx="3168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Minimum Cost path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033598" y="4978568"/>
            <a:ext cx="3168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Knapsack Problem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圖表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7739981"/>
              </p:ext>
            </p:extLst>
          </p:nvPr>
        </p:nvGraphicFramePr>
        <p:xfrm>
          <a:off x="11521430" y="1947169"/>
          <a:ext cx="5040560" cy="3183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3" name="圖表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0473143"/>
              </p:ext>
            </p:extLst>
          </p:nvPr>
        </p:nvGraphicFramePr>
        <p:xfrm>
          <a:off x="6408862" y="2011068"/>
          <a:ext cx="5063196" cy="3073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圖表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8390022"/>
              </p:ext>
            </p:extLst>
          </p:nvPr>
        </p:nvGraphicFramePr>
        <p:xfrm>
          <a:off x="864246" y="1916833"/>
          <a:ext cx="5492890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93888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37</Words>
  <Application>Microsoft Office PowerPoint</Application>
  <PresentationFormat>自訂</PresentationFormat>
  <Paragraphs>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pllab</dc:creator>
  <cp:lastModifiedBy>pllab</cp:lastModifiedBy>
  <cp:revision>3</cp:revision>
  <dcterms:created xsi:type="dcterms:W3CDTF">2015-06-17T08:11:29Z</dcterms:created>
  <dcterms:modified xsi:type="dcterms:W3CDTF">2015-06-17T08:30:53Z</dcterms:modified>
</cp:coreProperties>
</file>