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8002250" cy="1800225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1037" y="-58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Research_after_DAC\&#27963;&#38913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586599509122456E-2"/>
          <c:y val="3.503128349523553E-2"/>
          <c:w val="0.89688510932709453"/>
          <c:h val="0.691992472402197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工作表2!$B$8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工作表2!$A$9:$A$11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工作表2!$B$9:$B$11</c:f>
              <c:numCache>
                <c:formatCode>General</c:formatCode>
                <c:ptCount val="3"/>
                <c:pt idx="0">
                  <c:v>17.78472</c:v>
                </c:pt>
                <c:pt idx="1">
                  <c:v>17.78472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工作表2!$C$8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工作表2!$A$9:$A$11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工作表2!$C$9:$C$11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工作表2!$D$8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工作表2!$A$9:$A$11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工作表2!$D$9:$D$11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17.78472</c:v>
                </c:pt>
              </c:numCache>
            </c:numRef>
          </c:val>
        </c:ser>
        <c:ser>
          <c:idx val="3"/>
          <c:order val="3"/>
          <c:tx>
            <c:strRef>
              <c:f>工作表2!$E$8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工作表2!$A$9:$A$11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工作表2!$E$9:$E$11</c:f>
              <c:numCache>
                <c:formatCode>General</c:formatCode>
                <c:ptCount val="3"/>
                <c:pt idx="0">
                  <c:v>33</c:v>
                </c:pt>
                <c:pt idx="1">
                  <c:v>11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1391616"/>
        <c:axId val="321419520"/>
      </c:barChart>
      <c:catAx>
        <c:axId val="321391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321419520"/>
        <c:crosses val="autoZero"/>
        <c:auto val="1"/>
        <c:lblAlgn val="ctr"/>
        <c:lblOffset val="100"/>
        <c:noMultiLvlLbl val="0"/>
      </c:catAx>
      <c:valAx>
        <c:axId val="32141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391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545406072103595E-2"/>
          <c:y val="6.493323484498216E-2"/>
          <c:w val="0.92545459392789642"/>
          <c:h val="0.674418326201524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工作表2!$H$8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工作表2!$G$9:$G$11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工作表2!$H$9:$H$11</c:f>
              <c:numCache>
                <c:formatCode>General</c:formatCode>
                <c:ptCount val="3"/>
                <c:pt idx="0">
                  <c:v>28.672000000000001</c:v>
                </c:pt>
                <c:pt idx="1">
                  <c:v>28.672000000000001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工作表2!$I$8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工作表2!$G$9:$G$11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工作表2!$I$9:$I$11</c:f>
              <c:numCache>
                <c:formatCode>General</c:formatCode>
                <c:ptCount val="3"/>
                <c:pt idx="0">
                  <c:v>0</c:v>
                </c:pt>
                <c:pt idx="1">
                  <c:v>38.219808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工作表2!$J$8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工作表2!$G$9:$G$11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工作表2!$J$9:$J$11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28.672000000000001</c:v>
                </c:pt>
              </c:numCache>
            </c:numRef>
          </c:val>
        </c:ser>
        <c:ser>
          <c:idx val="3"/>
          <c:order val="3"/>
          <c:tx>
            <c:strRef>
              <c:f>工作表2!$K$8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工作表2!$G$9:$G$11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工作表2!$K$9:$K$11</c:f>
              <c:numCache>
                <c:formatCode>General</c:formatCode>
                <c:ptCount val="3"/>
                <c:pt idx="0">
                  <c:v>53.576999999999998</c:v>
                </c:pt>
                <c:pt idx="1">
                  <c:v>18.771000000000001</c:v>
                </c:pt>
                <c:pt idx="2">
                  <c:v>18.771000000000001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997312"/>
        <c:axId val="49998848"/>
      </c:barChart>
      <c:catAx>
        <c:axId val="49997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49998848"/>
        <c:crosses val="autoZero"/>
        <c:auto val="1"/>
        <c:lblAlgn val="ctr"/>
        <c:lblOffset val="100"/>
        <c:noMultiLvlLbl val="0"/>
      </c:catAx>
      <c:valAx>
        <c:axId val="49998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997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281183043472726E-2"/>
          <c:y val="7.1501017787097332E-2"/>
          <c:w val="0.8916925811637556"/>
          <c:h val="0.687099066969526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工作表2!$P$8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工作表2!$O$9:$O$11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工作表2!$P$9:$P$11</c:f>
              <c:numCache>
                <c:formatCode>General</c:formatCode>
                <c:ptCount val="3"/>
                <c:pt idx="0">
                  <c:v>0.47792000000000001</c:v>
                </c:pt>
                <c:pt idx="1">
                  <c:v>0.47792000000000001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工作表2!$Q$8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工作表2!$O$9:$O$11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工作表2!$Q$9:$Q$11</c:f>
              <c:numCache>
                <c:formatCode>General</c:formatCode>
                <c:ptCount val="3"/>
                <c:pt idx="0">
                  <c:v>0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工作表2!$R$8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工作表2!$O$9:$O$11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工作表2!$R$9:$R$11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0.47792000000000001</c:v>
                </c:pt>
              </c:numCache>
            </c:numRef>
          </c:val>
        </c:ser>
        <c:ser>
          <c:idx val="3"/>
          <c:order val="3"/>
          <c:tx>
            <c:strRef>
              <c:f>工作表2!$S$8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工作表2!$O$9:$O$11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工作表2!$S$9:$S$11</c:f>
              <c:numCache>
                <c:formatCode>General</c:formatCode>
                <c:ptCount val="3"/>
                <c:pt idx="0">
                  <c:v>0.83022499999999999</c:v>
                </c:pt>
                <c:pt idx="1">
                  <c:v>6.8122000000000002E-2</c:v>
                </c:pt>
                <c:pt idx="2">
                  <c:v>6.8122000000000002E-2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861184"/>
        <c:axId val="50862720"/>
      </c:barChart>
      <c:catAx>
        <c:axId val="5086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50862720"/>
        <c:crosses val="autoZero"/>
        <c:auto val="1"/>
        <c:lblAlgn val="ctr"/>
        <c:lblOffset val="100"/>
        <c:noMultiLvlLbl val="0"/>
      </c:catAx>
      <c:valAx>
        <c:axId val="5086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861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591569304269881E-2"/>
          <c:y val="9.5468649926993804E-2"/>
          <c:w val="0.89802131361527737"/>
          <c:h val="0.791640217084685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工作表2!$V$8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工作表2!$U$9:$U$11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工作表2!$V$9:$V$11</c:f>
              <c:numCache>
                <c:formatCode>General</c:formatCode>
                <c:ptCount val="3"/>
                <c:pt idx="0">
                  <c:v>6.5000520000000002</c:v>
                </c:pt>
                <c:pt idx="1">
                  <c:v>6.5000520000000002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工作表2!$W$8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工作表2!$U$9:$U$11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工作表2!$W$9:$W$11</c:f>
              <c:numCache>
                <c:formatCode>General</c:formatCode>
                <c:ptCount val="3"/>
                <c:pt idx="0">
                  <c:v>0</c:v>
                </c:pt>
                <c:pt idx="1">
                  <c:v>7.5398399999999999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工作表2!$X$8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工作表2!$U$9:$U$11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工作表2!$X$9:$X$11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6.5000520000000002</c:v>
                </c:pt>
              </c:numCache>
            </c:numRef>
          </c:val>
        </c:ser>
        <c:ser>
          <c:idx val="3"/>
          <c:order val="3"/>
          <c:tx>
            <c:strRef>
              <c:f>工作表2!$Y$8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工作表2!$U$9:$U$11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工作表2!$Y$9:$Y$11</c:f>
              <c:numCache>
                <c:formatCode>General</c:formatCode>
                <c:ptCount val="3"/>
                <c:pt idx="0">
                  <c:v>13.523999999999999</c:v>
                </c:pt>
                <c:pt idx="1">
                  <c:v>0.91</c:v>
                </c:pt>
                <c:pt idx="2">
                  <c:v>0.91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290624"/>
        <c:axId val="87292160"/>
      </c:barChart>
      <c:catAx>
        <c:axId val="87290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87292160"/>
        <c:crosses val="autoZero"/>
        <c:auto val="1"/>
        <c:lblAlgn val="ctr"/>
        <c:lblOffset val="100"/>
        <c:noMultiLvlLbl val="0"/>
      </c:catAx>
      <c:valAx>
        <c:axId val="87292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290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15661784997559E-2"/>
          <c:y val="8.7671703047484964E-2"/>
          <c:w val="0.83562484869379583"/>
          <c:h val="0.71402341697228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工作表2!$B$2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elete val="1"/>
          </c:dLbls>
          <c:cat>
            <c:strRef>
              <c:f>工作表2!$A$3:$A$5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工作表2!$B$3:$B$5</c:f>
              <c:numCache>
                <c:formatCode>General</c:formatCode>
                <c:ptCount val="3"/>
                <c:pt idx="0">
                  <c:v>0.26214399999999999</c:v>
                </c:pt>
                <c:pt idx="1">
                  <c:v>0.26214399999999999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工作表2!$C$2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elete val="1"/>
          </c:dLbls>
          <c:cat>
            <c:strRef>
              <c:f>工作表2!$A$3:$A$5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工作表2!$C$3:$C$5</c:f>
              <c:numCache>
                <c:formatCode>General</c:formatCode>
                <c:ptCount val="3"/>
                <c:pt idx="0">
                  <c:v>0</c:v>
                </c:pt>
                <c:pt idx="1">
                  <c:v>0.60399999999999998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工作表2!$D$2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delete val="1"/>
          </c:dLbls>
          <c:cat>
            <c:strRef>
              <c:f>工作表2!$A$3:$A$5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工作表2!$D$3:$D$5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0.26214399999999999</c:v>
                </c:pt>
              </c:numCache>
            </c:numRef>
          </c:val>
        </c:ser>
        <c:ser>
          <c:idx val="3"/>
          <c:order val="3"/>
          <c:tx>
            <c:strRef>
              <c:f>工作表2!$E$2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  <a:ln cmpd="thickThin"/>
          </c:spPr>
          <c:invertIfNegative val="0"/>
          <c:dLbls>
            <c:delete val="1"/>
          </c:dLbls>
          <c:cat>
            <c:strRef>
              <c:f>工作表2!$A$3:$A$5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工作表2!$E$3:$E$5</c:f>
              <c:numCache>
                <c:formatCode>General</c:formatCode>
                <c:ptCount val="3"/>
                <c:pt idx="0">
                  <c:v>228.5</c:v>
                </c:pt>
                <c:pt idx="1">
                  <c:v>70.584999999999994</c:v>
                </c:pt>
                <c:pt idx="2">
                  <c:v>70.584999999999994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4364032"/>
        <c:axId val="204400512"/>
      </c:barChart>
      <c:catAx>
        <c:axId val="204364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204400512"/>
        <c:crosses val="autoZero"/>
        <c:auto val="1"/>
        <c:lblAlgn val="ctr"/>
        <c:lblOffset val="100"/>
        <c:noMultiLvlLbl val="0"/>
      </c:catAx>
      <c:valAx>
        <c:axId val="20440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364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90871757940987"/>
          <c:y val="0.10232648002333042"/>
          <c:w val="0.8910912824205901"/>
          <c:h val="0.613903550887184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工作表2!$H$2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工作表2!$G$3:$G$5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工作表2!$H$3:$H$5</c:f>
              <c:numCache>
                <c:formatCode>General</c:formatCode>
                <c:ptCount val="3"/>
                <c:pt idx="0">
                  <c:v>1.048576</c:v>
                </c:pt>
                <c:pt idx="1">
                  <c:v>1.048576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tx>
            <c:strRef>
              <c:f>工作表2!$I$2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工作表2!$G$3:$G$5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工作表2!$I$3:$I$5</c:f>
              <c:numCache>
                <c:formatCode>General</c:formatCode>
                <c:ptCount val="3"/>
                <c:pt idx="0">
                  <c:v>0</c:v>
                </c:pt>
                <c:pt idx="1">
                  <c:v>2.3609770000000001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工作表2!$J$2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工作表2!$G$3:$G$5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工作表2!$J$3:$J$5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1.048576</c:v>
                </c:pt>
              </c:numCache>
            </c:numRef>
          </c:val>
        </c:ser>
        <c:ser>
          <c:idx val="3"/>
          <c:order val="3"/>
          <c:tx>
            <c:strRef>
              <c:f>工作表2!$K$2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工作表2!$G$3:$G$5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工作表2!$K$3:$K$5</c:f>
              <c:numCache>
                <c:formatCode>General</c:formatCode>
                <c:ptCount val="3"/>
                <c:pt idx="0">
                  <c:v>963</c:v>
                </c:pt>
                <c:pt idx="1">
                  <c:v>288.154</c:v>
                </c:pt>
                <c:pt idx="2">
                  <c:v>288.154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923840"/>
        <c:axId val="225925760"/>
      </c:barChart>
      <c:catAx>
        <c:axId val="22592384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zh-TW"/>
          </a:p>
        </c:txPr>
        <c:crossAx val="225925760"/>
        <c:crosses val="autoZero"/>
        <c:auto val="1"/>
        <c:lblAlgn val="ctr"/>
        <c:lblOffset val="100"/>
        <c:noMultiLvlLbl val="0"/>
      </c:catAx>
      <c:valAx>
        <c:axId val="225925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923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21843022377113"/>
          <c:y val="5.1025505017018087E-2"/>
          <c:w val="0.83396945928645727"/>
          <c:h val="0.6987884011846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工作表2!$P$2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工作表2!$O$3:$O$5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工作表2!$P$3:$P$5</c:f>
              <c:numCache>
                <c:formatCode>General</c:formatCode>
                <c:ptCount val="3"/>
                <c:pt idx="0">
                  <c:v>1.048576</c:v>
                </c:pt>
                <c:pt idx="1">
                  <c:v>1.048576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tx>
            <c:strRef>
              <c:f>工作表2!$Q$2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工作表2!$O$3:$O$5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工作表2!$Q$3:$Q$5</c:f>
              <c:numCache>
                <c:formatCode>General</c:formatCode>
                <c:ptCount val="3"/>
                <c:pt idx="0">
                  <c:v>0</c:v>
                </c:pt>
                <c:pt idx="1">
                  <c:v>2.3609770000000001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工作表2!$R$2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工作表2!$O$3:$O$5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工作表2!$R$3:$R$5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1.048576</c:v>
                </c:pt>
              </c:numCache>
            </c:numRef>
          </c:val>
        </c:ser>
        <c:ser>
          <c:idx val="3"/>
          <c:order val="3"/>
          <c:tx>
            <c:strRef>
              <c:f>工作表2!$S$2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工作表2!$O$3:$O$5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工作表2!$S$3:$S$5</c:f>
              <c:numCache>
                <c:formatCode>General</c:formatCode>
                <c:ptCount val="3"/>
                <c:pt idx="0">
                  <c:v>1061</c:v>
                </c:pt>
                <c:pt idx="1">
                  <c:v>45.441000000000003</c:v>
                </c:pt>
                <c:pt idx="2">
                  <c:v>45.441000000000003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6702848"/>
        <c:axId val="226704768"/>
      </c:barChart>
      <c:catAx>
        <c:axId val="226702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226704768"/>
        <c:crosses val="autoZero"/>
        <c:auto val="1"/>
        <c:lblAlgn val="ctr"/>
        <c:lblOffset val="100"/>
        <c:noMultiLvlLbl val="0"/>
      </c:catAx>
      <c:valAx>
        <c:axId val="22670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702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77556423844902"/>
          <c:y val="5.9922492842338505E-2"/>
          <c:w val="0.8520466721636839"/>
          <c:h val="0.6725566950111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工作表2!$V$2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工作表2!$U$3:$U$5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工作表2!$V$3:$V$5</c:f>
              <c:numCache>
                <c:formatCode>General</c:formatCode>
                <c:ptCount val="3"/>
                <c:pt idx="0">
                  <c:v>0.26214399999999999</c:v>
                </c:pt>
                <c:pt idx="1">
                  <c:v>0.26214399999999999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tx>
            <c:strRef>
              <c:f>工作表2!$W$2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工作表2!$U$3:$U$5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工作表2!$W$3:$W$5</c:f>
              <c:numCache>
                <c:formatCode>General</c:formatCode>
                <c:ptCount val="3"/>
                <c:pt idx="0">
                  <c:v>0</c:v>
                </c:pt>
                <c:pt idx="1">
                  <c:v>0.60399999999999998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工作表2!$X$2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工作表2!$U$3:$U$5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工作表2!$X$3:$X$5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0.26214399999999999</c:v>
                </c:pt>
              </c:numCache>
            </c:numRef>
          </c:val>
        </c:ser>
        <c:ser>
          <c:idx val="3"/>
          <c:order val="3"/>
          <c:tx>
            <c:strRef>
              <c:f>工作表2!$Y$2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strRef>
              <c:f>工作表2!$U$3:$U$5</c:f>
              <c:strCache>
                <c:ptCount val="3"/>
                <c:pt idx="0">
                  <c:v>Original</c:v>
                </c:pt>
                <c:pt idx="1">
                  <c:v>Opt. by PTTWAC</c:v>
                </c:pt>
                <c:pt idx="2">
                  <c:v>Opt. by SC</c:v>
                </c:pt>
              </c:strCache>
            </c:strRef>
          </c:cat>
          <c:val>
            <c:numRef>
              <c:f>工作表2!$Y$3:$Y$5</c:f>
              <c:numCache>
                <c:formatCode>General</c:formatCode>
                <c:ptCount val="3"/>
                <c:pt idx="0">
                  <c:v>229.77</c:v>
                </c:pt>
                <c:pt idx="1">
                  <c:v>13.616</c:v>
                </c:pt>
                <c:pt idx="2">
                  <c:v>13.616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1106048"/>
        <c:axId val="231107968"/>
      </c:barChart>
      <c:catAx>
        <c:axId val="231106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231107968"/>
        <c:crosses val="autoZero"/>
        <c:auto val="1"/>
        <c:lblAlgn val="ctr"/>
        <c:lblOffset val="100"/>
        <c:noMultiLvlLbl val="0"/>
      </c:catAx>
      <c:valAx>
        <c:axId val="231107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1106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59BF1-7930-4B5C-9902-04C21F8E9634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89B4-61D0-41DA-9621-4C8B65C5C1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0169" y="5592369"/>
            <a:ext cx="15301913" cy="38588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341" y="10201276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7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051632" y="720930"/>
            <a:ext cx="4050507" cy="1536025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00114" y="720930"/>
            <a:ext cx="11851482" cy="1536025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6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54" y="11568117"/>
            <a:ext cx="15301913" cy="3575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22054" y="7630124"/>
            <a:ext cx="15301913" cy="39379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0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00114" y="4200530"/>
            <a:ext cx="7950993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51144" y="4200530"/>
            <a:ext cx="7950993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4029673"/>
            <a:ext cx="7954120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00113" y="5709048"/>
            <a:ext cx="7954120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144896" y="4029673"/>
            <a:ext cx="7957245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144896" y="5709048"/>
            <a:ext cx="7957245" cy="1037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716757"/>
            <a:ext cx="5922617" cy="3050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8383" y="716760"/>
            <a:ext cx="10063758" cy="1536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0113" y="3767142"/>
            <a:ext cx="5922617" cy="1231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8567" y="12601576"/>
            <a:ext cx="10801350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28567" y="1608534"/>
            <a:ext cx="10801350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28567" y="14089263"/>
            <a:ext cx="10801350" cy="2112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8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00116" y="720926"/>
            <a:ext cx="16202025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0116" y="4200530"/>
            <a:ext cx="16202025" cy="1188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00112" y="16685424"/>
            <a:ext cx="4200525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1CC9-2761-4312-BFBA-FA95B410FF75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150769" y="16685424"/>
            <a:ext cx="5700713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901616" y="16685424"/>
            <a:ext cx="4200525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A428-B886-4288-84AE-146BED9C9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5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907547"/>
              </p:ext>
            </p:extLst>
          </p:nvPr>
        </p:nvGraphicFramePr>
        <p:xfrm>
          <a:off x="564432" y="3816549"/>
          <a:ext cx="3511465" cy="23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圖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55722"/>
              </p:ext>
            </p:extLst>
          </p:nvPr>
        </p:nvGraphicFramePr>
        <p:xfrm>
          <a:off x="4335592" y="3785190"/>
          <a:ext cx="3513405" cy="237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34366"/>
              </p:ext>
            </p:extLst>
          </p:nvPr>
        </p:nvGraphicFramePr>
        <p:xfrm>
          <a:off x="8193926" y="3713182"/>
          <a:ext cx="3399487" cy="239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圖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3512"/>
              </p:ext>
            </p:extLst>
          </p:nvPr>
        </p:nvGraphicFramePr>
        <p:xfrm>
          <a:off x="11764898" y="3646779"/>
          <a:ext cx="3644939" cy="246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811079" y="413200"/>
            <a:ext cx="75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■</a:t>
            </a:r>
            <a:r>
              <a:rPr lang="zh-TW" altLang="en-US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data transfer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conversion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 (trans. + conv.)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766" y="31684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Nearest Neighbor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16749" y="854929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(1024, 1024)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712497" y="854929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(1024, 256)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635307" y="3244249"/>
            <a:ext cx="328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Matrix Multiplication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3033573" y="854929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(1024, 1024)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5345" y="854929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(1024, 256)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528517" y="596749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712497" y="3529192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(494020,36)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28921" y="3529498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(819200, 35)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147931" y="5976789"/>
            <a:ext cx="44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Sparse Matrix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Multiplication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583281" y="3549682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(11948,32)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244041" y="3573733"/>
            <a:ext cx="21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(83334,78)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9145141" y="4392613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197167" y="4392613"/>
            <a:ext cx="5988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圖表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182677"/>
              </p:ext>
            </p:extLst>
          </p:nvPr>
        </p:nvGraphicFramePr>
        <p:xfrm>
          <a:off x="446469" y="1031452"/>
          <a:ext cx="3730119" cy="216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圖表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484279"/>
              </p:ext>
            </p:extLst>
          </p:nvPr>
        </p:nvGraphicFramePr>
        <p:xfrm>
          <a:off x="4237537" y="972201"/>
          <a:ext cx="3621464" cy="255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圖表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095649"/>
              </p:ext>
            </p:extLst>
          </p:nvPr>
        </p:nvGraphicFramePr>
        <p:xfrm>
          <a:off x="7993013" y="1136760"/>
          <a:ext cx="3694320" cy="22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圖表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63582"/>
              </p:ext>
            </p:extLst>
          </p:nvPr>
        </p:nvGraphicFramePr>
        <p:xfrm>
          <a:off x="11593413" y="1064322"/>
          <a:ext cx="3861488" cy="235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8720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21562</TotalTime>
  <Words>72</Words>
  <Application>Microsoft Office PowerPoint</Application>
  <PresentationFormat>自訂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11</cp:revision>
  <cp:lastPrinted>2014-04-07T10:06:15Z</cp:lastPrinted>
  <dcterms:created xsi:type="dcterms:W3CDTF">2014-03-04T07:42:39Z</dcterms:created>
  <dcterms:modified xsi:type="dcterms:W3CDTF">2014-04-10T08:34:58Z</dcterms:modified>
</cp:coreProperties>
</file>