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Black"/>
      <p:bold r:id="rId23"/>
      <p:boldItalic r:id="rId24"/>
    </p:embeddedFont>
    <p:embeddedFont>
      <p:font typeface="Roboto"/>
      <p:regular r:id="rId25"/>
      <p:bold r:id="rId26"/>
      <p:italic r:id="rId27"/>
      <p:boldItalic r:id="rId28"/>
    </p:embeddedFont>
    <p:embeddedFont>
      <p:font typeface="Nunito"/>
      <p:regular r:id="rId29"/>
      <p:bold r:id="rId30"/>
      <p:italic r:id="rId31"/>
      <p:boldItalic r:id="rId32"/>
    </p:embeddedFont>
    <p:embeddedFont>
      <p:font typeface="Inconsolata"/>
      <p:regular r:id="rId33"/>
      <p:bold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lack-boldItalic.fntdata"/><Relationship Id="rId23" Type="http://schemas.openxmlformats.org/officeDocument/2006/relationships/font" Target="fonts/Roboto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Inconsolata-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Inconsolat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view of Blue Team ops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930d7417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930d7417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4f8eebc1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4f8eebc1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2f48ea50a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92f48ea50a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2f48ea50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2f48ea50a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2f48ea50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92f48ea50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92f48ea50a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92f48ea50a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2f48ea50a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92f48ea50a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2f48ea50a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92f48ea50a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2f48ea50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2f48ea50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30d7408d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30d7408d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Role of the Blue team  - defend the system</a:t>
            </a:r>
            <a:endParaRPr/>
          </a:p>
          <a:p>
            <a:pPr indent="-298450" lvl="0" marL="457200" rtl="0" algn="l">
              <a:spcBef>
                <a:spcPts val="0"/>
              </a:spcBef>
              <a:spcAft>
                <a:spcPts val="0"/>
              </a:spcAft>
              <a:buSzPts val="1100"/>
              <a:buChar char="-"/>
            </a:pPr>
            <a:r>
              <a:rPr lang="en"/>
              <a:t>Identify , Analyze and implement security measures</a:t>
            </a:r>
            <a:endParaRPr/>
          </a:p>
          <a:p>
            <a:pPr indent="-298450" lvl="0" marL="457200" rtl="0" algn="l">
              <a:spcBef>
                <a:spcPts val="0"/>
              </a:spcBef>
              <a:spcAft>
                <a:spcPts val="0"/>
              </a:spcAft>
              <a:buSzPts val="1100"/>
              <a:buChar char="-"/>
            </a:pPr>
            <a:r>
              <a:rPr lang="en"/>
              <a:t>Monitor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2f48ea50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2f48ea50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Blue team is primarily concerned with targets, and the ELK stack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92f48ea50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92f48ea50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Targets are Wordpress Redundancies on IPs 192.168.1.110 and .115</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2f48ea50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92f48ea50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Other </a:t>
            </a:r>
            <a:r>
              <a:rPr lang="en"/>
              <a:t>machines</a:t>
            </a:r>
            <a:r>
              <a:rPr lang="en"/>
              <a:t> used</a:t>
            </a:r>
            <a:endParaRPr/>
          </a:p>
          <a:p>
            <a:pPr indent="-298450" lvl="0" marL="457200" rtl="0" algn="l">
              <a:spcBef>
                <a:spcPts val="0"/>
              </a:spcBef>
              <a:spcAft>
                <a:spcPts val="0"/>
              </a:spcAft>
              <a:buSzPts val="1100"/>
              <a:buChar char="-"/>
            </a:pPr>
            <a:r>
              <a:rPr lang="en"/>
              <a:t>Primary machine is the ELK Stack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2f48ea50a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92f48ea50a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2f48ea50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2f48ea50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2f48ea50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2f48ea50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BLUE TEAM </a:t>
            </a:r>
            <a:endParaRPr/>
          </a:p>
          <a:p>
            <a:pPr indent="0" lvl="0" marL="0" rtl="0" algn="l">
              <a:spcBef>
                <a:spcPts val="0"/>
              </a:spcBef>
              <a:spcAft>
                <a:spcPts val="0"/>
              </a:spcAft>
              <a:buNone/>
            </a:pPr>
            <a:r>
              <a:rPr lang="en"/>
              <a:t>SUMMARY OF OPERATIONS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MONITORING, ANALYSIS AND MITIGATION OF A VULNERABLE NETWORK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744700"/>
            <a:ext cx="7030500" cy="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FFFFFF"/>
                </a:solidFill>
              </a:rPr>
              <a:t>KIBANA DASHBOARD</a:t>
            </a:r>
            <a:endParaRPr sz="2300">
              <a:solidFill>
                <a:srgbClr val="FFFFFF"/>
              </a:solidFill>
            </a:endParaRPr>
          </a:p>
          <a:p>
            <a:pPr indent="0" lvl="0" marL="0" rtl="0" algn="l">
              <a:spcBef>
                <a:spcPts val="0"/>
              </a:spcBef>
              <a:spcAft>
                <a:spcPts val="0"/>
              </a:spcAft>
              <a:buNone/>
            </a:pPr>
            <a:r>
              <a:rPr lang="en" sz="1400">
                <a:solidFill>
                  <a:srgbClr val="FFFFFF"/>
                </a:solidFill>
              </a:rPr>
              <a:t>Visualize Your monitoring systems</a:t>
            </a:r>
            <a:endParaRPr sz="1400">
              <a:solidFill>
                <a:srgbClr val="FFFFFF"/>
              </a:solidFill>
            </a:endParaRPr>
          </a:p>
        </p:txBody>
      </p:sp>
      <p:pic>
        <p:nvPicPr>
          <p:cNvPr id="342" name="Google Shape;342;p22"/>
          <p:cNvPicPr preferRelativeResize="0"/>
          <p:nvPr/>
        </p:nvPicPr>
        <p:blipFill>
          <a:blip r:embed="rId3">
            <a:alphaModFix/>
          </a:blip>
          <a:stretch>
            <a:fillRect/>
          </a:stretch>
        </p:blipFill>
        <p:spPr>
          <a:xfrm>
            <a:off x="815650" y="1540750"/>
            <a:ext cx="7512688" cy="336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763625"/>
            <a:ext cx="70305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Packetbeat Dashboard</a:t>
            </a:r>
            <a:endParaRPr sz="2000"/>
          </a:p>
          <a:p>
            <a:pPr indent="0" lvl="0" marL="0" rtl="0" algn="l">
              <a:spcBef>
                <a:spcPts val="0"/>
              </a:spcBef>
              <a:spcAft>
                <a:spcPts val="0"/>
              </a:spcAft>
              <a:buNone/>
            </a:pPr>
            <a:r>
              <a:rPr lang="en" sz="1400"/>
              <a:t>Visualization of HTTP Traffic</a:t>
            </a:r>
            <a:endParaRPr sz="1400"/>
          </a:p>
        </p:txBody>
      </p:sp>
      <p:pic>
        <p:nvPicPr>
          <p:cNvPr id="348" name="Google Shape;348;p23"/>
          <p:cNvPicPr preferRelativeResize="0"/>
          <p:nvPr/>
        </p:nvPicPr>
        <p:blipFill>
          <a:blip r:embed="rId3">
            <a:alphaModFix/>
          </a:blip>
          <a:stretch>
            <a:fillRect/>
          </a:stretch>
        </p:blipFill>
        <p:spPr>
          <a:xfrm>
            <a:off x="1364125" y="1478900"/>
            <a:ext cx="6411075" cy="324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811400"/>
            <a:ext cx="7030500" cy="5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MONITORING THE TARGETS:</a:t>
            </a:r>
            <a:endParaRPr sz="2400"/>
          </a:p>
          <a:p>
            <a:pPr indent="0" lvl="0" marL="0" rtl="0" algn="l">
              <a:spcBef>
                <a:spcPts val="0"/>
              </a:spcBef>
              <a:spcAft>
                <a:spcPts val="0"/>
              </a:spcAft>
              <a:buNone/>
            </a:pPr>
            <a:r>
              <a:t/>
            </a:r>
            <a:endParaRPr sz="1900"/>
          </a:p>
        </p:txBody>
      </p:sp>
      <p:sp>
        <p:nvSpPr>
          <p:cNvPr id="354" name="Google Shape;354;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Roboto"/>
                <a:ea typeface="Roboto"/>
                <a:cs typeface="Roboto"/>
                <a:sym typeface="Roboto"/>
              </a:rPr>
              <a:t>Name of Alert 1</a:t>
            </a:r>
            <a:endParaRPr b="1" sz="1200">
              <a:solidFill>
                <a:srgbClr val="000000"/>
              </a:solidFill>
              <a:latin typeface="Roboto"/>
              <a:ea typeface="Roboto"/>
              <a:cs typeface="Roboto"/>
              <a:sym typeface="Roboto"/>
            </a:endParaRPr>
          </a:p>
          <a:p>
            <a:pPr indent="0" lvl="0" marL="0" rtl="0" algn="l">
              <a:spcBef>
                <a:spcPts val="0"/>
              </a:spcBef>
              <a:spcAft>
                <a:spcPts val="0"/>
              </a:spcAft>
              <a:buNone/>
            </a:pPr>
            <a:r>
              <a:rPr b="1" lang="en" sz="1100">
                <a:solidFill>
                  <a:srgbClr val="000000"/>
                </a:solidFill>
                <a:latin typeface="Roboto"/>
                <a:ea typeface="Roboto"/>
                <a:cs typeface="Roboto"/>
                <a:sym typeface="Roboto"/>
              </a:rPr>
              <a:t>Excessive HTTP Errors</a:t>
            </a:r>
            <a:endParaRPr b="1" sz="1100">
              <a:solidFill>
                <a:srgbClr val="000000"/>
              </a:solidFill>
              <a:latin typeface="Roboto"/>
              <a:ea typeface="Roboto"/>
              <a:cs typeface="Roboto"/>
              <a:sym typeface="Roboto"/>
            </a:endParaRPr>
          </a:p>
          <a:p>
            <a:pPr indent="0" lvl="0" marL="0" rtl="0" algn="l">
              <a:spcBef>
                <a:spcPts val="0"/>
              </a:spcBef>
              <a:spcAft>
                <a:spcPts val="0"/>
              </a:spcAft>
              <a:buNone/>
            </a:pPr>
            <a:r>
              <a:rPr lang="en" sz="1100">
                <a:solidFill>
                  <a:srgbClr val="000000"/>
                </a:solidFill>
                <a:latin typeface="Roboto"/>
                <a:ea typeface="Roboto"/>
                <a:cs typeface="Roboto"/>
                <a:sym typeface="Roboto"/>
              </a:rPr>
              <a:t>Excessive HTTP Errors is implemented as follows:</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Metric: Excessive HTTP Errors WHEN count() GROUPED OVER top 5 'http.response.status_code' IS ABOVE 400 FOR THE LAST 5 minutes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Threshold: exceeds 400/ 5minutes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Vulnerability Mitigated:</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Reliability:  high reliability.</a:t>
            </a:r>
            <a:endParaRPr sz="1100">
              <a:solidFill>
                <a:srgbClr val="000000"/>
              </a:solidFill>
              <a:latin typeface="Roboto"/>
              <a:ea typeface="Roboto"/>
              <a:cs typeface="Roboto"/>
              <a:sym typeface="Roboto"/>
            </a:endParaRPr>
          </a:p>
          <a:p>
            <a:pPr indent="0" lvl="0" marL="0" rtl="0" algn="l">
              <a:spcBef>
                <a:spcPts val="0"/>
              </a:spcBef>
              <a:spcAft>
                <a:spcPts val="1600"/>
              </a:spcAft>
              <a:buNone/>
            </a:pPr>
            <a:r>
              <a:t/>
            </a:r>
            <a:endParaRPr/>
          </a:p>
        </p:txBody>
      </p:sp>
      <p:sp>
        <p:nvSpPr>
          <p:cNvPr id="355" name="Google Shape;355;p24"/>
          <p:cNvSpPr txBox="1"/>
          <p:nvPr/>
        </p:nvSpPr>
        <p:spPr>
          <a:xfrm>
            <a:off x="1328100" y="1404050"/>
            <a:ext cx="7006200" cy="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Traffic to these services should be carefully monitored. To this end, alerts below have been implemented:</a:t>
            </a:r>
            <a:endParaRPr>
              <a:latin typeface="Nunito"/>
              <a:ea typeface="Nunito"/>
              <a:cs typeface="Nunito"/>
              <a:sym typeface="Nunito"/>
            </a:endParaRPr>
          </a:p>
        </p:txBody>
      </p:sp>
      <p:pic>
        <p:nvPicPr>
          <p:cNvPr id="356" name="Google Shape;356;p24"/>
          <p:cNvPicPr preferRelativeResize="0"/>
          <p:nvPr/>
        </p:nvPicPr>
        <p:blipFill>
          <a:blip r:embed="rId3">
            <a:alphaModFix/>
          </a:blip>
          <a:stretch>
            <a:fillRect/>
          </a:stretch>
        </p:blipFill>
        <p:spPr>
          <a:xfrm>
            <a:off x="1328100" y="4025050"/>
            <a:ext cx="6933950" cy="72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idx="1" type="body"/>
          </p:nvPr>
        </p:nvSpPr>
        <p:spPr>
          <a:xfrm>
            <a:off x="1303800" y="493900"/>
            <a:ext cx="7030500" cy="21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000000"/>
                </a:solidFill>
                <a:latin typeface="Roboto"/>
                <a:ea typeface="Roboto"/>
                <a:cs typeface="Roboto"/>
                <a:sym typeface="Roboto"/>
              </a:rPr>
              <a:t>Name of Alert 2</a:t>
            </a:r>
            <a:endParaRPr b="1" sz="1200">
              <a:solidFill>
                <a:srgbClr val="000000"/>
              </a:solidFill>
              <a:latin typeface="Roboto"/>
              <a:ea typeface="Roboto"/>
              <a:cs typeface="Roboto"/>
              <a:sym typeface="Roboto"/>
            </a:endParaRPr>
          </a:p>
          <a:p>
            <a:pPr indent="0" lvl="0" marL="0" rtl="0" algn="l">
              <a:spcBef>
                <a:spcPts val="0"/>
              </a:spcBef>
              <a:spcAft>
                <a:spcPts val="0"/>
              </a:spcAft>
              <a:buNone/>
            </a:pPr>
            <a:r>
              <a:rPr b="1" lang="en" sz="1100">
                <a:solidFill>
                  <a:srgbClr val="000000"/>
                </a:solidFill>
                <a:latin typeface="Roboto"/>
                <a:ea typeface="Roboto"/>
                <a:cs typeface="Roboto"/>
                <a:sym typeface="Roboto"/>
              </a:rPr>
              <a:t>HTTP Request Size</a:t>
            </a:r>
            <a:endParaRPr b="1" sz="1200">
              <a:solidFill>
                <a:srgbClr val="000000"/>
              </a:solidFill>
              <a:latin typeface="Roboto"/>
              <a:ea typeface="Roboto"/>
              <a:cs typeface="Roboto"/>
              <a:sym typeface="Roboto"/>
            </a:endParaRPr>
          </a:p>
          <a:p>
            <a:pPr indent="0" lvl="0" marL="0" rtl="0" algn="l">
              <a:spcBef>
                <a:spcPts val="0"/>
              </a:spcBef>
              <a:spcAft>
                <a:spcPts val="0"/>
              </a:spcAft>
              <a:buNone/>
            </a:pPr>
            <a:r>
              <a:rPr lang="en" sz="1100">
                <a:solidFill>
                  <a:srgbClr val="000000"/>
                </a:solidFill>
                <a:latin typeface="Roboto"/>
                <a:ea typeface="Roboto"/>
                <a:cs typeface="Roboto"/>
                <a:sym typeface="Roboto"/>
              </a:rPr>
              <a:t>Request Size Monitor  is implemented as follows:</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Metric: HTTP Request Size Monitor WHEN sum() of http.request.bytes OVER all documents IS ABOVE 3500 FOR THE LAST 1 minute</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Threshold: Sum Exceeds 3500 bytes in the last 1minute</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Vulnerability Mitigated: </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Reliability:  high reliability, if baseline and thresholds are set correctly</a:t>
            </a:r>
            <a:endParaRPr sz="1100">
              <a:solidFill>
                <a:srgbClr val="000000"/>
              </a:solidFill>
              <a:latin typeface="Roboto"/>
              <a:ea typeface="Roboto"/>
              <a:cs typeface="Roboto"/>
              <a:sym typeface="Roboto"/>
            </a:endParaRPr>
          </a:p>
          <a:p>
            <a:pPr indent="0" lvl="0" marL="0" rtl="0" algn="l">
              <a:spcBef>
                <a:spcPts val="0"/>
              </a:spcBef>
              <a:spcAft>
                <a:spcPts val="1600"/>
              </a:spcAft>
              <a:buNone/>
            </a:pPr>
            <a:r>
              <a:t/>
            </a:r>
            <a:endParaRPr/>
          </a:p>
        </p:txBody>
      </p:sp>
      <p:pic>
        <p:nvPicPr>
          <p:cNvPr id="362" name="Google Shape;362;p25"/>
          <p:cNvPicPr preferRelativeResize="0"/>
          <p:nvPr/>
        </p:nvPicPr>
        <p:blipFill>
          <a:blip r:embed="rId3">
            <a:alphaModFix/>
          </a:blip>
          <a:stretch>
            <a:fillRect/>
          </a:stretch>
        </p:blipFill>
        <p:spPr>
          <a:xfrm>
            <a:off x="1303800" y="2659900"/>
            <a:ext cx="7030500" cy="217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66" name="Shape 366"/>
        <p:cNvGrpSpPr/>
        <p:nvPr/>
      </p:nvGrpSpPr>
      <p:grpSpPr>
        <a:xfrm>
          <a:off x="0" y="0"/>
          <a:ext cx="0" cy="0"/>
          <a:chOff x="0" y="0"/>
          <a:chExt cx="0" cy="0"/>
        </a:xfrm>
      </p:grpSpPr>
      <p:sp>
        <p:nvSpPr>
          <p:cNvPr id="367" name="Google Shape;367;p26"/>
          <p:cNvSpPr txBox="1"/>
          <p:nvPr>
            <p:ph idx="1" type="body"/>
          </p:nvPr>
        </p:nvSpPr>
        <p:spPr>
          <a:xfrm>
            <a:off x="1296725" y="402550"/>
            <a:ext cx="7030500" cy="20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Roboto"/>
                <a:ea typeface="Roboto"/>
                <a:cs typeface="Roboto"/>
                <a:sym typeface="Roboto"/>
              </a:rPr>
              <a:t>Name of Alert 3</a:t>
            </a:r>
            <a:endParaRPr b="1" sz="12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000000"/>
                </a:solidFill>
                <a:latin typeface="Roboto"/>
                <a:ea typeface="Roboto"/>
                <a:cs typeface="Roboto"/>
                <a:sym typeface="Roboto"/>
              </a:rPr>
              <a:t>CPU Usage Monitor</a:t>
            </a:r>
            <a:endParaRPr b="1" sz="1200">
              <a:solidFill>
                <a:srgbClr val="000000"/>
              </a:solidFill>
              <a:latin typeface="Roboto"/>
              <a:ea typeface="Roboto"/>
              <a:cs typeface="Roboto"/>
              <a:sym typeface="Roboto"/>
            </a:endParaRPr>
          </a:p>
          <a:p>
            <a:pPr indent="0" lvl="0" marL="0" rtl="0" algn="l">
              <a:spcBef>
                <a:spcPts val="0"/>
              </a:spcBef>
              <a:spcAft>
                <a:spcPts val="0"/>
              </a:spcAft>
              <a:buNone/>
            </a:pPr>
            <a:r>
              <a:rPr lang="en" sz="1100">
                <a:solidFill>
                  <a:srgbClr val="000000"/>
                </a:solidFill>
                <a:latin typeface="Roboto"/>
                <a:ea typeface="Roboto"/>
                <a:cs typeface="Roboto"/>
                <a:sym typeface="Roboto"/>
              </a:rPr>
              <a:t>CPU usage is implemented as follows:</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Metric: CPU Usage WHEN max() OF system.process.cpu.total.pct OVER all documents IS ABOVE 0.5 FOR THE LAST 5 minutes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Threshold:  Exceeds 0.5 % of total system processes for the last 5 minutes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Vulnerability Mitigated: </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Reliability: TODO: high reliability.</a:t>
            </a:r>
            <a:endParaRPr sz="1100">
              <a:solidFill>
                <a:srgbClr val="000000"/>
              </a:solidFill>
              <a:latin typeface="Roboto"/>
              <a:ea typeface="Roboto"/>
              <a:cs typeface="Roboto"/>
              <a:sym typeface="Roboto"/>
            </a:endParaRPr>
          </a:p>
          <a:p>
            <a:pPr indent="0" lvl="0" marL="0" rtl="0" algn="l">
              <a:spcBef>
                <a:spcPts val="0"/>
              </a:spcBef>
              <a:spcAft>
                <a:spcPts val="1600"/>
              </a:spcAft>
              <a:buNone/>
            </a:pPr>
            <a:r>
              <a:t/>
            </a:r>
            <a:endParaRPr/>
          </a:p>
        </p:txBody>
      </p:sp>
      <p:pic>
        <p:nvPicPr>
          <p:cNvPr id="368" name="Google Shape;368;p26"/>
          <p:cNvPicPr preferRelativeResize="0"/>
          <p:nvPr/>
        </p:nvPicPr>
        <p:blipFill>
          <a:blip r:embed="rId3">
            <a:alphaModFix/>
          </a:blip>
          <a:stretch>
            <a:fillRect/>
          </a:stretch>
        </p:blipFill>
        <p:spPr>
          <a:xfrm>
            <a:off x="1296725" y="2502025"/>
            <a:ext cx="6937100" cy="228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idx="1" type="body"/>
          </p:nvPr>
        </p:nvSpPr>
        <p:spPr>
          <a:xfrm>
            <a:off x="1247350" y="480175"/>
            <a:ext cx="7030500" cy="20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Roboto"/>
                <a:ea typeface="Roboto"/>
                <a:cs typeface="Roboto"/>
                <a:sym typeface="Roboto"/>
              </a:rPr>
              <a:t>Name of Alert 4</a:t>
            </a:r>
            <a:endParaRPr b="1" sz="12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000000"/>
                </a:solidFill>
                <a:latin typeface="Roboto"/>
                <a:ea typeface="Roboto"/>
                <a:cs typeface="Roboto"/>
                <a:sym typeface="Roboto"/>
              </a:rPr>
              <a:t>High CPU Usage Monitor</a:t>
            </a:r>
            <a:endParaRPr b="1" sz="12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Roboto"/>
              <a:ea typeface="Roboto"/>
              <a:cs typeface="Roboto"/>
              <a:sym typeface="Roboto"/>
            </a:endParaRPr>
          </a:p>
          <a:p>
            <a:pPr indent="0" lvl="0" marL="0" rtl="0" algn="l">
              <a:spcBef>
                <a:spcPts val="0"/>
              </a:spcBef>
              <a:spcAft>
                <a:spcPts val="0"/>
              </a:spcAft>
              <a:buNone/>
            </a:pPr>
            <a:r>
              <a:rPr lang="en" sz="1100">
                <a:solidFill>
                  <a:srgbClr val="000000"/>
                </a:solidFill>
                <a:latin typeface="Roboto"/>
                <a:ea typeface="Roboto"/>
                <a:cs typeface="Roboto"/>
                <a:sym typeface="Roboto"/>
              </a:rPr>
              <a:t>CPU usage is implemented as follows: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Metric: WHEN max() OF system.process.cpu.total.pct OVER all documents IS ABOVE 0.75 FOR THE LAST 5 minutes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Threshold:  Exceeds 75% of total system processes for the last 5 minutes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Vulnerability Mitigated: added alert to show higher usage</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Reliability:  high reliability.</a:t>
            </a:r>
            <a:endParaRPr sz="1100">
              <a:solidFill>
                <a:srgbClr val="000000"/>
              </a:solidFill>
              <a:latin typeface="Roboto"/>
              <a:ea typeface="Roboto"/>
              <a:cs typeface="Roboto"/>
              <a:sym typeface="Roboto"/>
            </a:endParaRPr>
          </a:p>
          <a:p>
            <a:pPr indent="0" lvl="0" marL="0" rtl="0" algn="l">
              <a:spcBef>
                <a:spcPts val="0"/>
              </a:spcBef>
              <a:spcAft>
                <a:spcPts val="1600"/>
              </a:spcAft>
              <a:buNone/>
            </a:pPr>
            <a:r>
              <a:t/>
            </a:r>
            <a:endParaRPr/>
          </a:p>
        </p:txBody>
      </p:sp>
      <p:pic>
        <p:nvPicPr>
          <p:cNvPr id="374" name="Google Shape;374;p27"/>
          <p:cNvPicPr preferRelativeResize="0"/>
          <p:nvPr/>
        </p:nvPicPr>
        <p:blipFill>
          <a:blip r:embed="rId3">
            <a:alphaModFix/>
          </a:blip>
          <a:stretch>
            <a:fillRect/>
          </a:stretch>
        </p:blipFill>
        <p:spPr>
          <a:xfrm>
            <a:off x="1726450" y="2422600"/>
            <a:ext cx="5307500" cy="255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78" name="Shape 378"/>
        <p:cNvGrpSpPr/>
        <p:nvPr/>
      </p:nvGrpSpPr>
      <p:grpSpPr>
        <a:xfrm>
          <a:off x="0" y="0"/>
          <a:ext cx="0" cy="0"/>
          <a:chOff x="0" y="0"/>
          <a:chExt cx="0" cy="0"/>
        </a:xfrm>
      </p:grpSpPr>
      <p:sp>
        <p:nvSpPr>
          <p:cNvPr id="379" name="Google Shape;379;p28"/>
          <p:cNvSpPr txBox="1"/>
          <p:nvPr>
            <p:ph idx="1" type="body"/>
          </p:nvPr>
        </p:nvSpPr>
        <p:spPr>
          <a:xfrm>
            <a:off x="1310850" y="466050"/>
            <a:ext cx="7030500" cy="19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Roboto"/>
                <a:ea typeface="Roboto"/>
                <a:cs typeface="Roboto"/>
                <a:sym typeface="Roboto"/>
              </a:rPr>
              <a:t>Name of Alert 5 </a:t>
            </a:r>
            <a:endParaRPr b="1" sz="1200">
              <a:solidFill>
                <a:srgbClr val="000000"/>
              </a:solidFill>
              <a:latin typeface="Roboto"/>
              <a:ea typeface="Roboto"/>
              <a:cs typeface="Roboto"/>
              <a:sym typeface="Roboto"/>
            </a:endParaRPr>
          </a:p>
          <a:p>
            <a:pPr indent="0" lvl="0" marL="0" rtl="0" algn="l">
              <a:spcBef>
                <a:spcPts val="0"/>
              </a:spcBef>
              <a:spcAft>
                <a:spcPts val="0"/>
              </a:spcAft>
              <a:buNone/>
            </a:pPr>
            <a:r>
              <a:rPr lang="en" sz="1200">
                <a:solidFill>
                  <a:srgbClr val="000000"/>
                </a:solidFill>
                <a:latin typeface="Roboto"/>
                <a:ea typeface="Roboto"/>
                <a:cs typeface="Roboto"/>
                <a:sym typeface="Roboto"/>
              </a:rPr>
              <a:t>Critical CPU Usage Monitor</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Roboto"/>
              <a:ea typeface="Roboto"/>
              <a:cs typeface="Roboto"/>
              <a:sym typeface="Roboto"/>
            </a:endParaRPr>
          </a:p>
          <a:p>
            <a:pPr indent="0" lvl="0" marL="0" rtl="0" algn="l">
              <a:spcBef>
                <a:spcPts val="0"/>
              </a:spcBef>
              <a:spcAft>
                <a:spcPts val="0"/>
              </a:spcAft>
              <a:buNone/>
            </a:pPr>
            <a:r>
              <a:rPr lang="en" sz="1100">
                <a:solidFill>
                  <a:srgbClr val="000000"/>
                </a:solidFill>
                <a:latin typeface="Roboto"/>
                <a:ea typeface="Roboto"/>
                <a:cs typeface="Roboto"/>
                <a:sym typeface="Roboto"/>
              </a:rPr>
              <a:t>CPU usage is implemented as follows: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Metric: WHEN max() OF system.process.cpu.total.pct OVER all documents IS ABOVE 0.9 FOR THE LAST 5 minutes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Threshold:  Exceeds 90% of total system processes for the last 5 minutes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Vulnerability Mitigated: added alert to show critical usage</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Reliability:  high reliability.</a:t>
            </a:r>
            <a:endParaRPr sz="1100">
              <a:solidFill>
                <a:srgbClr val="000000"/>
              </a:solidFill>
              <a:latin typeface="Roboto"/>
              <a:ea typeface="Roboto"/>
              <a:cs typeface="Roboto"/>
              <a:sym typeface="Roboto"/>
            </a:endParaRPr>
          </a:p>
          <a:p>
            <a:pPr indent="0" lvl="0" marL="0" rtl="0" algn="l">
              <a:spcBef>
                <a:spcPts val="0"/>
              </a:spcBef>
              <a:spcAft>
                <a:spcPts val="1600"/>
              </a:spcAft>
              <a:buNone/>
            </a:pPr>
            <a:r>
              <a:t/>
            </a:r>
            <a:endParaRPr/>
          </a:p>
        </p:txBody>
      </p:sp>
      <p:pic>
        <p:nvPicPr>
          <p:cNvPr id="380" name="Google Shape;380;p28"/>
          <p:cNvPicPr preferRelativeResize="0"/>
          <p:nvPr/>
        </p:nvPicPr>
        <p:blipFill>
          <a:blip r:embed="rId3">
            <a:alphaModFix/>
          </a:blip>
          <a:stretch>
            <a:fillRect/>
          </a:stretch>
        </p:blipFill>
        <p:spPr>
          <a:xfrm>
            <a:off x="1819475" y="2522050"/>
            <a:ext cx="5701425" cy="2400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Suggestions for Going Further</a:t>
            </a:r>
            <a:endParaRPr/>
          </a:p>
        </p:txBody>
      </p:sp>
      <p:sp>
        <p:nvSpPr>
          <p:cNvPr id="386" name="Google Shape;386;p29"/>
          <p:cNvSpPr txBox="1"/>
          <p:nvPr>
            <p:ph idx="1" type="body"/>
          </p:nvPr>
        </p:nvSpPr>
        <p:spPr>
          <a:xfrm>
            <a:off x="1358025" y="1291900"/>
            <a:ext cx="7030500" cy="36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Roboto"/>
                <a:ea typeface="Roboto"/>
                <a:cs typeface="Roboto"/>
                <a:sym typeface="Roboto"/>
              </a:rPr>
              <a:t>The logs and alerts generated during the assessment suggest that this network is susceptible to several active threats. In addition to watching for occurrences of such threats, the network should be hardened against them. The Blue Team suggests that IT implement the fixes below to protect the network:</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Roboto"/>
              <a:ea typeface="Roboto"/>
              <a:cs typeface="Roboto"/>
              <a:sym typeface="Roboto"/>
            </a:endParaRPr>
          </a:p>
          <a:p>
            <a:pPr indent="0" lvl="0" marL="0" rtl="0" algn="l">
              <a:spcBef>
                <a:spcPts val="0"/>
              </a:spcBef>
              <a:spcAft>
                <a:spcPts val="0"/>
              </a:spcAft>
              <a:buNone/>
            </a:pPr>
            <a:r>
              <a:rPr b="1" lang="en" sz="1100">
                <a:solidFill>
                  <a:srgbClr val="000000"/>
                </a:solidFill>
                <a:latin typeface="Roboto"/>
                <a:ea typeface="Roboto"/>
                <a:cs typeface="Roboto"/>
                <a:sym typeface="Roboto"/>
              </a:rPr>
              <a:t>Vulnerability 1: Port 111 (Portmapper) rpcbind</a:t>
            </a:r>
            <a:endParaRPr b="1"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Patch: install </a:t>
            </a:r>
            <a:r>
              <a:rPr lang="en" sz="1100">
                <a:solidFill>
                  <a:srgbClr val="000000"/>
                </a:solidFill>
                <a:latin typeface="Inconsolata"/>
                <a:ea typeface="Inconsolata"/>
                <a:cs typeface="Inconsolata"/>
                <a:sym typeface="Inconsolata"/>
              </a:rPr>
              <a:t>special-security-package</a:t>
            </a:r>
            <a:r>
              <a:rPr lang="en" sz="1100">
                <a:solidFill>
                  <a:srgbClr val="000000"/>
                </a:solidFill>
                <a:latin typeface="Roboto"/>
                <a:ea typeface="Roboto"/>
                <a:cs typeface="Roboto"/>
                <a:sym typeface="Roboto"/>
              </a:rPr>
              <a:t> with </a:t>
            </a:r>
            <a:r>
              <a:rPr lang="en" sz="1100">
                <a:solidFill>
                  <a:srgbClr val="000000"/>
                </a:solidFill>
                <a:latin typeface="Inconsolata"/>
                <a:ea typeface="Inconsolata"/>
                <a:cs typeface="Inconsolata"/>
                <a:sym typeface="Inconsolata"/>
              </a:rPr>
              <a:t>apt-get</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Why It Works: </a:t>
            </a:r>
            <a:r>
              <a:rPr lang="en" sz="1100">
                <a:solidFill>
                  <a:srgbClr val="000000"/>
                </a:solidFill>
                <a:latin typeface="Inconsolata"/>
                <a:ea typeface="Inconsolata"/>
                <a:cs typeface="Inconsolata"/>
                <a:sym typeface="Inconsolata"/>
              </a:rPr>
              <a:t>special-security-package</a:t>
            </a:r>
            <a:r>
              <a:rPr lang="en" sz="1100">
                <a:solidFill>
                  <a:srgbClr val="000000"/>
                </a:solidFill>
                <a:latin typeface="Roboto"/>
                <a:ea typeface="Roboto"/>
                <a:cs typeface="Roboto"/>
                <a:sym typeface="Roboto"/>
              </a:rPr>
              <a:t> scans the system for viruses every day</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Other suggestions: add IPTables to deny TCP connection of unwanted IP ranges</a:t>
            </a:r>
            <a:endParaRPr sz="1100">
              <a:solidFill>
                <a:srgbClr val="000000"/>
              </a:solidFill>
              <a:latin typeface="Roboto"/>
              <a:ea typeface="Roboto"/>
              <a:cs typeface="Roboto"/>
              <a:sym typeface="Roboto"/>
            </a:endParaRPr>
          </a:p>
          <a:p>
            <a:pPr indent="0" lvl="0" marL="0" rtl="0" algn="l">
              <a:spcBef>
                <a:spcPts val="0"/>
              </a:spcBef>
              <a:spcAft>
                <a:spcPts val="0"/>
              </a:spcAft>
              <a:buNone/>
            </a:pPr>
            <a:r>
              <a:rPr b="1" lang="en" sz="1100">
                <a:solidFill>
                  <a:srgbClr val="000000"/>
                </a:solidFill>
                <a:latin typeface="Roboto"/>
                <a:ea typeface="Roboto"/>
                <a:cs typeface="Roboto"/>
                <a:sym typeface="Roboto"/>
              </a:rPr>
              <a:t>Vulnerability 2: Port 139 (NetBIOS) NBSTAT</a:t>
            </a:r>
            <a:endParaRPr b="1"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Patch: chmod 600 /var/www/html/wordpress/wp-config.php </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Why It Works: By changing the permissions on the config file, only the owner would have full access while all other privileges would be denied to all outside users.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Other suggestions: turn off File and Print Sharing, block ports 137-139 completely or use strong passwords</a:t>
            </a:r>
            <a:endParaRPr sz="1100">
              <a:solidFill>
                <a:srgbClr val="000000"/>
              </a:solidFill>
              <a:latin typeface="Roboto"/>
              <a:ea typeface="Roboto"/>
              <a:cs typeface="Roboto"/>
              <a:sym typeface="Roboto"/>
            </a:endParaRPr>
          </a:p>
          <a:p>
            <a:pPr indent="0" lvl="0" marL="0" rtl="0" algn="l">
              <a:spcBef>
                <a:spcPts val="0"/>
              </a:spcBef>
              <a:spcAft>
                <a:spcPts val="0"/>
              </a:spcAft>
              <a:buNone/>
            </a:pPr>
            <a:r>
              <a:rPr b="1" lang="en" sz="1100">
                <a:solidFill>
                  <a:srgbClr val="000000"/>
                </a:solidFill>
                <a:latin typeface="Roboto"/>
                <a:ea typeface="Roboto"/>
                <a:cs typeface="Roboto"/>
                <a:sym typeface="Roboto"/>
              </a:rPr>
              <a:t>Vulnerability 3: Port 445 (SMB) </a:t>
            </a:r>
            <a:endParaRPr b="1"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Patch: restrict access to TCP port 445 (SMB)</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Why it Works: Prevents file and printer sharing from unauthorized users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Other suggestions: delete </a:t>
            </a:r>
            <a:r>
              <a:rPr lang="en" sz="1150">
                <a:solidFill>
                  <a:srgbClr val="000000"/>
                </a:solidFill>
                <a:highlight>
                  <a:srgbClr val="F7F7F7"/>
                </a:highlight>
                <a:latin typeface="Arial"/>
                <a:ea typeface="Arial"/>
                <a:cs typeface="Arial"/>
                <a:sym typeface="Arial"/>
              </a:rPr>
              <a:t>HKLM\System\CurrentControlSet\Services \NetBT\Parameters\TransportBindName (value only) in the Windows Registry</a:t>
            </a:r>
            <a:endParaRPr sz="1100">
              <a:solidFill>
                <a:srgbClr val="000000"/>
              </a:solidFill>
              <a:highlight>
                <a:srgbClr val="F7F7F7"/>
              </a:highlight>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t>CONTENTS</a:t>
            </a:r>
            <a:endParaRPr/>
          </a:p>
          <a:p>
            <a:pPr indent="0" lvl="0" marL="0" rtl="0" algn="l">
              <a:spcBef>
                <a:spcPts val="0"/>
              </a:spcBef>
              <a:spcAft>
                <a:spcPts val="0"/>
              </a:spcAft>
              <a:buNone/>
            </a:pPr>
            <a:r>
              <a:rPr b="0" lang="en" sz="2000">
                <a:solidFill>
                  <a:srgbClr val="000000"/>
                </a:solidFill>
                <a:latin typeface="Roboto"/>
                <a:ea typeface="Roboto"/>
                <a:cs typeface="Roboto"/>
                <a:sym typeface="Roboto"/>
              </a:rPr>
              <a:t>This document contains the following resources: </a:t>
            </a:r>
            <a:endParaRPr b="0" sz="2000">
              <a:solidFill>
                <a:srgbClr val="000000"/>
              </a:solidFill>
              <a:latin typeface="Roboto"/>
              <a:ea typeface="Roboto"/>
              <a:cs typeface="Roboto"/>
              <a:sym typeface="Roboto"/>
            </a:endParaRPr>
          </a:p>
          <a:p>
            <a:pPr indent="0" lvl="0" marL="0" rtl="0" algn="l">
              <a:spcBef>
                <a:spcPts val="0"/>
              </a:spcBef>
              <a:spcAft>
                <a:spcPts val="0"/>
              </a:spcAft>
              <a:buNone/>
            </a:pPr>
            <a:r>
              <a:t/>
            </a:r>
            <a:endParaRPr sz="1600"/>
          </a:p>
        </p:txBody>
      </p:sp>
      <p:sp>
        <p:nvSpPr>
          <p:cNvPr id="284" name="Google Shape;284;p14"/>
          <p:cNvSpPr txBox="1"/>
          <p:nvPr/>
        </p:nvSpPr>
        <p:spPr>
          <a:xfrm>
            <a:off x="2003775" y="1629825"/>
            <a:ext cx="6330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5" name="Google Shape;285;p14"/>
          <p:cNvSpPr txBox="1"/>
          <p:nvPr/>
        </p:nvSpPr>
        <p:spPr>
          <a:xfrm>
            <a:off x="1481775" y="1516950"/>
            <a:ext cx="6852600" cy="3012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Roboto"/>
              <a:buChar char="●"/>
            </a:pPr>
            <a:r>
              <a:rPr lang="en" sz="2000">
                <a:latin typeface="Roboto"/>
                <a:ea typeface="Roboto"/>
                <a:cs typeface="Roboto"/>
                <a:sym typeface="Roboto"/>
              </a:rPr>
              <a:t>Blue Team Operations</a:t>
            </a:r>
            <a:endParaRPr sz="2000">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lang="en" sz="2000">
                <a:latin typeface="Roboto"/>
                <a:ea typeface="Roboto"/>
                <a:cs typeface="Roboto"/>
                <a:sym typeface="Roboto"/>
              </a:rPr>
              <a:t>Network Topology</a:t>
            </a:r>
            <a:endParaRPr sz="2000">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lang="en" sz="2000">
                <a:latin typeface="Roboto"/>
                <a:ea typeface="Roboto"/>
                <a:cs typeface="Roboto"/>
                <a:sym typeface="Roboto"/>
              </a:rPr>
              <a:t>Description of Targets</a:t>
            </a:r>
            <a:endParaRPr sz="2000">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lang="en" sz="2000">
                <a:latin typeface="Roboto"/>
                <a:ea typeface="Roboto"/>
                <a:cs typeface="Roboto"/>
                <a:sym typeface="Roboto"/>
              </a:rPr>
              <a:t>Monitoring the Targets</a:t>
            </a:r>
            <a:endParaRPr sz="2000">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lang="en" sz="2000">
                <a:latin typeface="Roboto"/>
                <a:ea typeface="Roboto"/>
                <a:cs typeface="Roboto"/>
                <a:sym typeface="Roboto"/>
              </a:rPr>
              <a:t>Patterns of Traffic and Behavior</a:t>
            </a:r>
            <a:endParaRPr sz="2000">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lang="en" sz="2000">
                <a:latin typeface="Roboto"/>
                <a:ea typeface="Roboto"/>
                <a:cs typeface="Roboto"/>
                <a:sym typeface="Roboto"/>
              </a:rPr>
              <a:t>Suggestions for Going Further</a:t>
            </a:r>
            <a:endParaRPr sz="2000">
              <a:latin typeface="Roboto"/>
              <a:ea typeface="Roboto"/>
              <a:cs typeface="Roboto"/>
              <a:sym typeface="Roboto"/>
            </a:endParaRPr>
          </a:p>
          <a:p>
            <a:pPr indent="0" lvl="0" marL="0" rtl="0" algn="l">
              <a:spcBef>
                <a:spcPts val="0"/>
              </a:spcBef>
              <a:spcAft>
                <a:spcPts val="0"/>
              </a:spcAft>
              <a:buNone/>
            </a:pPr>
            <a:r>
              <a:t/>
            </a:r>
            <a:endParaRPr sz="29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89" name="Shape 289"/>
        <p:cNvGrpSpPr/>
        <p:nvPr/>
      </p:nvGrpSpPr>
      <p:grpSpPr>
        <a:xfrm>
          <a:off x="0" y="0"/>
          <a:ext cx="0" cy="0"/>
          <a:chOff x="0" y="0"/>
          <a:chExt cx="0" cy="0"/>
        </a:xfrm>
      </p:grpSpPr>
      <p:sp>
        <p:nvSpPr>
          <p:cNvPr id="290" name="Google Shape;290;p15"/>
          <p:cNvSpPr txBox="1"/>
          <p:nvPr>
            <p:ph type="ctrTitle"/>
          </p:nvPr>
        </p:nvSpPr>
        <p:spPr>
          <a:xfrm>
            <a:off x="824000" y="527267"/>
            <a:ext cx="42555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Blue Team Operations</a:t>
            </a:r>
            <a:endParaRPr sz="2100"/>
          </a:p>
        </p:txBody>
      </p:sp>
      <p:sp>
        <p:nvSpPr>
          <p:cNvPr id="291" name="Google Shape;291;p15"/>
          <p:cNvSpPr txBox="1"/>
          <p:nvPr>
            <p:ph idx="1" type="subTitle"/>
          </p:nvPr>
        </p:nvSpPr>
        <p:spPr>
          <a:xfrm>
            <a:off x="824000" y="1049250"/>
            <a:ext cx="4255500" cy="3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Defenders of the System</a:t>
            </a:r>
            <a:endParaRPr sz="1400"/>
          </a:p>
        </p:txBody>
      </p:sp>
      <p:sp>
        <p:nvSpPr>
          <p:cNvPr id="292" name="Google Shape;292;p15"/>
          <p:cNvSpPr txBox="1"/>
          <p:nvPr/>
        </p:nvSpPr>
        <p:spPr>
          <a:xfrm>
            <a:off x="2497625" y="4459125"/>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3" name="Google Shape;293;p15"/>
          <p:cNvSpPr txBox="1"/>
          <p:nvPr/>
        </p:nvSpPr>
        <p:spPr>
          <a:xfrm>
            <a:off x="3019775" y="1291175"/>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94" name="Google Shape;294;p15"/>
          <p:cNvPicPr preferRelativeResize="0"/>
          <p:nvPr/>
        </p:nvPicPr>
        <p:blipFill>
          <a:blip r:embed="rId3">
            <a:alphaModFix/>
          </a:blip>
          <a:stretch>
            <a:fillRect/>
          </a:stretch>
        </p:blipFill>
        <p:spPr>
          <a:xfrm>
            <a:off x="893250" y="1494225"/>
            <a:ext cx="3063013" cy="2389150"/>
          </a:xfrm>
          <a:prstGeom prst="rect">
            <a:avLst/>
          </a:prstGeom>
          <a:noFill/>
          <a:ln>
            <a:noFill/>
          </a:ln>
        </p:spPr>
      </p:pic>
      <p:sp>
        <p:nvSpPr>
          <p:cNvPr id="295" name="Google Shape;295;p15"/>
          <p:cNvSpPr txBox="1"/>
          <p:nvPr/>
        </p:nvSpPr>
        <p:spPr>
          <a:xfrm>
            <a:off x="903100" y="3965225"/>
            <a:ext cx="5468100" cy="101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Analysis of Information Systems to ensure security</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Identify security flaws</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Implement and Verify effective security measures</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Continue monitoring of the system to ensure system security</a:t>
            </a:r>
            <a:endParaRPr>
              <a:solidFill>
                <a:srgbClr val="FFFFFF"/>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99" name="Shape 299"/>
        <p:cNvGrpSpPr/>
        <p:nvPr/>
      </p:nvGrpSpPr>
      <p:grpSpPr>
        <a:xfrm>
          <a:off x="0" y="0"/>
          <a:ext cx="0" cy="0"/>
          <a:chOff x="0" y="0"/>
          <a:chExt cx="0" cy="0"/>
        </a:xfrm>
      </p:grpSpPr>
      <p:sp>
        <p:nvSpPr>
          <p:cNvPr id="300" name="Google Shape;300;p16"/>
          <p:cNvSpPr txBox="1"/>
          <p:nvPr/>
        </p:nvSpPr>
        <p:spPr>
          <a:xfrm>
            <a:off x="1100675" y="1449850"/>
            <a:ext cx="70485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Nunito"/>
                <a:ea typeface="Nunito"/>
                <a:cs typeface="Nunito"/>
                <a:sym typeface="Nunito"/>
              </a:rPr>
              <a:t>NETWORK </a:t>
            </a:r>
            <a:r>
              <a:rPr b="1" lang="en" sz="2000">
                <a:latin typeface="Nunito"/>
                <a:ea typeface="Nunito"/>
                <a:cs typeface="Nunito"/>
                <a:sym typeface="Nunito"/>
              </a:rPr>
              <a:t>TOPOLOGY</a:t>
            </a:r>
            <a:endParaRPr b="1" sz="2000">
              <a:latin typeface="Nunito"/>
              <a:ea typeface="Nunito"/>
              <a:cs typeface="Nunito"/>
              <a:sym typeface="Nunito"/>
            </a:endParaRPr>
          </a:p>
        </p:txBody>
      </p:sp>
      <p:sp>
        <p:nvSpPr>
          <p:cNvPr id="301" name="Google Shape;301;p16"/>
          <p:cNvSpPr txBox="1"/>
          <p:nvPr/>
        </p:nvSpPr>
        <p:spPr>
          <a:xfrm>
            <a:off x="922025" y="1572875"/>
            <a:ext cx="5812500" cy="29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02" name="Google Shape;302;p16"/>
          <p:cNvPicPr preferRelativeResize="0"/>
          <p:nvPr/>
        </p:nvPicPr>
        <p:blipFill>
          <a:blip r:embed="rId3">
            <a:alphaModFix/>
          </a:blip>
          <a:stretch>
            <a:fillRect/>
          </a:stretch>
        </p:blipFill>
        <p:spPr>
          <a:xfrm>
            <a:off x="509825" y="1449850"/>
            <a:ext cx="5596900" cy="3502025"/>
          </a:xfrm>
          <a:prstGeom prst="rect">
            <a:avLst/>
          </a:prstGeom>
          <a:noFill/>
          <a:ln>
            <a:noFill/>
          </a:ln>
        </p:spPr>
      </p:pic>
      <p:sp>
        <p:nvSpPr>
          <p:cNvPr id="303" name="Google Shape;303;p16"/>
          <p:cNvSpPr txBox="1"/>
          <p:nvPr/>
        </p:nvSpPr>
        <p:spPr>
          <a:xfrm>
            <a:off x="6409025" y="524300"/>
            <a:ext cx="24678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900"/>
              <a:buFont typeface="Arial"/>
              <a:buNone/>
            </a:pPr>
            <a:r>
              <a:rPr lang="en" sz="1000">
                <a:latin typeface="Roboto Black"/>
                <a:ea typeface="Roboto Black"/>
                <a:cs typeface="Roboto Black"/>
                <a:sym typeface="Roboto Black"/>
              </a:rPr>
              <a:t>Network</a:t>
            </a:r>
            <a:endParaRPr b="1" sz="1000">
              <a:latin typeface="Roboto"/>
              <a:ea typeface="Roboto"/>
              <a:cs typeface="Roboto"/>
              <a:sym typeface="Roboto"/>
            </a:endParaRPr>
          </a:p>
          <a:p>
            <a:pPr indent="0" lvl="0" marL="0" rtl="0" algn="l">
              <a:spcBef>
                <a:spcPts val="0"/>
              </a:spcBef>
              <a:spcAft>
                <a:spcPts val="0"/>
              </a:spcAft>
              <a:buClr>
                <a:srgbClr val="000000"/>
              </a:buClr>
              <a:buSzPts val="2900"/>
              <a:buFont typeface="Arial"/>
              <a:buNone/>
            </a:pPr>
            <a:r>
              <a:rPr lang="en" sz="1000">
                <a:latin typeface="Roboto"/>
                <a:ea typeface="Roboto"/>
                <a:cs typeface="Roboto"/>
                <a:sym typeface="Roboto"/>
              </a:rPr>
              <a:t>Address Range: 192.168.1.1/24</a:t>
            </a:r>
            <a:endParaRPr sz="1000">
              <a:latin typeface="Roboto"/>
              <a:ea typeface="Roboto"/>
              <a:cs typeface="Roboto"/>
              <a:sym typeface="Roboto"/>
            </a:endParaRPr>
          </a:p>
          <a:p>
            <a:pPr indent="0" lvl="0" marL="0" rtl="0" algn="l">
              <a:spcBef>
                <a:spcPts val="0"/>
              </a:spcBef>
              <a:spcAft>
                <a:spcPts val="0"/>
              </a:spcAft>
              <a:buClr>
                <a:srgbClr val="000000"/>
              </a:buClr>
              <a:buSzPts val="2900"/>
              <a:buFont typeface="Arial"/>
              <a:buNone/>
            </a:pPr>
            <a:r>
              <a:rPr lang="en" sz="1000">
                <a:latin typeface="Roboto"/>
                <a:ea typeface="Roboto"/>
                <a:cs typeface="Roboto"/>
                <a:sym typeface="Roboto"/>
              </a:rPr>
              <a:t>Netmask: 255.255.255.0</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Gateway: 10.0.0.1</a:t>
            </a:r>
            <a:endParaRPr sz="1000">
              <a:latin typeface="Roboto"/>
              <a:ea typeface="Roboto"/>
              <a:cs typeface="Roboto"/>
              <a:sym typeface="Roboto"/>
            </a:endParaRPr>
          </a:p>
          <a:p>
            <a:pPr indent="0" lvl="0" marL="0" rtl="0" algn="l">
              <a:spcBef>
                <a:spcPts val="0"/>
              </a:spcBef>
              <a:spcAft>
                <a:spcPts val="0"/>
              </a:spcAft>
              <a:buClr>
                <a:srgbClr val="000000"/>
              </a:buClr>
              <a:buSzPts val="2900"/>
              <a:buFont typeface="Arial"/>
              <a:buNone/>
            </a:pPr>
            <a:r>
              <a:t/>
            </a:r>
            <a:endParaRPr sz="1000">
              <a:latin typeface="Roboto"/>
              <a:ea typeface="Roboto"/>
              <a:cs typeface="Roboto"/>
              <a:sym typeface="Roboto"/>
            </a:endParaRPr>
          </a:p>
          <a:p>
            <a:pPr indent="0" lvl="0" marL="0" rtl="0" algn="l">
              <a:spcBef>
                <a:spcPts val="0"/>
              </a:spcBef>
              <a:spcAft>
                <a:spcPts val="0"/>
              </a:spcAft>
              <a:buClr>
                <a:srgbClr val="000000"/>
              </a:buClr>
              <a:buSzPts val="2900"/>
              <a:buFont typeface="Arial"/>
              <a:buNone/>
            </a:pPr>
            <a:r>
              <a:rPr lang="en" sz="1000">
                <a:latin typeface="Roboto Black"/>
                <a:ea typeface="Roboto Black"/>
                <a:cs typeface="Roboto Black"/>
                <a:sym typeface="Roboto Black"/>
              </a:rPr>
              <a:t>Machines</a:t>
            </a:r>
            <a:endParaRPr sz="1000">
              <a:latin typeface="Roboto Black"/>
              <a:ea typeface="Roboto Black"/>
              <a:cs typeface="Roboto Black"/>
              <a:sym typeface="Roboto Black"/>
            </a:endParaRPr>
          </a:p>
          <a:p>
            <a:pPr indent="0" lvl="0" marL="0" rtl="0" algn="l">
              <a:spcBef>
                <a:spcPts val="0"/>
              </a:spcBef>
              <a:spcAft>
                <a:spcPts val="0"/>
              </a:spcAft>
              <a:buClr>
                <a:srgbClr val="000000"/>
              </a:buClr>
              <a:buSzPts val="2900"/>
              <a:buFont typeface="Arial"/>
              <a:buNone/>
            </a:pPr>
            <a:r>
              <a:rPr lang="en" sz="1000">
                <a:latin typeface="Roboto"/>
                <a:ea typeface="Roboto"/>
                <a:cs typeface="Roboto"/>
                <a:sym typeface="Roboto"/>
              </a:rPr>
              <a:t>IPv4: 192.168.1.90</a:t>
            </a:r>
            <a:endParaRPr sz="1000">
              <a:latin typeface="Roboto"/>
              <a:ea typeface="Roboto"/>
              <a:cs typeface="Roboto"/>
              <a:sym typeface="Roboto"/>
            </a:endParaRPr>
          </a:p>
          <a:p>
            <a:pPr indent="0" lvl="0" marL="0" rtl="0" algn="l">
              <a:spcBef>
                <a:spcPts val="0"/>
              </a:spcBef>
              <a:spcAft>
                <a:spcPts val="0"/>
              </a:spcAft>
              <a:buClr>
                <a:srgbClr val="000000"/>
              </a:buClr>
              <a:buSzPts val="2900"/>
              <a:buFont typeface="Arial"/>
              <a:buNone/>
            </a:pPr>
            <a:r>
              <a:rPr lang="en" sz="1000">
                <a:latin typeface="Roboto"/>
                <a:ea typeface="Roboto"/>
                <a:cs typeface="Roboto"/>
                <a:sym typeface="Roboto"/>
              </a:rPr>
              <a:t>OS: Linux Kali 5.4.0-kali3</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Hostname: Kali</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IPv4: 192.168.1.105</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OS: Ubuntu 18.04.4 LTS</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Hostname: Capstone</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IPv4: 192.168.1.100</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OS: Ubuntu 18.04.4 LTS</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Hostname: ELK</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IPv4: 192.168.1.110</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OS: debian 3.16.0-6-amd64</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Hostname: Target 1</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IPv4: 192.168.1.115</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OS: debian 3.16.0-6-amd64</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Hostname: Target 2</a:t>
            </a:r>
            <a:endParaRPr sz="1000">
              <a:latin typeface="Roboto"/>
              <a:ea typeface="Roboto"/>
              <a:cs typeface="Roboto"/>
              <a:sym typeface="Roboto"/>
            </a:endParaRPr>
          </a:p>
          <a:p>
            <a:pPr indent="0" lvl="0" marL="0" rtl="0" algn="l">
              <a:spcBef>
                <a:spcPts val="0"/>
              </a:spcBef>
              <a:spcAft>
                <a:spcPts val="0"/>
              </a:spcAft>
              <a:buClr>
                <a:srgbClr val="000000"/>
              </a:buClr>
              <a:buSzPts val="2900"/>
              <a:buFont typeface="Arial"/>
              <a:buNone/>
            </a:pPr>
            <a:r>
              <a:t/>
            </a:r>
            <a:endParaRPr sz="1000">
              <a:latin typeface="Roboto"/>
              <a:ea typeface="Roboto"/>
              <a:cs typeface="Roboto"/>
              <a:sym typeface="Roboto"/>
            </a:endParaRPr>
          </a:p>
        </p:txBody>
      </p:sp>
      <p:sp>
        <p:nvSpPr>
          <p:cNvPr id="304" name="Google Shape;304;p16"/>
          <p:cNvSpPr txBox="1"/>
          <p:nvPr/>
        </p:nvSpPr>
        <p:spPr>
          <a:xfrm>
            <a:off x="1277050" y="754950"/>
            <a:ext cx="48612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Nunito"/>
                <a:ea typeface="Nunito"/>
                <a:cs typeface="Nunito"/>
                <a:sym typeface="Nunito"/>
              </a:rPr>
              <a:t>NETWORK </a:t>
            </a:r>
            <a:r>
              <a:rPr b="1" lang="en" sz="2000">
                <a:latin typeface="Nunito"/>
                <a:ea typeface="Nunito"/>
                <a:cs typeface="Nunito"/>
                <a:sym typeface="Nunito"/>
              </a:rPr>
              <a:t>TOPOLOGY</a:t>
            </a:r>
            <a:endParaRPr b="1" sz="20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8" name="Shape 308"/>
        <p:cNvGrpSpPr/>
        <p:nvPr/>
      </p:nvGrpSpPr>
      <p:grpSpPr>
        <a:xfrm>
          <a:off x="0" y="0"/>
          <a:ext cx="0" cy="0"/>
          <a:chOff x="0" y="0"/>
          <a:chExt cx="0" cy="0"/>
        </a:xfrm>
      </p:grpSpPr>
      <p:sp>
        <p:nvSpPr>
          <p:cNvPr id="309" name="Google Shape;309;p17"/>
          <p:cNvSpPr txBox="1"/>
          <p:nvPr>
            <p:ph idx="1" type="body"/>
          </p:nvPr>
        </p:nvSpPr>
        <p:spPr>
          <a:xfrm>
            <a:off x="1339100" y="1411225"/>
            <a:ext cx="7030500" cy="34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Roboto"/>
                <a:ea typeface="Roboto"/>
                <a:cs typeface="Roboto"/>
                <a:sym typeface="Roboto"/>
              </a:rPr>
              <a:t>[TARGET1]</a:t>
            </a:r>
            <a:endParaRPr b="1" sz="12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Operating System: Linux (Apache httpd 2.4.10 (Debian))</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Purpose:  Apache Web Server/Wordpress Redundancy</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IP Address: 192.168.1.110</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b="1" sz="11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000000"/>
                </a:solidFill>
                <a:latin typeface="Roboto"/>
                <a:ea typeface="Roboto"/>
                <a:cs typeface="Roboto"/>
                <a:sym typeface="Roboto"/>
              </a:rPr>
              <a:t>[TARGET2]</a:t>
            </a:r>
            <a:endParaRPr b="1" sz="12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Operating System: Linux (Apache httpd 2.4.10 (Debian))</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Purpose: Apache Web Server/Wordpress Redundancy</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IP Address: 192.168.1.115</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Two VMs on the network were vulnerable to attack: </a:t>
            </a:r>
            <a:r>
              <a:rPr b="1" lang="en" sz="1100">
                <a:solidFill>
                  <a:srgbClr val="000000"/>
                </a:solidFill>
                <a:latin typeface="Roboto"/>
                <a:ea typeface="Roboto"/>
                <a:cs typeface="Roboto"/>
                <a:sym typeface="Roboto"/>
              </a:rPr>
              <a:t>Target 1</a:t>
            </a:r>
            <a:r>
              <a:rPr lang="en" sz="1100">
                <a:solidFill>
                  <a:srgbClr val="000000"/>
                </a:solidFill>
                <a:latin typeface="Roboto"/>
                <a:ea typeface="Roboto"/>
                <a:cs typeface="Roboto"/>
                <a:sym typeface="Roboto"/>
              </a:rPr>
              <a:t> [192.168.1.110] and </a:t>
            </a:r>
            <a:r>
              <a:rPr b="1" lang="en" sz="1100">
                <a:solidFill>
                  <a:srgbClr val="000000"/>
                </a:solidFill>
                <a:latin typeface="Roboto"/>
                <a:ea typeface="Roboto"/>
                <a:cs typeface="Roboto"/>
                <a:sym typeface="Roboto"/>
              </a:rPr>
              <a:t>Target 2</a:t>
            </a:r>
            <a:r>
              <a:rPr lang="en" sz="1100">
                <a:solidFill>
                  <a:srgbClr val="000000"/>
                </a:solidFill>
                <a:latin typeface="Roboto"/>
                <a:ea typeface="Roboto"/>
                <a:cs typeface="Roboto"/>
                <a:sym typeface="Roboto"/>
              </a:rPr>
              <a:t> [192.168.1.115].</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Each VM functions as an Apache web server and has SSH enabled, so ports </a:t>
            </a:r>
            <a:r>
              <a:rPr lang="en" sz="1100">
                <a:solidFill>
                  <a:srgbClr val="000000"/>
                </a:solidFill>
                <a:latin typeface="Inconsolata"/>
                <a:ea typeface="Inconsolata"/>
                <a:cs typeface="Inconsolata"/>
                <a:sym typeface="Inconsolata"/>
              </a:rPr>
              <a:t>80</a:t>
            </a:r>
            <a:r>
              <a:rPr lang="en" sz="1100">
                <a:solidFill>
                  <a:srgbClr val="000000"/>
                </a:solidFill>
                <a:latin typeface="Roboto"/>
                <a:ea typeface="Roboto"/>
                <a:cs typeface="Roboto"/>
                <a:sym typeface="Roboto"/>
              </a:rPr>
              <a:t> and </a:t>
            </a:r>
            <a:r>
              <a:rPr lang="en" sz="1100">
                <a:solidFill>
                  <a:srgbClr val="000000"/>
                </a:solidFill>
                <a:latin typeface="Inconsolata"/>
                <a:ea typeface="Inconsolata"/>
                <a:cs typeface="Inconsolata"/>
                <a:sym typeface="Inconsolata"/>
              </a:rPr>
              <a:t>22</a:t>
            </a:r>
            <a:r>
              <a:rPr lang="en" sz="1100">
                <a:solidFill>
                  <a:srgbClr val="000000"/>
                </a:solidFill>
                <a:latin typeface="Roboto"/>
                <a:ea typeface="Roboto"/>
                <a:cs typeface="Roboto"/>
                <a:sym typeface="Roboto"/>
              </a:rPr>
              <a:t> are possible ports of entry for attackers.</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Roboto"/>
              <a:ea typeface="Roboto"/>
              <a:cs typeface="Roboto"/>
              <a:sym typeface="Roboto"/>
            </a:endParaRPr>
          </a:p>
          <a:p>
            <a:pPr indent="0" lvl="0" marL="0" rtl="0" algn="l">
              <a:spcBef>
                <a:spcPts val="0"/>
              </a:spcBef>
              <a:spcAft>
                <a:spcPts val="1600"/>
              </a:spcAft>
              <a:buNone/>
            </a:pPr>
            <a:r>
              <a:t/>
            </a:r>
            <a:endParaRPr b="1" sz="1200">
              <a:solidFill>
                <a:srgbClr val="000000"/>
              </a:solidFill>
              <a:latin typeface="Roboto"/>
              <a:ea typeface="Roboto"/>
              <a:cs typeface="Roboto"/>
              <a:sym typeface="Roboto"/>
            </a:endParaRPr>
          </a:p>
        </p:txBody>
      </p:sp>
      <p:sp>
        <p:nvSpPr>
          <p:cNvPr id="310" name="Google Shape;310;p17"/>
          <p:cNvSpPr txBox="1"/>
          <p:nvPr/>
        </p:nvSpPr>
        <p:spPr>
          <a:xfrm>
            <a:off x="1213550" y="790225"/>
            <a:ext cx="7120800" cy="6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Nunito"/>
                <a:ea typeface="Nunito"/>
                <a:cs typeface="Nunito"/>
                <a:sym typeface="Nunito"/>
              </a:rPr>
              <a:t>DESCRIPTION OF TARGETS:</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14" name="Shape 314"/>
        <p:cNvGrpSpPr/>
        <p:nvPr/>
      </p:nvGrpSpPr>
      <p:grpSpPr>
        <a:xfrm>
          <a:off x="0" y="0"/>
          <a:ext cx="0" cy="0"/>
          <a:chOff x="0" y="0"/>
          <a:chExt cx="0" cy="0"/>
        </a:xfrm>
      </p:grpSpPr>
      <p:sp>
        <p:nvSpPr>
          <p:cNvPr id="315" name="Google Shape;315;p18"/>
          <p:cNvSpPr txBox="1"/>
          <p:nvPr>
            <p:ph type="title"/>
          </p:nvPr>
        </p:nvSpPr>
        <p:spPr>
          <a:xfrm>
            <a:off x="1303800" y="769050"/>
            <a:ext cx="70305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OTHER MACHINES:</a:t>
            </a:r>
            <a:endParaRPr sz="2000"/>
          </a:p>
        </p:txBody>
      </p:sp>
      <p:sp>
        <p:nvSpPr>
          <p:cNvPr id="316" name="Google Shape;316;p18"/>
          <p:cNvSpPr txBox="1"/>
          <p:nvPr>
            <p:ph idx="1" type="body"/>
          </p:nvPr>
        </p:nvSpPr>
        <p:spPr>
          <a:xfrm>
            <a:off x="1303800" y="1439250"/>
            <a:ext cx="7030500" cy="34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Roboto"/>
                <a:ea typeface="Roboto"/>
                <a:cs typeface="Roboto"/>
                <a:sym typeface="Roboto"/>
              </a:rPr>
              <a:t>[</a:t>
            </a:r>
            <a:r>
              <a:rPr b="1" lang="en" sz="1000">
                <a:solidFill>
                  <a:srgbClr val="000000"/>
                </a:solidFill>
                <a:latin typeface="Roboto"/>
                <a:ea typeface="Roboto"/>
                <a:cs typeface="Roboto"/>
                <a:sym typeface="Roboto"/>
              </a:rPr>
              <a:t>ATTACKING MACHINE]</a:t>
            </a:r>
            <a:endParaRPr b="1" sz="1000">
              <a:solidFill>
                <a:srgbClr val="000000"/>
              </a:solidFill>
              <a:latin typeface="Roboto"/>
              <a:ea typeface="Roboto"/>
              <a:cs typeface="Roboto"/>
              <a:sym typeface="Roboto"/>
            </a:endParaRPr>
          </a:p>
          <a:p>
            <a:pPr indent="-285750" lvl="0" marL="457200" rtl="0" algn="l">
              <a:spcBef>
                <a:spcPts val="0"/>
              </a:spcBef>
              <a:spcAft>
                <a:spcPts val="0"/>
              </a:spcAft>
              <a:buClr>
                <a:srgbClr val="000000"/>
              </a:buClr>
              <a:buSzPts val="900"/>
              <a:buFont typeface="Roboto"/>
              <a:buChar char="●"/>
            </a:pPr>
            <a:r>
              <a:rPr lang="en" sz="900">
                <a:solidFill>
                  <a:srgbClr val="000000"/>
                </a:solidFill>
                <a:latin typeface="Roboto"/>
                <a:ea typeface="Roboto"/>
                <a:cs typeface="Roboto"/>
                <a:sym typeface="Roboto"/>
              </a:rPr>
              <a:t>Operating System: Kali Linux</a:t>
            </a:r>
            <a:endParaRPr sz="900">
              <a:solidFill>
                <a:srgbClr val="000000"/>
              </a:solidFill>
              <a:latin typeface="Roboto"/>
              <a:ea typeface="Roboto"/>
              <a:cs typeface="Roboto"/>
              <a:sym typeface="Roboto"/>
            </a:endParaRPr>
          </a:p>
          <a:p>
            <a:pPr indent="-285750" lvl="0" marL="457200" rtl="0" algn="l">
              <a:spcBef>
                <a:spcPts val="0"/>
              </a:spcBef>
              <a:spcAft>
                <a:spcPts val="0"/>
              </a:spcAft>
              <a:buClr>
                <a:srgbClr val="000000"/>
              </a:buClr>
              <a:buSzPts val="900"/>
              <a:buFont typeface="Roboto"/>
              <a:buChar char="●"/>
            </a:pPr>
            <a:r>
              <a:rPr lang="en" sz="900">
                <a:solidFill>
                  <a:srgbClr val="000000"/>
                </a:solidFill>
                <a:latin typeface="Roboto"/>
                <a:ea typeface="Roboto"/>
                <a:cs typeface="Roboto"/>
                <a:sym typeface="Roboto"/>
              </a:rPr>
              <a:t>Purpose:  Threat Actor</a:t>
            </a:r>
            <a:endParaRPr sz="900">
              <a:solidFill>
                <a:srgbClr val="000000"/>
              </a:solidFill>
              <a:latin typeface="Roboto"/>
              <a:ea typeface="Roboto"/>
              <a:cs typeface="Roboto"/>
              <a:sym typeface="Roboto"/>
            </a:endParaRPr>
          </a:p>
          <a:p>
            <a:pPr indent="-285750" lvl="0" marL="457200" rtl="0" algn="l">
              <a:spcBef>
                <a:spcPts val="0"/>
              </a:spcBef>
              <a:spcAft>
                <a:spcPts val="0"/>
              </a:spcAft>
              <a:buClr>
                <a:srgbClr val="000000"/>
              </a:buClr>
              <a:buSzPts val="900"/>
              <a:buFont typeface="Roboto"/>
              <a:buChar char="●"/>
            </a:pPr>
            <a:r>
              <a:rPr lang="en" sz="900">
                <a:solidFill>
                  <a:srgbClr val="000000"/>
                </a:solidFill>
                <a:latin typeface="Roboto"/>
                <a:ea typeface="Roboto"/>
                <a:cs typeface="Roboto"/>
                <a:sym typeface="Roboto"/>
              </a:rPr>
              <a:t>IP Address: 192.168.1.90</a:t>
            </a:r>
            <a:endParaRPr sz="900">
              <a:solidFill>
                <a:srgbClr val="000000"/>
              </a:solidFill>
              <a:latin typeface="Roboto"/>
              <a:ea typeface="Roboto"/>
              <a:cs typeface="Roboto"/>
              <a:sym typeface="Roboto"/>
            </a:endParaRPr>
          </a:p>
          <a:p>
            <a:pPr indent="0" lvl="0" marL="0" rtl="0" algn="l">
              <a:spcBef>
                <a:spcPts val="0"/>
              </a:spcBef>
              <a:spcAft>
                <a:spcPts val="0"/>
              </a:spcAft>
              <a:buNone/>
            </a:pPr>
            <a:r>
              <a:t/>
            </a:r>
            <a:endParaRPr sz="900">
              <a:solidFill>
                <a:srgbClr val="000000"/>
              </a:solidFill>
              <a:latin typeface="Roboto"/>
              <a:ea typeface="Roboto"/>
              <a:cs typeface="Roboto"/>
              <a:sym typeface="Roboto"/>
            </a:endParaRPr>
          </a:p>
          <a:p>
            <a:pPr indent="0" lvl="0" marL="0" rtl="0" algn="l">
              <a:spcBef>
                <a:spcPts val="0"/>
              </a:spcBef>
              <a:spcAft>
                <a:spcPts val="0"/>
              </a:spcAft>
              <a:buNone/>
            </a:pPr>
            <a:r>
              <a:rPr b="1" lang="en" sz="1000">
                <a:solidFill>
                  <a:srgbClr val="000000"/>
                </a:solidFill>
                <a:latin typeface="Roboto"/>
                <a:ea typeface="Roboto"/>
                <a:cs typeface="Roboto"/>
                <a:sym typeface="Roboto"/>
              </a:rPr>
              <a:t>[ELK Stack]</a:t>
            </a:r>
            <a:endParaRPr b="1" sz="1000">
              <a:solidFill>
                <a:srgbClr val="000000"/>
              </a:solidFill>
              <a:latin typeface="Roboto"/>
              <a:ea typeface="Roboto"/>
              <a:cs typeface="Roboto"/>
              <a:sym typeface="Roboto"/>
            </a:endParaRPr>
          </a:p>
          <a:p>
            <a:pPr indent="-285750" lvl="0" marL="457200" rtl="0" algn="l">
              <a:spcBef>
                <a:spcPts val="0"/>
              </a:spcBef>
              <a:spcAft>
                <a:spcPts val="0"/>
              </a:spcAft>
              <a:buClr>
                <a:srgbClr val="000000"/>
              </a:buClr>
              <a:buSzPts val="900"/>
              <a:buFont typeface="Roboto"/>
              <a:buChar char="●"/>
            </a:pPr>
            <a:r>
              <a:rPr lang="en" sz="900">
                <a:solidFill>
                  <a:srgbClr val="000000"/>
                </a:solidFill>
                <a:latin typeface="Roboto"/>
                <a:ea typeface="Roboto"/>
                <a:cs typeface="Roboto"/>
                <a:sym typeface="Roboto"/>
              </a:rPr>
              <a:t>Operating System: Ubuntu Linux</a:t>
            </a:r>
            <a:endParaRPr sz="900">
              <a:solidFill>
                <a:srgbClr val="000000"/>
              </a:solidFill>
              <a:latin typeface="Roboto"/>
              <a:ea typeface="Roboto"/>
              <a:cs typeface="Roboto"/>
              <a:sym typeface="Roboto"/>
            </a:endParaRPr>
          </a:p>
          <a:p>
            <a:pPr indent="-285750" lvl="0" marL="457200" rtl="0" algn="l">
              <a:spcBef>
                <a:spcPts val="0"/>
              </a:spcBef>
              <a:spcAft>
                <a:spcPts val="0"/>
              </a:spcAft>
              <a:buClr>
                <a:srgbClr val="000000"/>
              </a:buClr>
              <a:buSzPts val="900"/>
              <a:buFont typeface="Roboto"/>
              <a:buChar char="●"/>
            </a:pPr>
            <a:r>
              <a:rPr lang="en" sz="900">
                <a:solidFill>
                  <a:srgbClr val="000000"/>
                </a:solidFill>
                <a:latin typeface="Roboto"/>
                <a:ea typeface="Roboto"/>
                <a:cs typeface="Roboto"/>
                <a:sym typeface="Roboto"/>
              </a:rPr>
              <a:t>Purpose: Data Ingestion, Logging, Systems Analysis  Intrusion Detection System</a:t>
            </a:r>
            <a:endParaRPr sz="900">
              <a:solidFill>
                <a:srgbClr val="000000"/>
              </a:solidFill>
              <a:latin typeface="Roboto"/>
              <a:ea typeface="Roboto"/>
              <a:cs typeface="Roboto"/>
              <a:sym typeface="Roboto"/>
            </a:endParaRPr>
          </a:p>
          <a:p>
            <a:pPr indent="-285750" lvl="0" marL="457200" rtl="0" algn="l">
              <a:spcBef>
                <a:spcPts val="0"/>
              </a:spcBef>
              <a:spcAft>
                <a:spcPts val="0"/>
              </a:spcAft>
              <a:buClr>
                <a:srgbClr val="000000"/>
              </a:buClr>
              <a:buSzPts val="900"/>
              <a:buFont typeface="Roboto"/>
              <a:buChar char="●"/>
            </a:pPr>
            <a:r>
              <a:rPr lang="en" sz="900">
                <a:solidFill>
                  <a:srgbClr val="000000"/>
                </a:solidFill>
                <a:latin typeface="Roboto"/>
                <a:ea typeface="Roboto"/>
                <a:cs typeface="Roboto"/>
                <a:sym typeface="Roboto"/>
              </a:rPr>
              <a:t>IP Address: 192.168.1.100</a:t>
            </a:r>
            <a:endParaRPr sz="900">
              <a:solidFill>
                <a:srgbClr val="000000"/>
              </a:solidFill>
              <a:latin typeface="Roboto"/>
              <a:ea typeface="Roboto"/>
              <a:cs typeface="Roboto"/>
              <a:sym typeface="Roboto"/>
            </a:endParaRPr>
          </a:p>
          <a:p>
            <a:pPr indent="0" lvl="0" marL="457200" rtl="0" algn="l">
              <a:spcBef>
                <a:spcPts val="0"/>
              </a:spcBef>
              <a:spcAft>
                <a:spcPts val="0"/>
              </a:spcAft>
              <a:buNone/>
            </a:pPr>
            <a:r>
              <a:t/>
            </a:r>
            <a:endParaRPr sz="900">
              <a:solidFill>
                <a:srgbClr val="000000"/>
              </a:solidFill>
              <a:latin typeface="Roboto"/>
              <a:ea typeface="Roboto"/>
              <a:cs typeface="Roboto"/>
              <a:sym typeface="Roboto"/>
            </a:endParaRPr>
          </a:p>
          <a:p>
            <a:pPr indent="0" lvl="0" marL="0" rtl="0" algn="l">
              <a:spcBef>
                <a:spcPts val="0"/>
              </a:spcBef>
              <a:spcAft>
                <a:spcPts val="0"/>
              </a:spcAft>
              <a:buNone/>
            </a:pPr>
            <a:r>
              <a:rPr b="1" lang="en" sz="1000">
                <a:solidFill>
                  <a:srgbClr val="000000"/>
                </a:solidFill>
                <a:latin typeface="Roboto"/>
                <a:ea typeface="Roboto"/>
                <a:cs typeface="Roboto"/>
                <a:sym typeface="Roboto"/>
              </a:rPr>
              <a:t>[Capstone]</a:t>
            </a:r>
            <a:endParaRPr b="1" sz="1000">
              <a:solidFill>
                <a:srgbClr val="000000"/>
              </a:solidFill>
              <a:latin typeface="Roboto"/>
              <a:ea typeface="Roboto"/>
              <a:cs typeface="Roboto"/>
              <a:sym typeface="Roboto"/>
            </a:endParaRPr>
          </a:p>
          <a:p>
            <a:pPr indent="-285750" lvl="0" marL="457200" rtl="0" algn="l">
              <a:spcBef>
                <a:spcPts val="0"/>
              </a:spcBef>
              <a:spcAft>
                <a:spcPts val="0"/>
              </a:spcAft>
              <a:buClr>
                <a:srgbClr val="000000"/>
              </a:buClr>
              <a:buSzPts val="900"/>
              <a:buFont typeface="Roboto"/>
              <a:buChar char="●"/>
            </a:pPr>
            <a:r>
              <a:rPr lang="en" sz="900">
                <a:solidFill>
                  <a:srgbClr val="000000"/>
                </a:solidFill>
                <a:latin typeface="Roboto"/>
                <a:ea typeface="Roboto"/>
                <a:cs typeface="Roboto"/>
                <a:sym typeface="Roboto"/>
              </a:rPr>
              <a:t>Operating System: Ubuntu Linux</a:t>
            </a:r>
            <a:endParaRPr sz="900">
              <a:solidFill>
                <a:srgbClr val="000000"/>
              </a:solidFill>
              <a:latin typeface="Roboto"/>
              <a:ea typeface="Roboto"/>
              <a:cs typeface="Roboto"/>
              <a:sym typeface="Roboto"/>
            </a:endParaRPr>
          </a:p>
          <a:p>
            <a:pPr indent="-285750" lvl="0" marL="457200" rtl="0" algn="l">
              <a:spcBef>
                <a:spcPts val="0"/>
              </a:spcBef>
              <a:spcAft>
                <a:spcPts val="0"/>
              </a:spcAft>
              <a:buClr>
                <a:srgbClr val="000000"/>
              </a:buClr>
              <a:buSzPts val="900"/>
              <a:buFont typeface="Roboto"/>
              <a:buChar char="●"/>
            </a:pPr>
            <a:r>
              <a:rPr lang="en" sz="900">
                <a:solidFill>
                  <a:srgbClr val="000000"/>
                </a:solidFill>
                <a:latin typeface="Roboto"/>
                <a:ea typeface="Roboto"/>
                <a:cs typeface="Roboto"/>
                <a:sym typeface="Roboto"/>
              </a:rPr>
              <a:t>Purpose:  Sending logs to ELK Stack/Apache Web Server</a:t>
            </a:r>
            <a:endParaRPr sz="900">
              <a:solidFill>
                <a:srgbClr val="000000"/>
              </a:solidFill>
              <a:latin typeface="Roboto"/>
              <a:ea typeface="Roboto"/>
              <a:cs typeface="Roboto"/>
              <a:sym typeface="Roboto"/>
            </a:endParaRPr>
          </a:p>
          <a:p>
            <a:pPr indent="-285750" lvl="0" marL="457200" rtl="0" algn="l">
              <a:spcBef>
                <a:spcPts val="0"/>
              </a:spcBef>
              <a:spcAft>
                <a:spcPts val="0"/>
              </a:spcAft>
              <a:buClr>
                <a:srgbClr val="000000"/>
              </a:buClr>
              <a:buSzPts val="900"/>
              <a:buFont typeface="Roboto"/>
              <a:buChar char="●"/>
            </a:pPr>
            <a:r>
              <a:rPr lang="en" sz="900">
                <a:solidFill>
                  <a:srgbClr val="000000"/>
                </a:solidFill>
                <a:latin typeface="Roboto"/>
                <a:ea typeface="Roboto"/>
                <a:cs typeface="Roboto"/>
                <a:sym typeface="Roboto"/>
              </a:rPr>
              <a:t>IP Address: 192.168.1.105</a:t>
            </a:r>
            <a:endParaRPr sz="900">
              <a:solidFill>
                <a:srgbClr val="000000"/>
              </a:solidFill>
              <a:latin typeface="Roboto"/>
              <a:ea typeface="Roboto"/>
              <a:cs typeface="Roboto"/>
              <a:sym typeface="Roboto"/>
            </a:endParaRPr>
          </a:p>
          <a:p>
            <a:pPr indent="0" lvl="0" marL="457200" rtl="0" algn="l">
              <a:spcBef>
                <a:spcPts val="0"/>
              </a:spcBef>
              <a:spcAft>
                <a:spcPts val="0"/>
              </a:spcAft>
              <a:buNone/>
            </a:pPr>
            <a:r>
              <a:t/>
            </a:r>
            <a:endParaRPr sz="900">
              <a:solidFill>
                <a:srgbClr val="000000"/>
              </a:solidFill>
              <a:latin typeface="Roboto"/>
              <a:ea typeface="Roboto"/>
              <a:cs typeface="Roboto"/>
              <a:sym typeface="Roboto"/>
            </a:endParaRPr>
          </a:p>
          <a:p>
            <a:pPr indent="0" lvl="0" marL="0" rtl="0" algn="l">
              <a:spcBef>
                <a:spcPts val="0"/>
              </a:spcBef>
              <a:spcAft>
                <a:spcPts val="0"/>
              </a:spcAft>
              <a:buNone/>
            </a:pPr>
            <a:r>
              <a:rPr b="1" lang="en" sz="1000">
                <a:solidFill>
                  <a:srgbClr val="000000"/>
                </a:solidFill>
                <a:latin typeface="Roboto"/>
                <a:ea typeface="Roboto"/>
                <a:cs typeface="Roboto"/>
                <a:sym typeface="Roboto"/>
              </a:rPr>
              <a:t>[Azure Machine]</a:t>
            </a:r>
            <a:endParaRPr b="1" sz="1000">
              <a:solidFill>
                <a:srgbClr val="000000"/>
              </a:solidFill>
              <a:latin typeface="Roboto"/>
              <a:ea typeface="Roboto"/>
              <a:cs typeface="Roboto"/>
              <a:sym typeface="Roboto"/>
            </a:endParaRPr>
          </a:p>
          <a:p>
            <a:pPr indent="-285750" lvl="0" marL="457200" rtl="0" algn="l">
              <a:spcBef>
                <a:spcPts val="0"/>
              </a:spcBef>
              <a:spcAft>
                <a:spcPts val="0"/>
              </a:spcAft>
              <a:buClr>
                <a:srgbClr val="000000"/>
              </a:buClr>
              <a:buSzPts val="900"/>
              <a:buFont typeface="Roboto"/>
              <a:buChar char="●"/>
            </a:pPr>
            <a:r>
              <a:rPr lang="en" sz="900">
                <a:solidFill>
                  <a:srgbClr val="000000"/>
                </a:solidFill>
                <a:latin typeface="Roboto"/>
                <a:ea typeface="Roboto"/>
                <a:cs typeface="Roboto"/>
                <a:sym typeface="Roboto"/>
              </a:rPr>
              <a:t>Operating System: Microsoft Windows RPC</a:t>
            </a:r>
            <a:endParaRPr sz="900">
              <a:solidFill>
                <a:srgbClr val="000000"/>
              </a:solidFill>
              <a:latin typeface="Roboto"/>
              <a:ea typeface="Roboto"/>
              <a:cs typeface="Roboto"/>
              <a:sym typeface="Roboto"/>
            </a:endParaRPr>
          </a:p>
          <a:p>
            <a:pPr indent="-285750" lvl="0" marL="457200" rtl="0" algn="l">
              <a:spcBef>
                <a:spcPts val="0"/>
              </a:spcBef>
              <a:spcAft>
                <a:spcPts val="0"/>
              </a:spcAft>
              <a:buClr>
                <a:srgbClr val="000000"/>
              </a:buClr>
              <a:buSzPts val="900"/>
              <a:buFont typeface="Roboto"/>
              <a:buChar char="●"/>
            </a:pPr>
            <a:r>
              <a:rPr lang="en" sz="900">
                <a:solidFill>
                  <a:srgbClr val="000000"/>
                </a:solidFill>
                <a:latin typeface="Roboto"/>
                <a:ea typeface="Roboto"/>
                <a:cs typeface="Roboto"/>
                <a:sym typeface="Roboto"/>
              </a:rPr>
              <a:t>Purpose: Jump Box/Azure Cloud Environment</a:t>
            </a:r>
            <a:endParaRPr sz="900">
              <a:solidFill>
                <a:srgbClr val="000000"/>
              </a:solidFill>
              <a:latin typeface="Roboto"/>
              <a:ea typeface="Roboto"/>
              <a:cs typeface="Roboto"/>
              <a:sym typeface="Roboto"/>
            </a:endParaRPr>
          </a:p>
          <a:p>
            <a:pPr indent="-285750" lvl="0" marL="457200" rtl="0" algn="l">
              <a:spcBef>
                <a:spcPts val="0"/>
              </a:spcBef>
              <a:spcAft>
                <a:spcPts val="0"/>
              </a:spcAft>
              <a:buClr>
                <a:srgbClr val="000000"/>
              </a:buClr>
              <a:buSzPts val="900"/>
              <a:buFont typeface="Roboto"/>
              <a:buChar char="●"/>
            </a:pPr>
            <a:r>
              <a:rPr lang="en" sz="900">
                <a:solidFill>
                  <a:srgbClr val="000000"/>
                </a:solidFill>
                <a:latin typeface="Roboto"/>
                <a:ea typeface="Roboto"/>
                <a:cs typeface="Roboto"/>
                <a:sym typeface="Roboto"/>
              </a:rPr>
              <a:t>IP Address: 192.168.1.1</a:t>
            </a:r>
            <a:endParaRPr sz="900">
              <a:solidFill>
                <a:srgbClr val="000000"/>
              </a:solidFill>
              <a:latin typeface="Roboto"/>
              <a:ea typeface="Roboto"/>
              <a:cs typeface="Roboto"/>
              <a:sym typeface="Roboto"/>
            </a:endParaRPr>
          </a:p>
          <a:p>
            <a:pPr indent="0" lvl="0" marL="0" rtl="0" algn="l">
              <a:spcBef>
                <a:spcPts val="0"/>
              </a:spcBef>
              <a:spcAft>
                <a:spcPts val="16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598575"/>
            <a:ext cx="70305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Monitoring the Targets:</a:t>
            </a:r>
            <a:endParaRPr sz="2400"/>
          </a:p>
          <a:p>
            <a:pPr indent="0" lvl="0" marL="0" rtl="0" algn="l">
              <a:lnSpc>
                <a:spcPct val="115000"/>
              </a:lnSpc>
              <a:spcBef>
                <a:spcPts val="0"/>
              </a:spcBef>
              <a:spcAft>
                <a:spcPts val="0"/>
              </a:spcAft>
              <a:buNone/>
            </a:pPr>
            <a:r>
              <a:rPr b="0" lang="en" sz="1100">
                <a:solidFill>
                  <a:srgbClr val="000000"/>
                </a:solidFill>
                <a:latin typeface="Roboto"/>
                <a:ea typeface="Roboto"/>
                <a:cs typeface="Roboto"/>
                <a:sym typeface="Roboto"/>
              </a:rPr>
              <a:t>Identified ports and associated services as potential points of entry: </a:t>
            </a:r>
            <a:endParaRPr sz="1400"/>
          </a:p>
        </p:txBody>
      </p:sp>
      <p:sp>
        <p:nvSpPr>
          <p:cNvPr id="322" name="Google Shape;322;p19"/>
          <p:cNvSpPr txBox="1"/>
          <p:nvPr>
            <p:ph idx="1" type="body"/>
          </p:nvPr>
        </p:nvSpPr>
        <p:spPr>
          <a:xfrm>
            <a:off x="1303800" y="1366325"/>
            <a:ext cx="7030500" cy="3262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Roboto"/>
              <a:buChar char="●"/>
            </a:pPr>
            <a:r>
              <a:rPr b="1" lang="en" sz="1200">
                <a:solidFill>
                  <a:srgbClr val="000000"/>
                </a:solidFill>
                <a:latin typeface="Roboto"/>
                <a:ea typeface="Roboto"/>
                <a:cs typeface="Roboto"/>
                <a:sym typeface="Roboto"/>
              </a:rPr>
              <a:t>Target 1</a:t>
            </a:r>
            <a:endParaRPr b="1" sz="1200">
              <a:solidFill>
                <a:srgbClr val="000000"/>
              </a:solidFill>
              <a:latin typeface="Roboto"/>
              <a:ea typeface="Roboto"/>
              <a:cs typeface="Roboto"/>
              <a:sym typeface="Roboto"/>
            </a:endParaRPr>
          </a:p>
          <a:p>
            <a:pPr indent="-298450" lvl="1" marL="914400" rtl="0" algn="l">
              <a:spcBef>
                <a:spcPts val="0"/>
              </a:spcBef>
              <a:spcAft>
                <a:spcPts val="0"/>
              </a:spcAft>
              <a:buClr>
                <a:srgbClr val="000000"/>
              </a:buClr>
              <a:buSzPts val="1100"/>
              <a:buFont typeface="Roboto"/>
              <a:buChar char="○"/>
            </a:pPr>
            <a:r>
              <a:rPr lang="en">
                <a:solidFill>
                  <a:srgbClr val="000000"/>
                </a:solidFill>
                <a:latin typeface="Roboto"/>
                <a:ea typeface="Roboto"/>
                <a:cs typeface="Roboto"/>
                <a:sym typeface="Roboto"/>
              </a:rPr>
              <a:t>Port 22/tcp - ssh 				</a:t>
            </a:r>
            <a:endParaRPr>
              <a:solidFill>
                <a:srgbClr val="000000"/>
              </a:solidFill>
              <a:latin typeface="Roboto"/>
              <a:ea typeface="Roboto"/>
              <a:cs typeface="Roboto"/>
              <a:sym typeface="Roboto"/>
            </a:endParaRPr>
          </a:p>
          <a:p>
            <a:pPr indent="-298450" lvl="1" marL="914400" rtl="0" algn="l">
              <a:spcBef>
                <a:spcPts val="0"/>
              </a:spcBef>
              <a:spcAft>
                <a:spcPts val="0"/>
              </a:spcAft>
              <a:buClr>
                <a:srgbClr val="000000"/>
              </a:buClr>
              <a:buSzPts val="1100"/>
              <a:buFont typeface="Roboto"/>
              <a:buChar char="○"/>
            </a:pPr>
            <a:r>
              <a:rPr lang="en">
                <a:solidFill>
                  <a:srgbClr val="000000"/>
                </a:solidFill>
                <a:latin typeface="Roboto"/>
                <a:ea typeface="Roboto"/>
                <a:cs typeface="Roboto"/>
                <a:sym typeface="Roboto"/>
              </a:rPr>
              <a:t>Port 80/tcp - http				</a:t>
            </a:r>
            <a:endParaRPr>
              <a:solidFill>
                <a:srgbClr val="000000"/>
              </a:solidFill>
              <a:latin typeface="Roboto"/>
              <a:ea typeface="Roboto"/>
              <a:cs typeface="Roboto"/>
              <a:sym typeface="Roboto"/>
            </a:endParaRPr>
          </a:p>
          <a:p>
            <a:pPr indent="-298450" lvl="1" marL="914400" rtl="0" algn="l">
              <a:spcBef>
                <a:spcPts val="0"/>
              </a:spcBef>
              <a:spcAft>
                <a:spcPts val="0"/>
              </a:spcAft>
              <a:buClr>
                <a:srgbClr val="000000"/>
              </a:buClr>
              <a:buSzPts val="1100"/>
              <a:buFont typeface="Roboto"/>
              <a:buChar char="○"/>
            </a:pPr>
            <a:r>
              <a:rPr lang="en">
                <a:solidFill>
                  <a:srgbClr val="000000"/>
                </a:solidFill>
                <a:latin typeface="Roboto"/>
                <a:ea typeface="Roboto"/>
                <a:cs typeface="Roboto"/>
                <a:sym typeface="Roboto"/>
              </a:rPr>
              <a:t>Port 111/tcp - rpcbind				</a:t>
            </a:r>
            <a:endParaRPr>
              <a:solidFill>
                <a:srgbClr val="000000"/>
              </a:solidFill>
              <a:latin typeface="Roboto"/>
              <a:ea typeface="Roboto"/>
              <a:cs typeface="Roboto"/>
              <a:sym typeface="Roboto"/>
            </a:endParaRPr>
          </a:p>
          <a:p>
            <a:pPr indent="-298450" lvl="1" marL="914400" rtl="0" algn="l">
              <a:spcBef>
                <a:spcPts val="0"/>
              </a:spcBef>
              <a:spcAft>
                <a:spcPts val="0"/>
              </a:spcAft>
              <a:buClr>
                <a:srgbClr val="000000"/>
              </a:buClr>
              <a:buSzPts val="1100"/>
              <a:buFont typeface="Roboto"/>
              <a:buChar char="○"/>
            </a:pPr>
            <a:r>
              <a:rPr lang="en">
                <a:solidFill>
                  <a:srgbClr val="000000"/>
                </a:solidFill>
                <a:latin typeface="Roboto"/>
                <a:ea typeface="Roboto"/>
                <a:cs typeface="Roboto"/>
                <a:sym typeface="Roboto"/>
              </a:rPr>
              <a:t>Port 139/tcp - netbios-ssn Samba	</a:t>
            </a:r>
            <a:endParaRPr>
              <a:solidFill>
                <a:srgbClr val="000000"/>
              </a:solidFill>
              <a:latin typeface="Roboto"/>
              <a:ea typeface="Roboto"/>
              <a:cs typeface="Roboto"/>
              <a:sym typeface="Roboto"/>
            </a:endParaRPr>
          </a:p>
          <a:p>
            <a:pPr indent="-298450" lvl="1" marL="914400" rtl="0" algn="l">
              <a:spcBef>
                <a:spcPts val="0"/>
              </a:spcBef>
              <a:spcAft>
                <a:spcPts val="0"/>
              </a:spcAft>
              <a:buClr>
                <a:srgbClr val="000000"/>
              </a:buClr>
              <a:buSzPts val="1100"/>
              <a:buFont typeface="Roboto"/>
              <a:buChar char="○"/>
            </a:pPr>
            <a:r>
              <a:rPr lang="en">
                <a:solidFill>
                  <a:srgbClr val="000000"/>
                </a:solidFill>
                <a:latin typeface="Roboto"/>
                <a:ea typeface="Roboto"/>
                <a:cs typeface="Roboto"/>
                <a:sym typeface="Roboto"/>
              </a:rPr>
              <a:t>Port 445/tcp - netbios-ssn Samba		</a:t>
            </a:r>
            <a:endParaRPr>
              <a:solidFill>
                <a:srgbClr val="000000"/>
              </a:solidFill>
              <a:latin typeface="Roboto"/>
              <a:ea typeface="Roboto"/>
              <a:cs typeface="Roboto"/>
              <a:sym typeface="Roboto"/>
            </a:endParaRPr>
          </a:p>
          <a:p>
            <a:pPr indent="0" lvl="0" marL="914400" rtl="0" algn="l">
              <a:spcBef>
                <a:spcPts val="0"/>
              </a:spcBef>
              <a:spcAft>
                <a:spcPts val="0"/>
              </a:spcAft>
              <a:buNone/>
            </a:pPr>
            <a:r>
              <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b="1" lang="en" sz="1200">
                <a:solidFill>
                  <a:srgbClr val="000000"/>
                </a:solidFill>
                <a:latin typeface="Roboto"/>
                <a:ea typeface="Roboto"/>
                <a:cs typeface="Roboto"/>
                <a:sym typeface="Roboto"/>
              </a:rPr>
              <a:t>Target 2</a:t>
            </a:r>
            <a:endParaRPr b="1" sz="1200">
              <a:solidFill>
                <a:srgbClr val="000000"/>
              </a:solidFill>
              <a:latin typeface="Roboto"/>
              <a:ea typeface="Roboto"/>
              <a:cs typeface="Roboto"/>
              <a:sym typeface="Roboto"/>
            </a:endParaRPr>
          </a:p>
          <a:p>
            <a:pPr indent="-298450" lvl="1" marL="914400" rtl="0" algn="l">
              <a:spcBef>
                <a:spcPts val="0"/>
              </a:spcBef>
              <a:spcAft>
                <a:spcPts val="0"/>
              </a:spcAft>
              <a:buClr>
                <a:srgbClr val="000000"/>
              </a:buClr>
              <a:buSzPts val="1100"/>
              <a:buFont typeface="Roboto"/>
              <a:buChar char="○"/>
            </a:pPr>
            <a:r>
              <a:rPr lang="en">
                <a:solidFill>
                  <a:srgbClr val="000000"/>
                </a:solidFill>
                <a:latin typeface="Roboto"/>
                <a:ea typeface="Roboto"/>
                <a:cs typeface="Roboto"/>
                <a:sym typeface="Roboto"/>
              </a:rPr>
              <a:t>Port 22/tcp - ssh 			</a:t>
            </a:r>
            <a:endParaRPr>
              <a:solidFill>
                <a:srgbClr val="000000"/>
              </a:solidFill>
              <a:latin typeface="Roboto"/>
              <a:ea typeface="Roboto"/>
              <a:cs typeface="Roboto"/>
              <a:sym typeface="Roboto"/>
            </a:endParaRPr>
          </a:p>
          <a:p>
            <a:pPr indent="-298450" lvl="1" marL="914400" rtl="0" algn="l">
              <a:spcBef>
                <a:spcPts val="0"/>
              </a:spcBef>
              <a:spcAft>
                <a:spcPts val="0"/>
              </a:spcAft>
              <a:buClr>
                <a:srgbClr val="000000"/>
              </a:buClr>
              <a:buSzPts val="1100"/>
              <a:buFont typeface="Roboto"/>
              <a:buChar char="○"/>
            </a:pPr>
            <a:r>
              <a:rPr lang="en">
                <a:solidFill>
                  <a:srgbClr val="000000"/>
                </a:solidFill>
                <a:latin typeface="Roboto"/>
                <a:ea typeface="Roboto"/>
                <a:cs typeface="Roboto"/>
                <a:sym typeface="Roboto"/>
              </a:rPr>
              <a:t>Port 80/tcp - http</a:t>
            </a:r>
            <a:endParaRPr>
              <a:solidFill>
                <a:srgbClr val="000000"/>
              </a:solidFill>
              <a:latin typeface="Roboto"/>
              <a:ea typeface="Roboto"/>
              <a:cs typeface="Roboto"/>
              <a:sym typeface="Roboto"/>
            </a:endParaRPr>
          </a:p>
          <a:p>
            <a:pPr indent="-298450" lvl="1" marL="914400" rtl="0" algn="l">
              <a:spcBef>
                <a:spcPts val="0"/>
              </a:spcBef>
              <a:spcAft>
                <a:spcPts val="0"/>
              </a:spcAft>
              <a:buClr>
                <a:srgbClr val="000000"/>
              </a:buClr>
              <a:buSzPts val="1100"/>
              <a:buFont typeface="Roboto"/>
              <a:buChar char="○"/>
            </a:pPr>
            <a:r>
              <a:rPr lang="en">
                <a:solidFill>
                  <a:srgbClr val="000000"/>
                </a:solidFill>
                <a:latin typeface="Roboto"/>
                <a:ea typeface="Roboto"/>
                <a:cs typeface="Roboto"/>
                <a:sym typeface="Roboto"/>
              </a:rPr>
              <a:t>Port 111/tcp - rpcbind</a:t>
            </a:r>
            <a:endParaRPr>
              <a:solidFill>
                <a:srgbClr val="000000"/>
              </a:solidFill>
              <a:latin typeface="Roboto"/>
              <a:ea typeface="Roboto"/>
              <a:cs typeface="Roboto"/>
              <a:sym typeface="Roboto"/>
            </a:endParaRPr>
          </a:p>
          <a:p>
            <a:pPr indent="-298450" lvl="1" marL="914400" rtl="0" algn="l">
              <a:spcBef>
                <a:spcPts val="0"/>
              </a:spcBef>
              <a:spcAft>
                <a:spcPts val="0"/>
              </a:spcAft>
              <a:buClr>
                <a:srgbClr val="000000"/>
              </a:buClr>
              <a:buSzPts val="1100"/>
              <a:buFont typeface="Roboto"/>
              <a:buChar char="○"/>
            </a:pPr>
            <a:r>
              <a:rPr lang="en">
                <a:solidFill>
                  <a:srgbClr val="000000"/>
                </a:solidFill>
                <a:latin typeface="Roboto"/>
                <a:ea typeface="Roboto"/>
                <a:cs typeface="Roboto"/>
                <a:sym typeface="Roboto"/>
              </a:rPr>
              <a:t>Port 139/tcp - netbios-ssn Samba</a:t>
            </a:r>
            <a:endParaRPr>
              <a:solidFill>
                <a:srgbClr val="000000"/>
              </a:solidFill>
              <a:latin typeface="Roboto"/>
              <a:ea typeface="Roboto"/>
              <a:cs typeface="Roboto"/>
              <a:sym typeface="Roboto"/>
            </a:endParaRPr>
          </a:p>
          <a:p>
            <a:pPr indent="-298450" lvl="1" marL="914400" rtl="0" algn="l">
              <a:spcBef>
                <a:spcPts val="0"/>
              </a:spcBef>
              <a:spcAft>
                <a:spcPts val="0"/>
              </a:spcAft>
              <a:buClr>
                <a:srgbClr val="000000"/>
              </a:buClr>
              <a:buSzPts val="1100"/>
              <a:buFont typeface="Roboto"/>
              <a:buChar char="○"/>
            </a:pPr>
            <a:r>
              <a:rPr lang="en">
                <a:solidFill>
                  <a:srgbClr val="000000"/>
                </a:solidFill>
                <a:latin typeface="Roboto"/>
                <a:ea typeface="Roboto"/>
                <a:cs typeface="Roboto"/>
                <a:sym typeface="Roboto"/>
              </a:rPr>
              <a:t>Port 445/tcp - netbios-ssn Samba</a:t>
            </a:r>
            <a:endParaRPr>
              <a:solidFill>
                <a:srgbClr val="000000"/>
              </a:solidFill>
              <a:latin typeface="Roboto"/>
              <a:ea typeface="Roboto"/>
              <a:cs typeface="Roboto"/>
              <a:sym typeface="Roboto"/>
            </a:endParaRPr>
          </a:p>
          <a:p>
            <a:pPr indent="0" lvl="0" marL="457200" rtl="0" algn="l">
              <a:spcBef>
                <a:spcPts val="0"/>
              </a:spcBef>
              <a:spcAft>
                <a:spcPts val="160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Monitoring the Targets:</a:t>
            </a:r>
            <a:endParaRPr sz="2400"/>
          </a:p>
          <a:p>
            <a:pPr indent="0" lvl="0" marL="0" rtl="0" algn="l">
              <a:spcBef>
                <a:spcPts val="0"/>
              </a:spcBef>
              <a:spcAft>
                <a:spcPts val="0"/>
              </a:spcAft>
              <a:buNone/>
            </a:pPr>
            <a:r>
              <a:rPr lang="en" sz="1400"/>
              <a:t>ELK Stack Server/ Apache Server</a:t>
            </a:r>
            <a:endParaRPr sz="1400"/>
          </a:p>
        </p:txBody>
      </p:sp>
      <p:sp>
        <p:nvSpPr>
          <p:cNvPr id="328" name="Google Shape;328;p20"/>
          <p:cNvSpPr txBox="1"/>
          <p:nvPr>
            <p:ph idx="1" type="body"/>
          </p:nvPr>
        </p:nvSpPr>
        <p:spPr>
          <a:xfrm>
            <a:off x="1303800" y="1418175"/>
            <a:ext cx="7030500" cy="35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ELK STACK SERVER: OPEN SOURCE DATA </a:t>
            </a:r>
            <a:r>
              <a:rPr b="1" lang="en"/>
              <a:t>MANAGEMENT</a:t>
            </a:r>
            <a:r>
              <a:rPr b="1" lang="en"/>
              <a:t> TOOL</a:t>
            </a:r>
            <a:endParaRPr b="1"/>
          </a:p>
          <a:p>
            <a:pPr indent="0" lvl="0" marL="0" rtl="0" algn="l">
              <a:spcBef>
                <a:spcPts val="1600"/>
              </a:spcBef>
              <a:spcAft>
                <a:spcPts val="0"/>
              </a:spcAft>
              <a:buNone/>
            </a:pPr>
            <a:r>
              <a:rPr b="1" lang="en" sz="1350">
                <a:solidFill>
                  <a:srgbClr val="343741"/>
                </a:solidFill>
                <a:highlight>
                  <a:srgbClr val="F7F7F7"/>
                </a:highlight>
                <a:latin typeface="Arial"/>
                <a:ea typeface="Arial"/>
                <a:cs typeface="Arial"/>
                <a:sym typeface="Arial"/>
              </a:rPr>
              <a:t>E</a:t>
            </a:r>
            <a:r>
              <a:rPr lang="en" sz="1350">
                <a:solidFill>
                  <a:srgbClr val="343741"/>
                </a:solidFill>
                <a:highlight>
                  <a:srgbClr val="F7F7F7"/>
                </a:highlight>
                <a:latin typeface="Arial"/>
                <a:ea typeface="Arial"/>
                <a:cs typeface="Arial"/>
                <a:sym typeface="Arial"/>
              </a:rPr>
              <a:t>lasticsearch,</a:t>
            </a:r>
            <a:r>
              <a:rPr b="1" lang="en" sz="1350">
                <a:solidFill>
                  <a:srgbClr val="343741"/>
                </a:solidFill>
                <a:highlight>
                  <a:srgbClr val="F7F7F7"/>
                </a:highlight>
                <a:latin typeface="Arial"/>
                <a:ea typeface="Arial"/>
                <a:cs typeface="Arial"/>
                <a:sym typeface="Arial"/>
              </a:rPr>
              <a:t> L</a:t>
            </a:r>
            <a:r>
              <a:rPr lang="en" sz="1350">
                <a:solidFill>
                  <a:srgbClr val="343741"/>
                </a:solidFill>
                <a:highlight>
                  <a:srgbClr val="F7F7F7"/>
                </a:highlight>
                <a:latin typeface="Arial"/>
                <a:ea typeface="Arial"/>
                <a:cs typeface="Arial"/>
                <a:sym typeface="Arial"/>
              </a:rPr>
              <a:t>ogstash, and </a:t>
            </a:r>
            <a:r>
              <a:rPr b="1" lang="en" sz="1350">
                <a:solidFill>
                  <a:srgbClr val="343741"/>
                </a:solidFill>
                <a:highlight>
                  <a:srgbClr val="F7F7F7"/>
                </a:highlight>
                <a:latin typeface="Arial"/>
                <a:ea typeface="Arial"/>
                <a:cs typeface="Arial"/>
                <a:sym typeface="Arial"/>
              </a:rPr>
              <a:t>K</a:t>
            </a:r>
            <a:r>
              <a:rPr lang="en" sz="1350">
                <a:solidFill>
                  <a:srgbClr val="343741"/>
                </a:solidFill>
                <a:highlight>
                  <a:srgbClr val="F7F7F7"/>
                </a:highlight>
                <a:latin typeface="Arial"/>
                <a:ea typeface="Arial"/>
                <a:cs typeface="Arial"/>
                <a:sym typeface="Arial"/>
              </a:rPr>
              <a:t>ibana. </a:t>
            </a:r>
            <a:r>
              <a:rPr b="1" lang="en" sz="1350">
                <a:solidFill>
                  <a:srgbClr val="343741"/>
                </a:solidFill>
                <a:highlight>
                  <a:srgbClr val="F7F7F7"/>
                </a:highlight>
                <a:latin typeface="Arial"/>
                <a:ea typeface="Arial"/>
                <a:cs typeface="Arial"/>
                <a:sym typeface="Arial"/>
              </a:rPr>
              <a:t>Elasticsearch</a:t>
            </a:r>
            <a:r>
              <a:rPr lang="en" sz="1350">
                <a:solidFill>
                  <a:srgbClr val="343741"/>
                </a:solidFill>
                <a:highlight>
                  <a:srgbClr val="F7F7F7"/>
                </a:highlight>
                <a:latin typeface="Arial"/>
                <a:ea typeface="Arial"/>
                <a:cs typeface="Arial"/>
                <a:sym typeface="Arial"/>
              </a:rPr>
              <a:t> is a search and analytics engine. </a:t>
            </a:r>
            <a:r>
              <a:rPr b="1" lang="en" sz="1350">
                <a:solidFill>
                  <a:srgbClr val="343741"/>
                </a:solidFill>
                <a:highlight>
                  <a:srgbClr val="F7F7F7"/>
                </a:highlight>
                <a:latin typeface="Arial"/>
                <a:ea typeface="Arial"/>
                <a:cs typeface="Arial"/>
                <a:sym typeface="Arial"/>
              </a:rPr>
              <a:t>Logstash</a:t>
            </a:r>
            <a:r>
              <a:rPr lang="en" sz="1350">
                <a:solidFill>
                  <a:srgbClr val="343741"/>
                </a:solidFill>
                <a:highlight>
                  <a:srgbClr val="F7F7F7"/>
                </a:highlight>
                <a:latin typeface="Arial"/>
                <a:ea typeface="Arial"/>
                <a:cs typeface="Arial"/>
                <a:sym typeface="Arial"/>
              </a:rPr>
              <a:t> is a server‑side data processing pipeline that ingests data from multiple sources simultaneously, transforms it, and then sends it to a "stash" like Elasticsearch. </a:t>
            </a:r>
            <a:r>
              <a:rPr b="1" lang="en" sz="1350">
                <a:solidFill>
                  <a:srgbClr val="343741"/>
                </a:solidFill>
                <a:highlight>
                  <a:srgbClr val="F7F7F7"/>
                </a:highlight>
                <a:latin typeface="Arial"/>
                <a:ea typeface="Arial"/>
                <a:cs typeface="Arial"/>
                <a:sym typeface="Arial"/>
              </a:rPr>
              <a:t>Kibana</a:t>
            </a:r>
            <a:r>
              <a:rPr lang="en" sz="1350">
                <a:solidFill>
                  <a:srgbClr val="343741"/>
                </a:solidFill>
                <a:highlight>
                  <a:srgbClr val="F7F7F7"/>
                </a:highlight>
                <a:latin typeface="Arial"/>
                <a:ea typeface="Arial"/>
                <a:cs typeface="Arial"/>
                <a:sym typeface="Arial"/>
              </a:rPr>
              <a:t> lets users visualize data with charts and graphs in Elasticsearch.</a:t>
            </a:r>
            <a:endParaRPr sz="1350">
              <a:solidFill>
                <a:srgbClr val="343741"/>
              </a:solidFill>
              <a:highlight>
                <a:srgbClr val="F7F7F7"/>
              </a:highlight>
              <a:latin typeface="Arial"/>
              <a:ea typeface="Arial"/>
              <a:cs typeface="Arial"/>
              <a:sym typeface="Arial"/>
            </a:endParaRPr>
          </a:p>
          <a:p>
            <a:pPr indent="-314325" lvl="0" marL="457200" rtl="0" algn="l">
              <a:spcBef>
                <a:spcPts val="1600"/>
              </a:spcBef>
              <a:spcAft>
                <a:spcPts val="0"/>
              </a:spcAft>
              <a:buClr>
                <a:srgbClr val="343741"/>
              </a:buClr>
              <a:buSzPts val="1350"/>
              <a:buFont typeface="Arial"/>
              <a:buChar char="-"/>
            </a:pPr>
            <a:r>
              <a:rPr lang="en" sz="1350">
                <a:solidFill>
                  <a:srgbClr val="343741"/>
                </a:solidFill>
                <a:highlight>
                  <a:srgbClr val="F7F7F7"/>
                </a:highlight>
                <a:latin typeface="Arial"/>
                <a:ea typeface="Arial"/>
                <a:cs typeface="Arial"/>
                <a:sym typeface="Arial"/>
              </a:rPr>
              <a:t>DATA STORAGE</a:t>
            </a:r>
            <a:endParaRPr sz="1350">
              <a:solidFill>
                <a:srgbClr val="343741"/>
              </a:solidFill>
              <a:highlight>
                <a:srgbClr val="F7F7F7"/>
              </a:highlight>
              <a:latin typeface="Arial"/>
              <a:ea typeface="Arial"/>
              <a:cs typeface="Arial"/>
              <a:sym typeface="Arial"/>
            </a:endParaRPr>
          </a:p>
          <a:p>
            <a:pPr indent="-314325" lvl="0" marL="457200" rtl="0" algn="l">
              <a:spcBef>
                <a:spcPts val="0"/>
              </a:spcBef>
              <a:spcAft>
                <a:spcPts val="0"/>
              </a:spcAft>
              <a:buClr>
                <a:srgbClr val="343741"/>
              </a:buClr>
              <a:buSzPts val="1350"/>
              <a:buFont typeface="Arial"/>
              <a:buChar char="-"/>
            </a:pPr>
            <a:r>
              <a:rPr lang="en" sz="1350">
                <a:solidFill>
                  <a:srgbClr val="343741"/>
                </a:solidFill>
                <a:highlight>
                  <a:srgbClr val="F7F7F7"/>
                </a:highlight>
                <a:latin typeface="Arial"/>
                <a:ea typeface="Arial"/>
                <a:cs typeface="Arial"/>
                <a:sym typeface="Arial"/>
              </a:rPr>
              <a:t>SEARCH and ANALYTICS ENGINE</a:t>
            </a:r>
            <a:endParaRPr sz="1350">
              <a:solidFill>
                <a:srgbClr val="343741"/>
              </a:solidFill>
              <a:highlight>
                <a:srgbClr val="F7F7F7"/>
              </a:highlight>
              <a:latin typeface="Arial"/>
              <a:ea typeface="Arial"/>
              <a:cs typeface="Arial"/>
              <a:sym typeface="Arial"/>
            </a:endParaRPr>
          </a:p>
          <a:p>
            <a:pPr indent="-314325" lvl="0" marL="457200" rtl="0" algn="l">
              <a:spcBef>
                <a:spcPts val="0"/>
              </a:spcBef>
              <a:spcAft>
                <a:spcPts val="0"/>
              </a:spcAft>
              <a:buClr>
                <a:srgbClr val="343741"/>
              </a:buClr>
              <a:buSzPts val="1350"/>
              <a:buFont typeface="Arial"/>
              <a:buChar char="-"/>
            </a:pPr>
            <a:r>
              <a:rPr lang="en" sz="1350">
                <a:solidFill>
                  <a:srgbClr val="343741"/>
                </a:solidFill>
                <a:highlight>
                  <a:srgbClr val="F7F7F7"/>
                </a:highlight>
                <a:latin typeface="Arial"/>
                <a:ea typeface="Arial"/>
                <a:cs typeface="Arial"/>
                <a:sym typeface="Arial"/>
              </a:rPr>
              <a:t>DATA ANALYSIS</a:t>
            </a:r>
            <a:endParaRPr sz="1350">
              <a:solidFill>
                <a:srgbClr val="343741"/>
              </a:solidFill>
              <a:highlight>
                <a:srgbClr val="F7F7F7"/>
              </a:highlight>
              <a:latin typeface="Arial"/>
              <a:ea typeface="Arial"/>
              <a:cs typeface="Arial"/>
              <a:sym typeface="Arial"/>
            </a:endParaRPr>
          </a:p>
          <a:p>
            <a:pPr indent="-314325" lvl="0" marL="457200" rtl="0" algn="l">
              <a:spcBef>
                <a:spcPts val="0"/>
              </a:spcBef>
              <a:spcAft>
                <a:spcPts val="0"/>
              </a:spcAft>
              <a:buClr>
                <a:srgbClr val="343741"/>
              </a:buClr>
              <a:buSzPts val="1350"/>
              <a:buFont typeface="Arial"/>
              <a:buChar char="-"/>
            </a:pPr>
            <a:r>
              <a:rPr lang="en" sz="1350">
                <a:solidFill>
                  <a:srgbClr val="343741"/>
                </a:solidFill>
                <a:highlight>
                  <a:srgbClr val="F7F7F7"/>
                </a:highlight>
                <a:latin typeface="Arial"/>
                <a:ea typeface="Arial"/>
                <a:cs typeface="Arial"/>
                <a:sym typeface="Arial"/>
              </a:rPr>
              <a:t>VISUALIZATION OF DATA ANALYSIS</a:t>
            </a:r>
            <a:endParaRPr sz="1350">
              <a:solidFill>
                <a:srgbClr val="343741"/>
              </a:solidFill>
              <a:highlight>
                <a:srgbClr val="F7F7F7"/>
              </a:highlight>
              <a:latin typeface="Arial"/>
              <a:ea typeface="Arial"/>
              <a:cs typeface="Arial"/>
              <a:sym typeface="Arial"/>
            </a:endParaRPr>
          </a:p>
          <a:p>
            <a:pPr indent="-314325" lvl="0" marL="457200" rtl="0" algn="l">
              <a:spcBef>
                <a:spcPts val="0"/>
              </a:spcBef>
              <a:spcAft>
                <a:spcPts val="0"/>
              </a:spcAft>
              <a:buClr>
                <a:srgbClr val="343741"/>
              </a:buClr>
              <a:buSzPts val="1350"/>
              <a:buFont typeface="Arial"/>
              <a:buChar char="-"/>
            </a:pPr>
            <a:r>
              <a:rPr lang="en" sz="1350">
                <a:solidFill>
                  <a:srgbClr val="343741"/>
                </a:solidFill>
                <a:highlight>
                  <a:srgbClr val="F7F7F7"/>
                </a:highlight>
                <a:latin typeface="Arial"/>
                <a:ea typeface="Arial"/>
                <a:cs typeface="Arial"/>
                <a:sym typeface="Arial"/>
              </a:rPr>
              <a:t>REAL TIME SYSTEMS MONITORING DASHBOARD</a:t>
            </a:r>
            <a:endParaRPr sz="1350">
              <a:solidFill>
                <a:srgbClr val="343741"/>
              </a:solidFill>
              <a:highlight>
                <a:srgbClr val="F7F7F7"/>
              </a:highlight>
              <a:latin typeface="Arial"/>
              <a:ea typeface="Arial"/>
              <a:cs typeface="Arial"/>
              <a:sym typeface="Arial"/>
            </a:endParaRPr>
          </a:p>
          <a:p>
            <a:pPr indent="-314325" lvl="0" marL="457200" rtl="0" algn="l">
              <a:spcBef>
                <a:spcPts val="0"/>
              </a:spcBef>
              <a:spcAft>
                <a:spcPts val="0"/>
              </a:spcAft>
              <a:buClr>
                <a:srgbClr val="343741"/>
              </a:buClr>
              <a:buSzPts val="1350"/>
              <a:buFont typeface="Arial"/>
              <a:buChar char="-"/>
            </a:pPr>
            <a:r>
              <a:rPr b="1" lang="en" sz="1350">
                <a:solidFill>
                  <a:srgbClr val="343741"/>
                </a:solidFill>
                <a:highlight>
                  <a:srgbClr val="F7F7F7"/>
                </a:highlight>
                <a:latin typeface="Arial"/>
                <a:ea typeface="Arial"/>
                <a:cs typeface="Arial"/>
                <a:sym typeface="Arial"/>
              </a:rPr>
              <a:t>I</a:t>
            </a:r>
            <a:r>
              <a:rPr lang="en" sz="1350">
                <a:solidFill>
                  <a:srgbClr val="343741"/>
                </a:solidFill>
                <a:highlight>
                  <a:srgbClr val="F7F7F7"/>
                </a:highlight>
                <a:latin typeface="Arial"/>
                <a:ea typeface="Arial"/>
                <a:cs typeface="Arial"/>
                <a:sym typeface="Arial"/>
              </a:rPr>
              <a:t>ntrusion </a:t>
            </a:r>
            <a:r>
              <a:rPr b="1" lang="en" sz="1350">
                <a:solidFill>
                  <a:srgbClr val="343741"/>
                </a:solidFill>
                <a:highlight>
                  <a:srgbClr val="F7F7F7"/>
                </a:highlight>
                <a:latin typeface="Arial"/>
                <a:ea typeface="Arial"/>
                <a:cs typeface="Arial"/>
                <a:sym typeface="Arial"/>
              </a:rPr>
              <a:t>D</a:t>
            </a:r>
            <a:r>
              <a:rPr lang="en" sz="1350">
                <a:solidFill>
                  <a:srgbClr val="343741"/>
                </a:solidFill>
                <a:highlight>
                  <a:srgbClr val="F7F7F7"/>
                </a:highlight>
                <a:latin typeface="Arial"/>
                <a:ea typeface="Arial"/>
                <a:cs typeface="Arial"/>
                <a:sym typeface="Arial"/>
              </a:rPr>
              <a:t>etection </a:t>
            </a:r>
            <a:r>
              <a:rPr b="1" lang="en" sz="1350">
                <a:solidFill>
                  <a:srgbClr val="343741"/>
                </a:solidFill>
                <a:highlight>
                  <a:srgbClr val="F7F7F7"/>
                </a:highlight>
                <a:latin typeface="Arial"/>
                <a:ea typeface="Arial"/>
                <a:cs typeface="Arial"/>
                <a:sym typeface="Arial"/>
              </a:rPr>
              <a:t>S</a:t>
            </a:r>
            <a:r>
              <a:rPr lang="en" sz="1350">
                <a:solidFill>
                  <a:srgbClr val="343741"/>
                </a:solidFill>
                <a:highlight>
                  <a:srgbClr val="F7F7F7"/>
                </a:highlight>
                <a:latin typeface="Arial"/>
                <a:ea typeface="Arial"/>
                <a:cs typeface="Arial"/>
                <a:sym typeface="Arial"/>
              </a:rPr>
              <a:t>ystem (</a:t>
            </a:r>
            <a:r>
              <a:rPr b="1" lang="en" sz="1350">
                <a:solidFill>
                  <a:srgbClr val="343741"/>
                </a:solidFill>
                <a:highlight>
                  <a:srgbClr val="F7F7F7"/>
                </a:highlight>
                <a:latin typeface="Arial"/>
                <a:ea typeface="Arial"/>
                <a:cs typeface="Arial"/>
                <a:sym typeface="Arial"/>
              </a:rPr>
              <a:t>IDS)</a:t>
            </a:r>
            <a:r>
              <a:rPr lang="en" sz="1350">
                <a:solidFill>
                  <a:srgbClr val="343741"/>
                </a:solidFill>
                <a:highlight>
                  <a:srgbClr val="F7F7F7"/>
                </a:highlight>
                <a:latin typeface="Arial"/>
                <a:ea typeface="Arial"/>
                <a:cs typeface="Arial"/>
                <a:sym typeface="Arial"/>
              </a:rPr>
              <a:t> capable</a:t>
            </a:r>
            <a:endParaRPr sz="1350">
              <a:solidFill>
                <a:srgbClr val="343741"/>
              </a:solidFill>
              <a:highlight>
                <a:srgbClr val="F7F7F7"/>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423800"/>
            <a:ext cx="7030500" cy="6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ELK MONITORING TOOLS</a:t>
            </a:r>
            <a:endParaRPr sz="2000"/>
          </a:p>
          <a:p>
            <a:pPr indent="0" lvl="0" marL="0" rtl="0" algn="l">
              <a:spcBef>
                <a:spcPts val="0"/>
              </a:spcBef>
              <a:spcAft>
                <a:spcPts val="0"/>
              </a:spcAft>
              <a:buNone/>
            </a:pPr>
            <a:r>
              <a:rPr lang="en" sz="1400"/>
              <a:t>Primary Monitoring Tools </a:t>
            </a:r>
            <a:r>
              <a:rPr lang="en" sz="1400"/>
              <a:t>Utilized</a:t>
            </a:r>
            <a:r>
              <a:rPr lang="en" sz="1400"/>
              <a:t> in Kibana</a:t>
            </a:r>
            <a:endParaRPr sz="1400"/>
          </a:p>
        </p:txBody>
      </p:sp>
      <p:sp>
        <p:nvSpPr>
          <p:cNvPr id="334" name="Google Shape;334;p21"/>
          <p:cNvSpPr txBox="1"/>
          <p:nvPr>
            <p:ph idx="1" type="body"/>
          </p:nvPr>
        </p:nvSpPr>
        <p:spPr>
          <a:xfrm>
            <a:off x="1303800" y="1175750"/>
            <a:ext cx="7030500" cy="16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FILEBEAT - </a:t>
            </a:r>
            <a:r>
              <a:rPr lang="en" sz="1200">
                <a:solidFill>
                  <a:srgbClr val="222222"/>
                </a:solidFill>
                <a:highlight>
                  <a:srgbClr val="FFFFFF"/>
                </a:highlight>
                <a:latin typeface="Roboto"/>
                <a:ea typeface="Roboto"/>
                <a:cs typeface="Roboto"/>
                <a:sym typeface="Roboto"/>
              </a:rPr>
              <a:t>Monitors the log files or locations that you specify, collects log events, and forwards them either to Elasticsearch or Logstash for indexing.</a:t>
            </a:r>
            <a:endParaRPr sz="1200">
              <a:solidFill>
                <a:srgbClr val="222222"/>
              </a:solidFill>
              <a:highlight>
                <a:srgbClr val="FFFFFF"/>
              </a:highlight>
              <a:latin typeface="Roboto"/>
              <a:ea typeface="Roboto"/>
              <a:cs typeface="Roboto"/>
              <a:sym typeface="Roboto"/>
            </a:endParaRPr>
          </a:p>
          <a:p>
            <a:pPr indent="0" lvl="0" marL="0" rtl="0" algn="l">
              <a:spcBef>
                <a:spcPts val="1600"/>
              </a:spcBef>
              <a:spcAft>
                <a:spcPts val="0"/>
              </a:spcAft>
              <a:buNone/>
            </a:pPr>
            <a:r>
              <a:rPr b="1" lang="en" sz="1200">
                <a:solidFill>
                  <a:srgbClr val="222222"/>
                </a:solidFill>
                <a:highlight>
                  <a:srgbClr val="FFFFFF"/>
                </a:highlight>
                <a:latin typeface="Roboto"/>
                <a:ea typeface="Roboto"/>
                <a:cs typeface="Roboto"/>
                <a:sym typeface="Roboto"/>
              </a:rPr>
              <a:t>PACKETBEAT</a:t>
            </a:r>
            <a:r>
              <a:rPr lang="en" sz="1200">
                <a:solidFill>
                  <a:srgbClr val="222222"/>
                </a:solidFill>
                <a:highlight>
                  <a:srgbClr val="FFFFFF"/>
                </a:highlight>
                <a:latin typeface="Roboto"/>
                <a:ea typeface="Roboto"/>
                <a:cs typeface="Roboto"/>
                <a:sym typeface="Roboto"/>
              </a:rPr>
              <a:t> -  A real-time network packet analyzer that you can use with Elasticsearch to provide an application monitoring and performance analytics system.</a:t>
            </a:r>
            <a:endParaRPr sz="1200">
              <a:solidFill>
                <a:srgbClr val="222222"/>
              </a:solidFill>
              <a:highlight>
                <a:srgbClr val="FFFFFF"/>
              </a:highlight>
              <a:latin typeface="Roboto"/>
              <a:ea typeface="Roboto"/>
              <a:cs typeface="Roboto"/>
              <a:sym typeface="Roboto"/>
            </a:endParaRPr>
          </a:p>
          <a:p>
            <a:pPr indent="0" lvl="0" marL="0" rtl="0" algn="l">
              <a:spcBef>
                <a:spcPts val="1600"/>
              </a:spcBef>
              <a:spcAft>
                <a:spcPts val="0"/>
              </a:spcAft>
              <a:buNone/>
            </a:pPr>
            <a:r>
              <a:rPr b="1" lang="en" sz="1200">
                <a:solidFill>
                  <a:srgbClr val="222222"/>
                </a:solidFill>
                <a:highlight>
                  <a:srgbClr val="FFFFFF"/>
                </a:highlight>
                <a:latin typeface="Roboto"/>
                <a:ea typeface="Roboto"/>
                <a:cs typeface="Roboto"/>
                <a:sym typeface="Roboto"/>
              </a:rPr>
              <a:t>METRICBEAT - </a:t>
            </a:r>
            <a:r>
              <a:rPr lang="en" sz="1200">
                <a:solidFill>
                  <a:srgbClr val="222222"/>
                </a:solidFill>
                <a:highlight>
                  <a:srgbClr val="FFFFFF"/>
                </a:highlight>
                <a:latin typeface="Roboto"/>
                <a:ea typeface="Roboto"/>
                <a:cs typeface="Roboto"/>
                <a:sym typeface="Roboto"/>
              </a:rPr>
              <a:t>Collect metrics from the operating system and from services running on the server.</a:t>
            </a:r>
            <a:endParaRPr sz="1200">
              <a:solidFill>
                <a:srgbClr val="222222"/>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b="1" sz="1200">
              <a:solidFill>
                <a:srgbClr val="222222"/>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200">
              <a:solidFill>
                <a:srgbClr val="222222"/>
              </a:solidFill>
              <a:highlight>
                <a:srgbClr val="FFFFFF"/>
              </a:highlight>
              <a:latin typeface="Roboto"/>
              <a:ea typeface="Roboto"/>
              <a:cs typeface="Roboto"/>
              <a:sym typeface="Roboto"/>
            </a:endParaRPr>
          </a:p>
        </p:txBody>
      </p:sp>
      <p:pic>
        <p:nvPicPr>
          <p:cNvPr id="335" name="Google Shape;335;p21"/>
          <p:cNvPicPr preferRelativeResize="0"/>
          <p:nvPr/>
        </p:nvPicPr>
        <p:blipFill>
          <a:blip r:embed="rId3">
            <a:alphaModFix/>
          </a:blip>
          <a:stretch>
            <a:fillRect/>
          </a:stretch>
        </p:blipFill>
        <p:spPr>
          <a:xfrm>
            <a:off x="624750" y="3251025"/>
            <a:ext cx="7894491" cy="1727450"/>
          </a:xfrm>
          <a:prstGeom prst="rect">
            <a:avLst/>
          </a:prstGeom>
          <a:noFill/>
          <a:ln>
            <a:noFill/>
          </a:ln>
        </p:spPr>
      </p:pic>
      <p:sp>
        <p:nvSpPr>
          <p:cNvPr id="336" name="Google Shape;336;p21"/>
          <p:cNvSpPr txBox="1"/>
          <p:nvPr/>
        </p:nvSpPr>
        <p:spPr>
          <a:xfrm>
            <a:off x="656350" y="2858900"/>
            <a:ext cx="68790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Filebeat Dashboard</a:t>
            </a:r>
            <a:endParaRPr b="1">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