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13716000" cx="24377650"/>
  <p:notesSz cx="6858000" cy="9144000"/>
  <p:embeddedFontLst>
    <p:embeddedFont>
      <p:font typeface="Roboto Black"/>
      <p:bold r:id="rId22"/>
      <p:boldItalic r:id="rId23"/>
    </p:embeddedFont>
    <p:embeddedFont>
      <p:font typeface="Roboto Medium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Nunito"/>
      <p:regular r:id="rId32"/>
      <p:bold r:id="rId33"/>
      <p:italic r:id="rId34"/>
      <p:boldItalic r:id="rId35"/>
    </p:embeddedFont>
    <p:embeddedFont>
      <p:font typeface="Lato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58">
          <p15:clr>
            <a:srgbClr val="A4A3A4"/>
          </p15:clr>
        </p15:guide>
        <p15:guide id="2" orient="horz" pos="8160">
          <p15:clr>
            <a:srgbClr val="A4A3A4"/>
          </p15:clr>
        </p15:guide>
        <p15:guide id="3" orient="horz" pos="480">
          <p15:clr>
            <a:srgbClr val="A4A3A4"/>
          </p15:clr>
        </p15:guide>
        <p15:guide id="4" pos="14398">
          <p15:clr>
            <a:srgbClr val="A4A3A4"/>
          </p15:clr>
        </p15:guide>
        <p15:guide id="5" orient="horz" pos="309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37FDB7-8525-4B83-B14C-D77CDE8A43D6}">
  <a:tblStyle styleId="{E737FDB7-8525-4B83-B14C-D77CDE8A43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58"/>
        <p:guide pos="8160" orient="horz"/>
        <p:guide pos="480" orient="horz"/>
        <p:guide pos="14398"/>
        <p:guide pos="309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Black-bold.fntdata"/><Relationship Id="rId21" Type="http://schemas.openxmlformats.org/officeDocument/2006/relationships/slide" Target="slides/slide15.xml"/><Relationship Id="rId24" Type="http://schemas.openxmlformats.org/officeDocument/2006/relationships/font" Target="fonts/RobotoMedium-regular.fntdata"/><Relationship Id="rId23" Type="http://schemas.openxmlformats.org/officeDocument/2006/relationships/font" Target="fonts/RobotoBlac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obotoMedium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Nunito-bold.fntdata"/><Relationship Id="rId10" Type="http://schemas.openxmlformats.org/officeDocument/2006/relationships/slide" Target="slides/slide4.xml"/><Relationship Id="rId32" Type="http://schemas.openxmlformats.org/officeDocument/2006/relationships/font" Target="fonts/Nunito-regular.fntdata"/><Relationship Id="rId13" Type="http://schemas.openxmlformats.org/officeDocument/2006/relationships/slide" Target="slides/slide7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6.xml"/><Relationship Id="rId34" Type="http://schemas.openxmlformats.org/officeDocument/2006/relationships/font" Target="fonts/Nunito-italic.fntdata"/><Relationship Id="rId15" Type="http://schemas.openxmlformats.org/officeDocument/2006/relationships/slide" Target="slides/slide9.xml"/><Relationship Id="rId37" Type="http://schemas.openxmlformats.org/officeDocument/2006/relationships/font" Target="fonts/LatoLight-bold.fntdata"/><Relationship Id="rId14" Type="http://schemas.openxmlformats.org/officeDocument/2006/relationships/slide" Target="slides/slide8.xml"/><Relationship Id="rId36" Type="http://schemas.openxmlformats.org/officeDocument/2006/relationships/font" Target="fonts/LatoLight-regular.fntdata"/><Relationship Id="rId17" Type="http://schemas.openxmlformats.org/officeDocument/2006/relationships/slide" Target="slides/slide11.xml"/><Relationship Id="rId39" Type="http://schemas.openxmlformats.org/officeDocument/2006/relationships/font" Target="fonts/LatoLight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Ligh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5ef2ff1dd_2_0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5ef2ff1d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Henry, Privthi, and Moses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bda237585_0_3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bda237585_0_3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8bda237585_0_32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bda237585_0_3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bda237585_0_3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8bda237585_0_32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bda237585_3_762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bda237585_3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bda237585_0_3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bda237585_0_3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8bda237585_0_32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bda237585_0_32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bda237585_0_3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8bda237585_0_32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bda237585_3_1014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bda237585_3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83034316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8303431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will be going the  ….</a:t>
            </a:r>
            <a:endParaRPr/>
          </a:p>
        </p:txBody>
      </p:sp>
      <p:sp>
        <p:nvSpPr>
          <p:cNvPr id="181" name="Google Shape;181;g783034316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bda237585_3_0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bda23758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bda237585_3_2293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bda237585_3_2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The Network we analyzed for data.</a:t>
            </a:r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bda237455_0_245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bda237455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Critical Vuln. we discovered during the Attack Phase.</a:t>
            </a:r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bda237585_3_258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bda237585_3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bda237585_0_3186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bda237585_0_3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114300" rtl="0" algn="l">
              <a:lnSpc>
                <a:spcPct val="142857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Top IP Addresses was discovered by Statistics&gt;Endpoints&gt;Click IPv4 and filter bytes ascending to show Top IP Addresses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114300" rtl="0" algn="l">
              <a:lnSpc>
                <a:spcPct val="142857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Common Protocols was discovered via - Statistics&gt;Protocol </a:t>
            </a:r>
            <a:r>
              <a:rPr lang="en-US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Hierarchy</a:t>
            </a:r>
            <a:r>
              <a:rPr lang="en-US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&gt;Sort Packets ascend</a:t>
            </a:r>
            <a:r>
              <a:rPr lang="en-US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ing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114300" rtl="0" algn="l">
              <a:lnSpc>
                <a:spcPct val="142857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# Unique IP - Statistics&gt;Endpoints&gt;Clip IPv4 or IPv6&gt;Change to Ethernet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114300" rtl="0" algn="l">
              <a:lnSpc>
                <a:spcPct val="142857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# Malware - After researching june11.dll it was discovered there was 55 engines detected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bda237585_0_32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bda237585_0_3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8bda237585_0_32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bda237585_3_510:notes"/>
          <p:cNvSpPr/>
          <p:nvPr>
            <p:ph idx="2" type="sldImg"/>
          </p:nvPr>
        </p:nvSpPr>
        <p:spPr>
          <a:xfrm>
            <a:off x="3820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bda237585_3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82" y="7532000"/>
            <a:ext cx="19649400" cy="61839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9551050" y="4135200"/>
            <a:ext cx="14826600" cy="9580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13486762" y="100"/>
            <a:ext cx="10890900" cy="54735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41926" y="550000"/>
            <a:ext cx="23293800" cy="12615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680364" y="1580"/>
            <a:ext cx="5999468" cy="2784835"/>
            <a:chOff x="255200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2413783" y="1580"/>
            <a:ext cx="5999468" cy="2784835"/>
            <a:chOff x="905395" y="592"/>
            <a:chExt cx="2250363" cy="1044300"/>
          </a:xfrm>
        </p:grpSpPr>
        <p:sp>
          <p:nvSpPr>
            <p:cNvPr id="23" name="Google Shape;23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8814855" y="13569"/>
            <a:ext cx="4935416" cy="2005592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7470279" y="11247604"/>
            <a:ext cx="6369213" cy="2468633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531189" y="10815072"/>
            <a:ext cx="7452581" cy="2888850"/>
            <a:chOff x="6917201" y="0"/>
            <a:chExt cx="2227777" cy="863400"/>
          </a:xfrm>
        </p:grpSpPr>
        <p:sp>
          <p:nvSpPr>
            <p:cNvPr id="35" name="Google Shape;35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4955251" y="4860889"/>
            <a:ext cx="14293200" cy="38616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4955243" y="9101755"/>
            <a:ext cx="14293200" cy="13935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4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43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43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43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43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43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43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43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4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2" type="sldNum"/>
          </p:nvPr>
        </p:nvSpPr>
        <p:spPr>
          <a:xfrm>
            <a:off x="22369463" y="12116449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/>
          <p:nvPr/>
        </p:nvSpPr>
        <p:spPr>
          <a:xfrm flipH="1">
            <a:off x="14847250" y="7557533"/>
            <a:ext cx="9530400" cy="615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>
            <a:off x="15887022" y="10985536"/>
            <a:ext cx="6720756" cy="2731107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11"/>
          <p:cNvGrpSpPr/>
          <p:nvPr/>
        </p:nvGrpSpPr>
        <p:grpSpPr>
          <a:xfrm>
            <a:off x="531189" y="6"/>
            <a:ext cx="7452581" cy="2888850"/>
            <a:chOff x="6917201" y="0"/>
            <a:chExt cx="2227777" cy="863400"/>
          </a:xfrm>
        </p:grpSpPr>
        <p:sp>
          <p:nvSpPr>
            <p:cNvPr id="120" name="Google Shape;120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1"/>
          <p:cNvSpPr txBox="1"/>
          <p:nvPr>
            <p:ph hasCustomPrompt="1" type="title"/>
          </p:nvPr>
        </p:nvSpPr>
        <p:spPr>
          <a:xfrm>
            <a:off x="3694638" y="3690267"/>
            <a:ext cx="16988400" cy="36792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900"/>
              <a:buNone/>
              <a:defRPr sz="229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900"/>
              <a:buNone/>
              <a:defRPr sz="229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900"/>
              <a:buNone/>
              <a:defRPr sz="229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900"/>
              <a:buNone/>
              <a:defRPr sz="229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900"/>
              <a:buNone/>
              <a:defRPr sz="229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900"/>
              <a:buNone/>
              <a:defRPr sz="229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900"/>
              <a:buNone/>
              <a:defRPr sz="229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900"/>
              <a:buNone/>
              <a:defRPr sz="229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900"/>
              <a:buNone/>
              <a:defRPr sz="229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1"/>
          <p:cNvSpPr txBox="1"/>
          <p:nvPr>
            <p:ph idx="1" type="body"/>
          </p:nvPr>
        </p:nvSpPr>
        <p:spPr>
          <a:xfrm>
            <a:off x="3694638" y="7636933"/>
            <a:ext cx="16988400" cy="17097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Autofit/>
          </a:bodyPr>
          <a:lstStyle>
            <a:lvl1pPr indent="-450850" lvl="0" marL="457200" algn="ctr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12750" lvl="1" marL="914400" algn="ctr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indent="-412750" lvl="2" marL="1371600" algn="ctr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indent="-412750" lvl="3" marL="1828800" algn="ctr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indent="-412750" lvl="4" marL="2286000" algn="ctr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indent="-412750" lvl="5" marL="2743200" algn="ctr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indent="-412750" lvl="6" marL="3200400" algn="ctr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indent="-412750" lvl="7" marL="3657600" algn="ctr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indent="-412750" lvl="8" marL="4114800" algn="ctr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12" type="sldNum"/>
          </p:nvPr>
        </p:nvSpPr>
        <p:spPr>
          <a:xfrm>
            <a:off x="22369463" y="12116449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/>
          <p:nvPr>
            <p:ph idx="12" type="sldNum"/>
          </p:nvPr>
        </p:nvSpPr>
        <p:spPr>
          <a:xfrm>
            <a:off x="22369463" y="12116449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. Bullets 1–4 (Yellow/Green)">
  <p:cSld name="CUSTOM_2_7_1_6_1_2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/>
          <p:nvPr/>
        </p:nvSpPr>
        <p:spPr>
          <a:xfrm>
            <a:off x="3605861" y="3676867"/>
            <a:ext cx="20040300" cy="1656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700"/>
            </a:lvl9pPr>
          </a:lstStyle>
          <a:p/>
        </p:txBody>
      </p:sp>
      <p:sp>
        <p:nvSpPr>
          <p:cNvPr id="131" name="Google Shape;131;p13"/>
          <p:cNvSpPr txBox="1"/>
          <p:nvPr>
            <p:ph idx="1" type="subTitle"/>
          </p:nvPr>
        </p:nvSpPr>
        <p:spPr>
          <a:xfrm>
            <a:off x="0" y="1802600"/>
            <a:ext cx="24377700" cy="972900"/>
          </a:xfrm>
          <a:prstGeom prst="rect">
            <a:avLst/>
          </a:prstGeom>
        </p:spPr>
        <p:txBody>
          <a:bodyPr anchorCtr="0" anchor="t" bIns="0" lIns="1219000" spcFirstLastPara="1" rIns="1219000" wrap="square" tIns="2437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43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43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43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43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43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43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43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4300"/>
              </a:spcBef>
              <a:spcAft>
                <a:spcPts val="4300"/>
              </a:spcAft>
              <a:buNone/>
              <a:defRPr sz="3700"/>
            </a:lvl9pPr>
          </a:lstStyle>
          <a:p/>
        </p:txBody>
      </p:sp>
      <p:cxnSp>
        <p:nvCxnSpPr>
          <p:cNvPr id="132" name="Google Shape;132;p13"/>
          <p:cNvCxnSpPr/>
          <p:nvPr/>
        </p:nvCxnSpPr>
        <p:spPr>
          <a:xfrm>
            <a:off x="731476" y="1706880"/>
            <a:ext cx="229155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Autofit/>
          </a:bodyPr>
          <a:lstStyle>
            <a:lvl1pPr lvl="0" rtl="0">
              <a:buNone/>
              <a:defRPr sz="1600">
                <a:solidFill>
                  <a:srgbClr val="000000"/>
                </a:solidFill>
              </a:defRPr>
            </a:lvl1pPr>
            <a:lvl2pPr lvl="1" rtl="0">
              <a:buNone/>
              <a:defRPr sz="1600">
                <a:solidFill>
                  <a:srgbClr val="000000"/>
                </a:solidFill>
              </a:defRPr>
            </a:lvl2pPr>
            <a:lvl3pPr lvl="2" rtl="0">
              <a:buNone/>
              <a:defRPr sz="1600">
                <a:solidFill>
                  <a:srgbClr val="000000"/>
                </a:solidFill>
              </a:defRPr>
            </a:lvl3pPr>
            <a:lvl4pPr lvl="3" rtl="0">
              <a:buNone/>
              <a:defRPr sz="1600">
                <a:solidFill>
                  <a:srgbClr val="000000"/>
                </a:solidFill>
              </a:defRPr>
            </a:lvl4pPr>
            <a:lvl5pPr lvl="4" rtl="0">
              <a:buNone/>
              <a:defRPr sz="1600">
                <a:solidFill>
                  <a:srgbClr val="000000"/>
                </a:solidFill>
              </a:defRPr>
            </a:lvl5pPr>
            <a:lvl6pPr lvl="5" rtl="0">
              <a:buNone/>
              <a:defRPr sz="1600">
                <a:solidFill>
                  <a:srgbClr val="000000"/>
                </a:solidFill>
              </a:defRPr>
            </a:lvl6pPr>
            <a:lvl7pPr lvl="6" rtl="0">
              <a:buNone/>
              <a:defRPr sz="1600">
                <a:solidFill>
                  <a:srgbClr val="000000"/>
                </a:solidFill>
              </a:defRPr>
            </a:lvl7pPr>
            <a:lvl8pPr lvl="7" rtl="0">
              <a:buNone/>
              <a:defRPr sz="1600">
                <a:solidFill>
                  <a:srgbClr val="000000"/>
                </a:solidFill>
              </a:defRPr>
            </a:lvl8pPr>
            <a:lvl9pPr lvl="8" rtl="0">
              <a:buNone/>
              <a:defRPr sz="16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4" name="Google Shape;134;p13"/>
          <p:cNvCxnSpPr/>
          <p:nvPr/>
        </p:nvCxnSpPr>
        <p:spPr>
          <a:xfrm>
            <a:off x="731329" y="13083880"/>
            <a:ext cx="22915500" cy="273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3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rtl="0">
              <a:spcBef>
                <a:spcPts val="43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43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43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43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43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43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43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4300"/>
              </a:spcBef>
              <a:spcAft>
                <a:spcPts val="4300"/>
              </a:spcAft>
              <a:buNone/>
              <a:defRPr sz="3700"/>
            </a:lvl9pPr>
          </a:lstStyle>
          <a:p/>
        </p:txBody>
      </p:sp>
      <p:sp>
        <p:nvSpPr>
          <p:cNvPr id="136" name="Google Shape;136;p13"/>
          <p:cNvSpPr txBox="1"/>
          <p:nvPr>
            <p:ph idx="3" type="subTitle"/>
          </p:nvPr>
        </p:nvSpPr>
        <p:spPr>
          <a:xfrm>
            <a:off x="32592" y="3728000"/>
            <a:ext cx="24377700" cy="1618500"/>
          </a:xfrm>
          <a:prstGeom prst="rect">
            <a:avLst/>
          </a:prstGeom>
        </p:spPr>
        <p:txBody>
          <a:bodyPr anchorCtr="0" anchor="ctr" bIns="0" lIns="4144550" spcFirstLastPara="1" rIns="121900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43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43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43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43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43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43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43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4300"/>
              </a:spcBef>
              <a:spcAft>
                <a:spcPts val="4300"/>
              </a:spcAft>
              <a:buNone/>
              <a:defRPr sz="3700"/>
            </a:lvl9pPr>
          </a:lstStyle>
          <a:p/>
        </p:txBody>
      </p:sp>
      <p:sp>
        <p:nvSpPr>
          <p:cNvPr id="137" name="Google Shape;137;p13"/>
          <p:cNvSpPr/>
          <p:nvPr/>
        </p:nvSpPr>
        <p:spPr>
          <a:xfrm>
            <a:off x="3605861" y="5949696"/>
            <a:ext cx="20040300" cy="1656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3605861" y="8196933"/>
            <a:ext cx="20040300" cy="1656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3605861" y="10450600"/>
            <a:ext cx="20040300" cy="1656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 txBox="1"/>
          <p:nvPr>
            <p:ph idx="4" type="subTitle"/>
          </p:nvPr>
        </p:nvSpPr>
        <p:spPr>
          <a:xfrm>
            <a:off x="-32592" y="5956133"/>
            <a:ext cx="24443100" cy="1618500"/>
          </a:xfrm>
          <a:prstGeom prst="rect">
            <a:avLst/>
          </a:prstGeom>
        </p:spPr>
        <p:txBody>
          <a:bodyPr anchorCtr="0" anchor="ctr" bIns="0" lIns="4144550" spcFirstLastPara="1" rIns="121900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43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43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43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43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43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43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43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4300"/>
              </a:spcBef>
              <a:spcAft>
                <a:spcPts val="4300"/>
              </a:spcAft>
              <a:buNone/>
              <a:defRPr sz="3700"/>
            </a:lvl9pPr>
          </a:lstStyle>
          <a:p/>
        </p:txBody>
      </p:sp>
      <p:sp>
        <p:nvSpPr>
          <p:cNvPr id="141" name="Google Shape;141;p13"/>
          <p:cNvSpPr txBox="1"/>
          <p:nvPr>
            <p:ph idx="5" type="subTitle"/>
          </p:nvPr>
        </p:nvSpPr>
        <p:spPr>
          <a:xfrm>
            <a:off x="0" y="8203400"/>
            <a:ext cx="24443100" cy="1618500"/>
          </a:xfrm>
          <a:prstGeom prst="rect">
            <a:avLst/>
          </a:prstGeom>
        </p:spPr>
        <p:txBody>
          <a:bodyPr anchorCtr="0" anchor="ctr" bIns="0" lIns="4144550" spcFirstLastPara="1" rIns="121900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43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43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43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43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43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43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43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4300"/>
              </a:spcBef>
              <a:spcAft>
                <a:spcPts val="4300"/>
              </a:spcAft>
              <a:buNone/>
              <a:defRPr sz="3700"/>
            </a:lvl9pPr>
          </a:lstStyle>
          <a:p/>
        </p:txBody>
      </p:sp>
      <p:sp>
        <p:nvSpPr>
          <p:cNvPr id="142" name="Google Shape;142;p13"/>
          <p:cNvSpPr txBox="1"/>
          <p:nvPr>
            <p:ph idx="6" type="subTitle"/>
          </p:nvPr>
        </p:nvSpPr>
        <p:spPr>
          <a:xfrm>
            <a:off x="-32791" y="10450600"/>
            <a:ext cx="24443100" cy="1618500"/>
          </a:xfrm>
          <a:prstGeom prst="rect">
            <a:avLst/>
          </a:prstGeom>
        </p:spPr>
        <p:txBody>
          <a:bodyPr anchorCtr="0" anchor="ctr" bIns="0" lIns="4144550" spcFirstLastPara="1" rIns="121900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43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43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43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43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43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43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43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4300"/>
              </a:spcBef>
              <a:spcAft>
                <a:spcPts val="4300"/>
              </a:spcAft>
              <a:buNone/>
              <a:defRPr sz="3700"/>
            </a:lvl9pPr>
          </a:lstStyle>
          <a:p/>
        </p:txBody>
      </p:sp>
      <p:pic>
        <p:nvPicPr>
          <p:cNvPr id="143" name="Google Shape;143;p13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1145750" y="3740828"/>
            <a:ext cx="2094299" cy="16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/>
          <p:cNvPicPr preferRelativeResize="0"/>
          <p:nvPr/>
        </p:nvPicPr>
        <p:blipFill rotWithShape="1">
          <a:blip r:embed="rId3">
            <a:alphaModFix/>
          </a:blip>
          <a:srcRect b="1830" l="0" r="0" t="1830"/>
          <a:stretch/>
        </p:blipFill>
        <p:spPr>
          <a:xfrm>
            <a:off x="1145750" y="5938928"/>
            <a:ext cx="2094299" cy="16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/>
          <p:cNvPicPr preferRelativeResize="0"/>
          <p:nvPr/>
        </p:nvPicPr>
        <p:blipFill rotWithShape="1">
          <a:blip r:embed="rId4">
            <a:alphaModFix/>
          </a:blip>
          <a:srcRect b="1830" l="0" r="0" t="1830"/>
          <a:stretch/>
        </p:blipFill>
        <p:spPr>
          <a:xfrm>
            <a:off x="1152516" y="10444195"/>
            <a:ext cx="2094299" cy="16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3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1145750" y="8219361"/>
            <a:ext cx="2094299" cy="16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768">
          <p15:clr>
            <a:srgbClr val="F9AD4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Subsection Slide">
  <p:cSld name="CUSTOM_17_2_1_1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4"/>
          <p:cNvPicPr preferRelativeResize="0"/>
          <p:nvPr/>
        </p:nvPicPr>
        <p:blipFill rotWithShape="1">
          <a:blip r:embed="rId2">
            <a:alphaModFix/>
          </a:blip>
          <a:srcRect b="2498" l="0" r="0" t="2489"/>
          <a:stretch/>
        </p:blipFill>
        <p:spPr>
          <a:xfrm>
            <a:off x="731329" y="733016"/>
            <a:ext cx="22914989" cy="1224997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4"/>
          <p:cNvSpPr txBox="1"/>
          <p:nvPr>
            <p:ph type="title"/>
          </p:nvPr>
        </p:nvSpPr>
        <p:spPr>
          <a:xfrm>
            <a:off x="731343" y="5569267"/>
            <a:ext cx="22914900" cy="2112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700"/>
            </a:lvl9pPr>
          </a:lstStyle>
          <a:p/>
        </p:txBody>
      </p:sp>
      <p:sp>
        <p:nvSpPr>
          <p:cNvPr id="150" name="Google Shape;150;p14"/>
          <p:cNvSpPr txBox="1"/>
          <p:nvPr>
            <p:ph idx="12" type="sldNum"/>
          </p:nvPr>
        </p:nvSpPr>
        <p:spPr>
          <a:xfrm>
            <a:off x="22812148" y="12666269"/>
            <a:ext cx="1462800" cy="10497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Autofit/>
          </a:bodyPr>
          <a:lstStyle>
            <a:lvl1pPr lvl="0" rtl="0">
              <a:buNone/>
              <a:defRPr sz="3700">
                <a:solidFill>
                  <a:srgbClr val="FFFFFF"/>
                </a:solidFill>
              </a:defRPr>
            </a:lvl1pPr>
            <a:lvl2pPr lvl="1" rtl="0">
              <a:buNone/>
              <a:defRPr sz="3700">
                <a:solidFill>
                  <a:srgbClr val="FFFFFF"/>
                </a:solidFill>
              </a:defRPr>
            </a:lvl2pPr>
            <a:lvl3pPr lvl="2" rtl="0">
              <a:buNone/>
              <a:defRPr sz="3700">
                <a:solidFill>
                  <a:srgbClr val="FFFFFF"/>
                </a:solidFill>
              </a:defRPr>
            </a:lvl3pPr>
            <a:lvl4pPr lvl="3" rtl="0">
              <a:buNone/>
              <a:defRPr sz="3700">
                <a:solidFill>
                  <a:srgbClr val="FFFFFF"/>
                </a:solidFill>
              </a:defRPr>
            </a:lvl4pPr>
            <a:lvl5pPr lvl="4" rtl="0">
              <a:buNone/>
              <a:defRPr sz="3700">
                <a:solidFill>
                  <a:srgbClr val="FFFFFF"/>
                </a:solidFill>
              </a:defRPr>
            </a:lvl5pPr>
            <a:lvl6pPr lvl="5" rtl="0">
              <a:buNone/>
              <a:defRPr sz="3700">
                <a:solidFill>
                  <a:srgbClr val="FFFFFF"/>
                </a:solidFill>
              </a:defRPr>
            </a:lvl6pPr>
            <a:lvl7pPr lvl="6" rtl="0">
              <a:buNone/>
              <a:defRPr sz="3700">
                <a:solidFill>
                  <a:srgbClr val="FFFFFF"/>
                </a:solidFill>
              </a:defRPr>
            </a:lvl7pPr>
            <a:lvl8pPr lvl="7" rtl="0">
              <a:buNone/>
              <a:defRPr sz="3700">
                <a:solidFill>
                  <a:srgbClr val="FFFFFF"/>
                </a:solidFill>
              </a:defRPr>
            </a:lvl8pPr>
            <a:lvl9pPr lvl="8" rtl="0">
              <a:buNone/>
              <a:defRPr sz="37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4"/>
          <p:cNvSpPr txBox="1"/>
          <p:nvPr>
            <p:ph idx="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Autofit/>
          </a:bodyPr>
          <a:lstStyle>
            <a:lvl1pPr lvl="0" rtl="0">
              <a:buNone/>
              <a:defRPr sz="1600">
                <a:solidFill>
                  <a:srgbClr val="000000"/>
                </a:solidFill>
              </a:defRPr>
            </a:lvl1pPr>
            <a:lvl2pPr lvl="1" rtl="0">
              <a:buNone/>
              <a:defRPr sz="1600">
                <a:solidFill>
                  <a:srgbClr val="000000"/>
                </a:solidFill>
              </a:defRPr>
            </a:lvl2pPr>
            <a:lvl3pPr lvl="2" rtl="0">
              <a:buNone/>
              <a:defRPr sz="1600">
                <a:solidFill>
                  <a:srgbClr val="000000"/>
                </a:solidFill>
              </a:defRPr>
            </a:lvl3pPr>
            <a:lvl4pPr lvl="3" rtl="0">
              <a:buNone/>
              <a:defRPr sz="1600">
                <a:solidFill>
                  <a:srgbClr val="000000"/>
                </a:solidFill>
              </a:defRPr>
            </a:lvl4pPr>
            <a:lvl5pPr lvl="4" rtl="0">
              <a:buNone/>
              <a:defRPr sz="1600">
                <a:solidFill>
                  <a:srgbClr val="000000"/>
                </a:solidFill>
              </a:defRPr>
            </a:lvl5pPr>
            <a:lvl6pPr lvl="5" rtl="0">
              <a:buNone/>
              <a:defRPr sz="1600">
                <a:solidFill>
                  <a:srgbClr val="000000"/>
                </a:solidFill>
              </a:defRPr>
            </a:lvl6pPr>
            <a:lvl7pPr lvl="6" rtl="0">
              <a:buNone/>
              <a:defRPr sz="1600">
                <a:solidFill>
                  <a:srgbClr val="000000"/>
                </a:solidFill>
              </a:defRPr>
            </a:lvl7pPr>
            <a:lvl8pPr lvl="7" rtl="0">
              <a:buNone/>
              <a:defRPr sz="1600">
                <a:solidFill>
                  <a:srgbClr val="000000"/>
                </a:solidFill>
              </a:defRPr>
            </a:lvl8pPr>
            <a:lvl9pPr lvl="8" rtl="0">
              <a:buNone/>
              <a:defRPr sz="16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4"/>
          <p:cNvSpPr txBox="1"/>
          <p:nvPr>
            <p:ph idx="1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rtl="0">
              <a:spcBef>
                <a:spcPts val="43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43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43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43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43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43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43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4300"/>
              </a:spcBef>
              <a:spcAft>
                <a:spcPts val="4300"/>
              </a:spcAft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Text with Sidebar">
  <p:cSld name="CUSTOM_2_4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5"/>
          <p:cNvPicPr preferRelativeResize="0"/>
          <p:nvPr/>
        </p:nvPicPr>
        <p:blipFill rotWithShape="1">
          <a:blip r:embed="rId2">
            <a:alphaModFix/>
          </a:blip>
          <a:srcRect b="119" l="0" r="0" t="119"/>
          <a:stretch/>
        </p:blipFill>
        <p:spPr>
          <a:xfrm>
            <a:off x="18792305" y="2427400"/>
            <a:ext cx="4875530" cy="1009279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5"/>
          <p:cNvSpPr txBox="1"/>
          <p:nvPr>
            <p:ph idx="1" type="subTitle"/>
          </p:nvPr>
        </p:nvSpPr>
        <p:spPr>
          <a:xfrm>
            <a:off x="0" y="1802600"/>
            <a:ext cx="17794500" cy="972900"/>
          </a:xfrm>
          <a:prstGeom prst="rect">
            <a:avLst/>
          </a:prstGeom>
        </p:spPr>
        <p:txBody>
          <a:bodyPr anchorCtr="0" anchor="t" bIns="0" lIns="1219000" spcFirstLastPara="1" rIns="1219000" wrap="square" tIns="2437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43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43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43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43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43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43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43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4300"/>
              </a:spcBef>
              <a:spcAft>
                <a:spcPts val="4300"/>
              </a:spcAft>
              <a:buNone/>
              <a:defRPr sz="3700"/>
            </a:lvl9pPr>
          </a:lstStyle>
          <a:p/>
        </p:txBody>
      </p:sp>
      <p:sp>
        <p:nvSpPr>
          <p:cNvPr id="156" name="Google Shape;156;p15"/>
          <p:cNvSpPr txBox="1"/>
          <p:nvPr>
            <p:ph idx="2" type="body"/>
          </p:nvPr>
        </p:nvSpPr>
        <p:spPr>
          <a:xfrm>
            <a:off x="0" y="3322133"/>
            <a:ext cx="17860800" cy="103935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Autofit/>
          </a:bodyPr>
          <a:lstStyle>
            <a:lvl1pPr indent="-463550" lvl="0" marL="457200" rtl="0">
              <a:spcBef>
                <a:spcPts val="0"/>
              </a:spcBef>
              <a:spcAft>
                <a:spcPts val="0"/>
              </a:spcAft>
              <a:buSzPts val="3700"/>
              <a:buFont typeface="Roboto"/>
              <a:buChar char="●"/>
              <a:defRPr sz="3700">
                <a:latin typeface="Roboto"/>
                <a:ea typeface="Roboto"/>
                <a:cs typeface="Roboto"/>
                <a:sym typeface="Roboto"/>
              </a:defRPr>
            </a:lvl1pPr>
            <a:lvl2pPr indent="-463550" lvl="1" marL="914400" rtl="0">
              <a:spcBef>
                <a:spcPts val="2100"/>
              </a:spcBef>
              <a:spcAft>
                <a:spcPts val="0"/>
              </a:spcAft>
              <a:buSzPts val="3700"/>
              <a:buFont typeface="Roboto"/>
              <a:buChar char="○"/>
              <a:defRPr sz="3700">
                <a:latin typeface="Roboto"/>
                <a:ea typeface="Roboto"/>
                <a:cs typeface="Roboto"/>
                <a:sym typeface="Roboto"/>
              </a:defRPr>
            </a:lvl2pPr>
            <a:lvl3pPr indent="-463550" lvl="2" marL="1371600" rtl="0">
              <a:spcBef>
                <a:spcPts val="2100"/>
              </a:spcBef>
              <a:spcAft>
                <a:spcPts val="0"/>
              </a:spcAft>
              <a:buSzPts val="3700"/>
              <a:buFont typeface="Roboto"/>
              <a:buChar char="■"/>
              <a:defRPr sz="3700">
                <a:latin typeface="Roboto"/>
                <a:ea typeface="Roboto"/>
                <a:cs typeface="Roboto"/>
                <a:sym typeface="Roboto"/>
              </a:defRPr>
            </a:lvl3pPr>
            <a:lvl4pPr indent="-463550" lvl="3" marL="1828800" rtl="0">
              <a:spcBef>
                <a:spcPts val="2100"/>
              </a:spcBef>
              <a:spcAft>
                <a:spcPts val="0"/>
              </a:spcAft>
              <a:buSzPts val="3700"/>
              <a:buFont typeface="Roboto"/>
              <a:buChar char="●"/>
              <a:defRPr sz="3700">
                <a:latin typeface="Roboto"/>
                <a:ea typeface="Roboto"/>
                <a:cs typeface="Roboto"/>
                <a:sym typeface="Roboto"/>
              </a:defRPr>
            </a:lvl4pPr>
            <a:lvl5pPr indent="-463550" lvl="4" marL="2286000" rtl="0">
              <a:spcBef>
                <a:spcPts val="2100"/>
              </a:spcBef>
              <a:spcAft>
                <a:spcPts val="0"/>
              </a:spcAft>
              <a:buSzPts val="3700"/>
              <a:buFont typeface="Roboto"/>
              <a:buChar char="○"/>
              <a:defRPr sz="3700">
                <a:latin typeface="Roboto"/>
                <a:ea typeface="Roboto"/>
                <a:cs typeface="Roboto"/>
                <a:sym typeface="Roboto"/>
              </a:defRPr>
            </a:lvl5pPr>
            <a:lvl6pPr indent="-463550" lvl="5" marL="2743200" rtl="0">
              <a:spcBef>
                <a:spcPts val="2100"/>
              </a:spcBef>
              <a:spcAft>
                <a:spcPts val="0"/>
              </a:spcAft>
              <a:buSzPts val="3700"/>
              <a:buFont typeface="Roboto"/>
              <a:buChar char="■"/>
              <a:defRPr sz="3700">
                <a:latin typeface="Roboto"/>
                <a:ea typeface="Roboto"/>
                <a:cs typeface="Roboto"/>
                <a:sym typeface="Roboto"/>
              </a:defRPr>
            </a:lvl6pPr>
            <a:lvl7pPr indent="-463550" lvl="6" marL="3200400" rtl="0">
              <a:spcBef>
                <a:spcPts val="2100"/>
              </a:spcBef>
              <a:spcAft>
                <a:spcPts val="0"/>
              </a:spcAft>
              <a:buSzPts val="3700"/>
              <a:buFont typeface="Roboto"/>
              <a:buChar char="●"/>
              <a:defRPr sz="3700">
                <a:latin typeface="Roboto"/>
                <a:ea typeface="Roboto"/>
                <a:cs typeface="Roboto"/>
                <a:sym typeface="Roboto"/>
              </a:defRPr>
            </a:lvl7pPr>
            <a:lvl8pPr indent="-463550" lvl="7" marL="3657600" rtl="0">
              <a:spcBef>
                <a:spcPts val="2100"/>
              </a:spcBef>
              <a:spcAft>
                <a:spcPts val="0"/>
              </a:spcAft>
              <a:buSzPts val="3700"/>
              <a:buFont typeface="Roboto"/>
              <a:buChar char="○"/>
              <a:defRPr sz="3700">
                <a:latin typeface="Roboto"/>
                <a:ea typeface="Roboto"/>
                <a:cs typeface="Roboto"/>
                <a:sym typeface="Roboto"/>
              </a:defRPr>
            </a:lvl8pPr>
            <a:lvl9pPr indent="-463550" lvl="8" marL="4114800" rtl="0">
              <a:spcBef>
                <a:spcPts val="2100"/>
              </a:spcBef>
              <a:spcAft>
                <a:spcPts val="2100"/>
              </a:spcAft>
              <a:buSzPts val="3700"/>
              <a:buFont typeface="Roboto"/>
              <a:buChar char="■"/>
              <a:defRPr sz="3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7" name="Google Shape;157;p15"/>
          <p:cNvSpPr txBox="1"/>
          <p:nvPr>
            <p:ph idx="3" type="subTitle"/>
          </p:nvPr>
        </p:nvSpPr>
        <p:spPr>
          <a:xfrm>
            <a:off x="18811900" y="2427933"/>
            <a:ext cx="4836300" cy="10092900"/>
          </a:xfrm>
          <a:prstGeom prst="rect">
            <a:avLst/>
          </a:prstGeom>
          <a:ln cap="flat" cmpd="sng" w="9525">
            <a:solidFill>
              <a:srgbClr val="DBD9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87575" lIns="487575" spcFirstLastPara="1" rIns="487575" wrap="square" tIns="487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43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43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43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43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43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43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43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4300"/>
              </a:spcBef>
              <a:spcAft>
                <a:spcPts val="4300"/>
              </a:spcAft>
              <a:buNone/>
              <a:defRPr sz="3700"/>
            </a:lvl9pPr>
          </a:lstStyle>
          <a:p/>
        </p:txBody>
      </p:sp>
      <p:sp>
        <p:nvSpPr>
          <p:cNvPr id="158" name="Google Shape;158;p15"/>
          <p:cNvSpPr txBox="1"/>
          <p:nvPr>
            <p:ph type="title"/>
          </p:nvPr>
        </p:nvSpPr>
        <p:spPr>
          <a:xfrm>
            <a:off x="-33125" y="0"/>
            <a:ext cx="178608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700"/>
            </a:lvl9pPr>
          </a:lstStyle>
          <a:p/>
        </p:txBody>
      </p:sp>
      <p:sp>
        <p:nvSpPr>
          <p:cNvPr id="159" name="Google Shape;159;p15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Autofit/>
          </a:bodyPr>
          <a:lstStyle>
            <a:lvl1pPr lvl="0" rtl="0">
              <a:buNone/>
              <a:defRPr sz="1600">
                <a:solidFill>
                  <a:srgbClr val="000000"/>
                </a:solidFill>
              </a:defRPr>
            </a:lvl1pPr>
            <a:lvl2pPr lvl="1" rtl="0">
              <a:buNone/>
              <a:defRPr sz="1600">
                <a:solidFill>
                  <a:srgbClr val="000000"/>
                </a:solidFill>
              </a:defRPr>
            </a:lvl2pPr>
            <a:lvl3pPr lvl="2" rtl="0">
              <a:buNone/>
              <a:defRPr sz="1600">
                <a:solidFill>
                  <a:srgbClr val="000000"/>
                </a:solidFill>
              </a:defRPr>
            </a:lvl3pPr>
            <a:lvl4pPr lvl="3" rtl="0">
              <a:buNone/>
              <a:defRPr sz="1600">
                <a:solidFill>
                  <a:srgbClr val="000000"/>
                </a:solidFill>
              </a:defRPr>
            </a:lvl4pPr>
            <a:lvl5pPr lvl="4" rtl="0">
              <a:buNone/>
              <a:defRPr sz="1600">
                <a:solidFill>
                  <a:srgbClr val="000000"/>
                </a:solidFill>
              </a:defRPr>
            </a:lvl5pPr>
            <a:lvl6pPr lvl="5" rtl="0">
              <a:buNone/>
              <a:defRPr sz="1600">
                <a:solidFill>
                  <a:srgbClr val="000000"/>
                </a:solidFill>
              </a:defRPr>
            </a:lvl6pPr>
            <a:lvl7pPr lvl="6" rtl="0">
              <a:buNone/>
              <a:defRPr sz="1600">
                <a:solidFill>
                  <a:srgbClr val="000000"/>
                </a:solidFill>
              </a:defRPr>
            </a:lvl7pPr>
            <a:lvl8pPr lvl="7" rtl="0">
              <a:buNone/>
              <a:defRPr sz="1600">
                <a:solidFill>
                  <a:srgbClr val="000000"/>
                </a:solidFill>
              </a:defRPr>
            </a:lvl8pPr>
            <a:lvl9pPr lvl="8" rtl="0">
              <a:buNone/>
              <a:defRPr sz="16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0" name="Google Shape;160;p15"/>
          <p:cNvCxnSpPr/>
          <p:nvPr/>
        </p:nvCxnSpPr>
        <p:spPr>
          <a:xfrm>
            <a:off x="731329" y="13083880"/>
            <a:ext cx="22915500" cy="273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5"/>
          <p:cNvCxnSpPr/>
          <p:nvPr/>
        </p:nvCxnSpPr>
        <p:spPr>
          <a:xfrm>
            <a:off x="731476" y="1706880"/>
            <a:ext cx="229155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5"/>
          <p:cNvSpPr txBox="1"/>
          <p:nvPr>
            <p:ph idx="4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rtl="0">
              <a:spcBef>
                <a:spcPts val="43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43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43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43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43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43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43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4300"/>
              </a:spcBef>
              <a:spcAft>
                <a:spcPts val="4300"/>
              </a:spcAft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Text Only">
  <p:cSld name="CUSTOM_2_7_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700"/>
            </a:lvl9pPr>
          </a:lstStyle>
          <a:p/>
        </p:txBody>
      </p:sp>
      <p:sp>
        <p:nvSpPr>
          <p:cNvPr id="165" name="Google Shape;165;p16"/>
          <p:cNvSpPr txBox="1"/>
          <p:nvPr>
            <p:ph idx="1" type="subTitle"/>
          </p:nvPr>
        </p:nvSpPr>
        <p:spPr>
          <a:xfrm>
            <a:off x="0" y="1802600"/>
            <a:ext cx="24377700" cy="972900"/>
          </a:xfrm>
          <a:prstGeom prst="rect">
            <a:avLst/>
          </a:prstGeom>
        </p:spPr>
        <p:txBody>
          <a:bodyPr anchorCtr="0" anchor="t" bIns="0" lIns="1219000" spcFirstLastPara="1" rIns="1219000" wrap="square" tIns="2437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43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43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43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43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43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43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43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4300"/>
              </a:spcBef>
              <a:spcAft>
                <a:spcPts val="4300"/>
              </a:spcAft>
              <a:buNone/>
              <a:defRPr sz="3700"/>
            </a:lvl9pPr>
          </a:lstStyle>
          <a:p/>
        </p:txBody>
      </p:sp>
      <p:cxnSp>
        <p:nvCxnSpPr>
          <p:cNvPr id="166" name="Google Shape;166;p16"/>
          <p:cNvCxnSpPr/>
          <p:nvPr/>
        </p:nvCxnSpPr>
        <p:spPr>
          <a:xfrm>
            <a:off x="731476" y="1706880"/>
            <a:ext cx="229155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6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Autofit/>
          </a:bodyPr>
          <a:lstStyle>
            <a:lvl1pPr lvl="0" rtl="0">
              <a:buNone/>
              <a:defRPr sz="1600">
                <a:solidFill>
                  <a:srgbClr val="000000"/>
                </a:solidFill>
              </a:defRPr>
            </a:lvl1pPr>
            <a:lvl2pPr lvl="1" rtl="0">
              <a:buNone/>
              <a:defRPr sz="1600">
                <a:solidFill>
                  <a:srgbClr val="000000"/>
                </a:solidFill>
              </a:defRPr>
            </a:lvl2pPr>
            <a:lvl3pPr lvl="2" rtl="0">
              <a:buNone/>
              <a:defRPr sz="1600">
                <a:solidFill>
                  <a:srgbClr val="000000"/>
                </a:solidFill>
              </a:defRPr>
            </a:lvl3pPr>
            <a:lvl4pPr lvl="3" rtl="0">
              <a:buNone/>
              <a:defRPr sz="1600">
                <a:solidFill>
                  <a:srgbClr val="000000"/>
                </a:solidFill>
              </a:defRPr>
            </a:lvl4pPr>
            <a:lvl5pPr lvl="4" rtl="0">
              <a:buNone/>
              <a:defRPr sz="1600">
                <a:solidFill>
                  <a:srgbClr val="000000"/>
                </a:solidFill>
              </a:defRPr>
            </a:lvl5pPr>
            <a:lvl6pPr lvl="5" rtl="0">
              <a:buNone/>
              <a:defRPr sz="1600">
                <a:solidFill>
                  <a:srgbClr val="000000"/>
                </a:solidFill>
              </a:defRPr>
            </a:lvl6pPr>
            <a:lvl7pPr lvl="6" rtl="0">
              <a:buNone/>
              <a:defRPr sz="1600">
                <a:solidFill>
                  <a:srgbClr val="000000"/>
                </a:solidFill>
              </a:defRPr>
            </a:lvl7pPr>
            <a:lvl8pPr lvl="7" rtl="0">
              <a:buNone/>
              <a:defRPr sz="1600">
                <a:solidFill>
                  <a:srgbClr val="000000"/>
                </a:solidFill>
              </a:defRPr>
            </a:lvl8pPr>
            <a:lvl9pPr lvl="8" rtl="0">
              <a:buNone/>
              <a:defRPr sz="16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8" name="Google Shape;168;p16"/>
          <p:cNvCxnSpPr/>
          <p:nvPr/>
        </p:nvCxnSpPr>
        <p:spPr>
          <a:xfrm>
            <a:off x="731329" y="13083880"/>
            <a:ext cx="22915500" cy="273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6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rtl="0">
              <a:spcBef>
                <a:spcPts val="4300"/>
              </a:spcBef>
              <a:spcAft>
                <a:spcPts val="0"/>
              </a:spcAft>
              <a:buNone/>
              <a:defRPr sz="3700"/>
            </a:lvl2pPr>
            <a:lvl3pPr lvl="2" rtl="0">
              <a:spcBef>
                <a:spcPts val="4300"/>
              </a:spcBef>
              <a:spcAft>
                <a:spcPts val="0"/>
              </a:spcAft>
              <a:buNone/>
              <a:defRPr sz="3700"/>
            </a:lvl3pPr>
            <a:lvl4pPr lvl="3" rtl="0">
              <a:spcBef>
                <a:spcPts val="4300"/>
              </a:spcBef>
              <a:spcAft>
                <a:spcPts val="0"/>
              </a:spcAft>
              <a:buNone/>
              <a:defRPr sz="3700"/>
            </a:lvl4pPr>
            <a:lvl5pPr lvl="4" rtl="0">
              <a:spcBef>
                <a:spcPts val="4300"/>
              </a:spcBef>
              <a:spcAft>
                <a:spcPts val="0"/>
              </a:spcAft>
              <a:buNone/>
              <a:defRPr sz="3700"/>
            </a:lvl5pPr>
            <a:lvl6pPr lvl="5" rtl="0">
              <a:spcBef>
                <a:spcPts val="4300"/>
              </a:spcBef>
              <a:spcAft>
                <a:spcPts val="0"/>
              </a:spcAft>
              <a:buNone/>
              <a:defRPr sz="3700"/>
            </a:lvl6pPr>
            <a:lvl7pPr lvl="6" rtl="0">
              <a:spcBef>
                <a:spcPts val="4300"/>
              </a:spcBef>
              <a:spcAft>
                <a:spcPts val="0"/>
              </a:spcAft>
              <a:buNone/>
              <a:defRPr sz="3700"/>
            </a:lvl7pPr>
            <a:lvl8pPr lvl="7" rtl="0">
              <a:spcBef>
                <a:spcPts val="4300"/>
              </a:spcBef>
              <a:spcAft>
                <a:spcPts val="0"/>
              </a:spcAft>
              <a:buNone/>
              <a:defRPr sz="3700"/>
            </a:lvl8pPr>
            <a:lvl9pPr lvl="8" rtl="0">
              <a:spcBef>
                <a:spcPts val="4300"/>
              </a:spcBef>
              <a:spcAft>
                <a:spcPts val="4300"/>
              </a:spcAft>
              <a:buNone/>
              <a:defRPr sz="3700"/>
            </a:lvl9pPr>
          </a:lstStyle>
          <a:p/>
        </p:txBody>
      </p:sp>
      <p:sp>
        <p:nvSpPr>
          <p:cNvPr id="170" name="Google Shape;170;p16"/>
          <p:cNvSpPr txBox="1"/>
          <p:nvPr>
            <p:ph idx="3" type="body"/>
          </p:nvPr>
        </p:nvSpPr>
        <p:spPr>
          <a:xfrm>
            <a:off x="467" y="3424667"/>
            <a:ext cx="24377700" cy="96591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Autofit/>
          </a:bodyPr>
          <a:lstStyle>
            <a:lvl1pPr indent="-463550" lvl="0" marL="457200" rtl="0">
              <a:spcBef>
                <a:spcPts val="0"/>
              </a:spcBef>
              <a:spcAft>
                <a:spcPts val="0"/>
              </a:spcAft>
              <a:buSzPts val="3700"/>
              <a:buFont typeface="Roboto"/>
              <a:buChar char="●"/>
              <a:defRPr sz="3700">
                <a:latin typeface="Roboto"/>
                <a:ea typeface="Roboto"/>
                <a:cs typeface="Roboto"/>
                <a:sym typeface="Roboto"/>
              </a:defRPr>
            </a:lvl1pPr>
            <a:lvl2pPr indent="-463550" lvl="1" marL="914400" rtl="0">
              <a:spcBef>
                <a:spcPts val="2100"/>
              </a:spcBef>
              <a:spcAft>
                <a:spcPts val="0"/>
              </a:spcAft>
              <a:buSzPts val="3700"/>
              <a:buFont typeface="Roboto"/>
              <a:buChar char="○"/>
              <a:defRPr sz="3700">
                <a:latin typeface="Roboto"/>
                <a:ea typeface="Roboto"/>
                <a:cs typeface="Roboto"/>
                <a:sym typeface="Roboto"/>
              </a:defRPr>
            </a:lvl2pPr>
            <a:lvl3pPr indent="-463550" lvl="2" marL="1371600" rtl="0">
              <a:spcBef>
                <a:spcPts val="2100"/>
              </a:spcBef>
              <a:spcAft>
                <a:spcPts val="0"/>
              </a:spcAft>
              <a:buSzPts val="3700"/>
              <a:buFont typeface="Roboto"/>
              <a:buChar char="■"/>
              <a:defRPr sz="3700">
                <a:latin typeface="Roboto"/>
                <a:ea typeface="Roboto"/>
                <a:cs typeface="Roboto"/>
                <a:sym typeface="Roboto"/>
              </a:defRPr>
            </a:lvl3pPr>
            <a:lvl4pPr indent="-463550" lvl="3" marL="1828800" rtl="0">
              <a:spcBef>
                <a:spcPts val="2100"/>
              </a:spcBef>
              <a:spcAft>
                <a:spcPts val="0"/>
              </a:spcAft>
              <a:buSzPts val="3700"/>
              <a:buFont typeface="Roboto"/>
              <a:buChar char="●"/>
              <a:defRPr sz="3700">
                <a:latin typeface="Roboto"/>
                <a:ea typeface="Roboto"/>
                <a:cs typeface="Roboto"/>
                <a:sym typeface="Roboto"/>
              </a:defRPr>
            </a:lvl4pPr>
            <a:lvl5pPr indent="-463550" lvl="4" marL="2286000" rtl="0">
              <a:spcBef>
                <a:spcPts val="2100"/>
              </a:spcBef>
              <a:spcAft>
                <a:spcPts val="0"/>
              </a:spcAft>
              <a:buSzPts val="3700"/>
              <a:buFont typeface="Roboto"/>
              <a:buChar char="○"/>
              <a:defRPr sz="3700">
                <a:latin typeface="Roboto"/>
                <a:ea typeface="Roboto"/>
                <a:cs typeface="Roboto"/>
                <a:sym typeface="Roboto"/>
              </a:defRPr>
            </a:lvl5pPr>
            <a:lvl6pPr indent="-463550" lvl="5" marL="2743200" rtl="0">
              <a:spcBef>
                <a:spcPts val="2100"/>
              </a:spcBef>
              <a:spcAft>
                <a:spcPts val="0"/>
              </a:spcAft>
              <a:buSzPts val="3700"/>
              <a:buFont typeface="Roboto"/>
              <a:buChar char="■"/>
              <a:defRPr sz="3700">
                <a:latin typeface="Roboto"/>
                <a:ea typeface="Roboto"/>
                <a:cs typeface="Roboto"/>
                <a:sym typeface="Roboto"/>
              </a:defRPr>
            </a:lvl6pPr>
            <a:lvl7pPr indent="-463550" lvl="6" marL="3200400" rtl="0">
              <a:spcBef>
                <a:spcPts val="2100"/>
              </a:spcBef>
              <a:spcAft>
                <a:spcPts val="0"/>
              </a:spcAft>
              <a:buSzPts val="3700"/>
              <a:buFont typeface="Roboto"/>
              <a:buChar char="●"/>
              <a:defRPr sz="3700">
                <a:latin typeface="Roboto"/>
                <a:ea typeface="Roboto"/>
                <a:cs typeface="Roboto"/>
                <a:sym typeface="Roboto"/>
              </a:defRPr>
            </a:lvl7pPr>
            <a:lvl8pPr indent="-463550" lvl="7" marL="3657600" rtl="0">
              <a:spcBef>
                <a:spcPts val="2100"/>
              </a:spcBef>
              <a:spcAft>
                <a:spcPts val="0"/>
              </a:spcAft>
              <a:buSzPts val="3700"/>
              <a:buFont typeface="Roboto"/>
              <a:buChar char="○"/>
              <a:defRPr sz="3700">
                <a:latin typeface="Roboto"/>
                <a:ea typeface="Roboto"/>
                <a:cs typeface="Roboto"/>
                <a:sym typeface="Roboto"/>
              </a:defRPr>
            </a:lvl8pPr>
            <a:lvl9pPr indent="-463550" lvl="8" marL="4114800" rtl="0">
              <a:spcBef>
                <a:spcPts val="2100"/>
              </a:spcBef>
              <a:spcAft>
                <a:spcPts val="2100"/>
              </a:spcAft>
              <a:buSzPts val="3700"/>
              <a:buFont typeface="Roboto"/>
              <a:buChar char="■"/>
              <a:defRPr sz="3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 flipH="1">
            <a:off x="12682150" y="6158400"/>
            <a:ext cx="11695500" cy="7557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14914238" y="10562973"/>
            <a:ext cx="7758455" cy="315287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" name="Google Shape;47;p3"/>
          <p:cNvGrpSpPr/>
          <p:nvPr/>
        </p:nvGrpSpPr>
        <p:grpSpPr>
          <a:xfrm>
            <a:off x="531189" y="6"/>
            <a:ext cx="7452581" cy="2888850"/>
            <a:chOff x="6917201" y="0"/>
            <a:chExt cx="2227777" cy="863400"/>
          </a:xfrm>
        </p:grpSpPr>
        <p:sp>
          <p:nvSpPr>
            <p:cNvPr id="48" name="Google Shape;48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3"/>
          <p:cNvSpPr txBox="1"/>
          <p:nvPr>
            <p:ph type="title"/>
          </p:nvPr>
        </p:nvSpPr>
        <p:spPr>
          <a:xfrm>
            <a:off x="5035179" y="4656267"/>
            <a:ext cx="14336400" cy="43896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00"/>
              <a:buNone/>
              <a:defRPr sz="8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00"/>
              <a:buNone/>
              <a:defRPr sz="8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00"/>
              <a:buNone/>
              <a:defRPr sz="8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00"/>
              <a:buNone/>
              <a:defRPr sz="8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00"/>
              <a:buNone/>
              <a:defRPr sz="8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00"/>
              <a:buNone/>
              <a:defRPr sz="8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00"/>
              <a:buNone/>
              <a:defRPr sz="8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00"/>
              <a:buNone/>
              <a:defRPr sz="8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00"/>
              <a:buNone/>
              <a:defRPr sz="8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3"/>
          <p:cNvSpPr txBox="1"/>
          <p:nvPr>
            <p:ph idx="12" type="sldNum"/>
          </p:nvPr>
        </p:nvSpPr>
        <p:spPr>
          <a:xfrm>
            <a:off x="22369463" y="12116449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 flipH="1">
            <a:off x="9551050" y="4135200"/>
            <a:ext cx="14826600" cy="9580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82" y="7532000"/>
            <a:ext cx="19649400" cy="61839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41792" y="550000"/>
            <a:ext cx="23293800" cy="12615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 txBox="1"/>
          <p:nvPr>
            <p:ph type="title"/>
          </p:nvPr>
        </p:nvSpPr>
        <p:spPr>
          <a:xfrm>
            <a:off x="2183831" y="2254933"/>
            <a:ext cx="20010000" cy="25455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2183831" y="5308600"/>
            <a:ext cx="20010000" cy="65280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12750" lvl="1" marL="9144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indent="-412750" lvl="2" marL="13716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indent="-412750" lvl="3" marL="18288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indent="-412750" lvl="4" marL="22860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indent="-412750" lvl="5" marL="27432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indent="-412750" lvl="6" marL="32004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indent="-412750" lvl="7" marL="36576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indent="-412750" lvl="8" marL="411480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22369463" y="12116449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 flipH="1">
            <a:off x="9551050" y="4135200"/>
            <a:ext cx="14826600" cy="9580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82" y="7532000"/>
            <a:ext cx="19649400" cy="61839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541792" y="550000"/>
            <a:ext cx="23293800" cy="12615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"/>
          <p:cNvSpPr txBox="1"/>
          <p:nvPr>
            <p:ph type="title"/>
          </p:nvPr>
        </p:nvSpPr>
        <p:spPr>
          <a:xfrm>
            <a:off x="2183831" y="2254933"/>
            <a:ext cx="20010000" cy="25455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2183831" y="5308600"/>
            <a:ext cx="9827100" cy="65280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12750" lvl="1" marL="9144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indent="-412750" lvl="2" marL="13716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indent="-412750" lvl="3" marL="18288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indent="-412750" lvl="4" marL="22860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indent="-412750" lvl="5" marL="27432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indent="-412750" lvl="6" marL="32004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indent="-412750" lvl="7" marL="36576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indent="-412750" lvl="8" marL="411480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2" type="body"/>
          </p:nvPr>
        </p:nvSpPr>
        <p:spPr>
          <a:xfrm>
            <a:off x="12366579" y="5308600"/>
            <a:ext cx="9827100" cy="65280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12750" lvl="1" marL="9144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indent="-412750" lvl="2" marL="13716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indent="-412750" lvl="3" marL="18288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indent="-412750" lvl="4" marL="22860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indent="-412750" lvl="5" marL="27432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indent="-412750" lvl="6" marL="32004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indent="-412750" lvl="7" marL="36576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indent="-412750" lvl="8" marL="411480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2" type="sldNum"/>
          </p:nvPr>
        </p:nvSpPr>
        <p:spPr>
          <a:xfrm>
            <a:off x="22369463" y="12116449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 flipH="1">
            <a:off x="9551050" y="4135200"/>
            <a:ext cx="14826600" cy="9580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82" y="7532000"/>
            <a:ext cx="19649400" cy="61839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541792" y="550000"/>
            <a:ext cx="23293800" cy="12615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 txBox="1"/>
          <p:nvPr>
            <p:ph type="title"/>
          </p:nvPr>
        </p:nvSpPr>
        <p:spPr>
          <a:xfrm>
            <a:off x="2183831" y="2254933"/>
            <a:ext cx="20010000" cy="25455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73" name="Google Shape;73;p6"/>
          <p:cNvSpPr txBox="1"/>
          <p:nvPr>
            <p:ph idx="12" type="sldNum"/>
          </p:nvPr>
        </p:nvSpPr>
        <p:spPr>
          <a:xfrm>
            <a:off x="22369463" y="12116449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 flipH="1">
            <a:off x="9551050" y="4135200"/>
            <a:ext cx="14826600" cy="9580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82" y="7532000"/>
            <a:ext cx="19649400" cy="6183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541792" y="550000"/>
            <a:ext cx="23293800" cy="12615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 txBox="1"/>
          <p:nvPr>
            <p:ph type="title"/>
          </p:nvPr>
        </p:nvSpPr>
        <p:spPr>
          <a:xfrm>
            <a:off x="2183831" y="2254933"/>
            <a:ext cx="9888600" cy="3687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2214623" y="6184133"/>
            <a:ext cx="9888600" cy="5652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12750" lvl="1" marL="9144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indent="-412750" lvl="2" marL="13716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indent="-412750" lvl="3" marL="18288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indent="-412750" lvl="4" marL="22860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indent="-412750" lvl="5" marL="27432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indent="-412750" lvl="6" marL="32004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indent="-412750" lvl="7" marL="36576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indent="-412750" lvl="8" marL="411480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2" type="sldNum"/>
          </p:nvPr>
        </p:nvSpPr>
        <p:spPr>
          <a:xfrm>
            <a:off x="22369463" y="12116449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>
            <a:off x="0" y="7528384"/>
            <a:ext cx="19646100" cy="61785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flipH="1">
            <a:off x="9552677" y="4144301"/>
            <a:ext cx="14824200" cy="957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682388" y="-461"/>
            <a:ext cx="6002006" cy="2782403"/>
            <a:chOff x="3961956" y="4383950"/>
            <a:chExt cx="1160548" cy="548700"/>
          </a:xfrm>
        </p:grpSpPr>
        <p:sp>
          <p:nvSpPr>
            <p:cNvPr id="85" name="Google Shape;85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541792" y="550000"/>
            <a:ext cx="23293800" cy="12615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93111" y="12059001"/>
            <a:ext cx="4247702" cy="164555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>
            <a:off x="15692960" y="3314"/>
            <a:ext cx="8684319" cy="3364065"/>
            <a:chOff x="6917201" y="0"/>
            <a:chExt cx="2227777" cy="863400"/>
          </a:xfrm>
        </p:grpSpPr>
        <p:sp>
          <p:nvSpPr>
            <p:cNvPr id="94" name="Google Shape;94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43750" lIns="243750" spcFirstLastPara="1" rIns="243750" wrap="square" tIns="243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8"/>
          <p:cNvSpPr txBox="1"/>
          <p:nvPr>
            <p:ph type="title"/>
          </p:nvPr>
        </p:nvSpPr>
        <p:spPr>
          <a:xfrm>
            <a:off x="3716176" y="3469722"/>
            <a:ext cx="16974000" cy="67713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98" name="Google Shape;98;p8"/>
          <p:cNvSpPr txBox="1"/>
          <p:nvPr>
            <p:ph idx="12" type="sldNum"/>
          </p:nvPr>
        </p:nvSpPr>
        <p:spPr>
          <a:xfrm>
            <a:off x="22369463" y="12116449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/>
          <p:nvPr/>
        </p:nvSpPr>
        <p:spPr>
          <a:xfrm flipH="1">
            <a:off x="9551050" y="4135200"/>
            <a:ext cx="14826600" cy="9580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82" y="7532000"/>
            <a:ext cx="19649400" cy="61839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541792" y="550000"/>
            <a:ext cx="23293800" cy="12615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 txBox="1"/>
          <p:nvPr>
            <p:ph type="title"/>
          </p:nvPr>
        </p:nvSpPr>
        <p:spPr>
          <a:xfrm>
            <a:off x="2183831" y="2254933"/>
            <a:ext cx="17126700" cy="18801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04" name="Google Shape;104;p9"/>
          <p:cNvSpPr txBox="1"/>
          <p:nvPr>
            <p:ph idx="1" type="subTitle"/>
          </p:nvPr>
        </p:nvSpPr>
        <p:spPr>
          <a:xfrm>
            <a:off x="2183831" y="4135200"/>
            <a:ext cx="15622200" cy="10497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43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43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43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43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43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43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43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43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4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9"/>
          <p:cNvSpPr txBox="1"/>
          <p:nvPr>
            <p:ph idx="2" type="body"/>
          </p:nvPr>
        </p:nvSpPr>
        <p:spPr>
          <a:xfrm>
            <a:off x="2183831" y="6578800"/>
            <a:ext cx="15622200" cy="55881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12750" lvl="1" marL="9144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indent="-412750" lvl="2" marL="13716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indent="-412750" lvl="3" marL="18288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indent="-412750" lvl="4" marL="22860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indent="-412750" lvl="5" marL="27432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indent="-412750" lvl="6" marL="32004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indent="-412750" lvl="7" marL="36576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indent="-412750" lvl="8" marL="411480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/>
        </p:txBody>
      </p:sp>
      <p:sp>
        <p:nvSpPr>
          <p:cNvPr id="106" name="Google Shape;106;p9"/>
          <p:cNvSpPr txBox="1"/>
          <p:nvPr>
            <p:ph idx="12" type="sldNum"/>
          </p:nvPr>
        </p:nvSpPr>
        <p:spPr>
          <a:xfrm>
            <a:off x="22369463" y="12116449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/>
          <p:nvPr/>
        </p:nvSpPr>
        <p:spPr>
          <a:xfrm>
            <a:off x="82" y="7532000"/>
            <a:ext cx="19649400" cy="6183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0"/>
          <p:cNvSpPr/>
          <p:nvPr/>
        </p:nvSpPr>
        <p:spPr>
          <a:xfrm flipH="1">
            <a:off x="9551050" y="4135200"/>
            <a:ext cx="14826600" cy="9580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541792" y="550000"/>
            <a:ext cx="23293800" cy="12615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874506" y="11102667"/>
            <a:ext cx="19768500" cy="1613700"/>
          </a:xfrm>
          <a:prstGeom prst="rect">
            <a:avLst/>
          </a:prstGeom>
        </p:spPr>
        <p:txBody>
          <a:bodyPr anchorCtr="0" anchor="b" bIns="243750" lIns="243750" spcFirstLastPara="1" rIns="243750" wrap="square" tIns="2437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22369463" y="12116449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0984" y="1186733"/>
            <a:ext cx="227157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Nunito"/>
              <a:buNone/>
              <a:defRPr sz="7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Nunito"/>
              <a:buNone/>
              <a:defRPr sz="7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Nunito"/>
              <a:buNone/>
              <a:defRPr sz="7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Nunito"/>
              <a:buNone/>
              <a:defRPr sz="7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Nunito"/>
              <a:buNone/>
              <a:defRPr sz="7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Nunito"/>
              <a:buNone/>
              <a:defRPr sz="7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Nunito"/>
              <a:buNone/>
              <a:defRPr sz="7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Nunito"/>
              <a:buNone/>
              <a:defRPr sz="7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Nunito"/>
              <a:buNone/>
              <a:defRPr sz="7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0984" y="3073267"/>
            <a:ext cx="22715700" cy="90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243750" spcFirstLastPara="1" rIns="243750" wrap="square" tIns="243750">
            <a:noAutofit/>
          </a:bodyPr>
          <a:lstStyle>
            <a:lvl1pPr indent="-450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bri"/>
              <a:buChar char="●"/>
              <a:defRPr sz="3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12750" lvl="1" marL="9144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Calibri"/>
              <a:buChar char="○"/>
              <a:defRPr sz="2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2750" lvl="2" marL="13716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Calibri"/>
              <a:buChar char="■"/>
              <a:defRPr sz="2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12750" lvl="3" marL="18288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Calibri"/>
              <a:buChar char="●"/>
              <a:defRPr sz="2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12750" lvl="4" marL="22860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Calibri"/>
              <a:buChar char="○"/>
              <a:defRPr sz="2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12750" lvl="5" marL="27432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Calibri"/>
              <a:buChar char="■"/>
              <a:defRPr sz="2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2750" lvl="6" marL="32004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Calibri"/>
              <a:buChar char="●"/>
              <a:defRPr sz="2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2750" lvl="7" marL="36576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Calibri"/>
              <a:buChar char="○"/>
              <a:defRPr sz="2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2750" lvl="8" marL="4114800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Clr>
                <a:schemeClr val="dk2"/>
              </a:buClr>
              <a:buSzPts val="2900"/>
              <a:buFont typeface="Calibri"/>
              <a:buChar char="■"/>
              <a:defRPr sz="2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22369463" y="12116449"/>
            <a:ext cx="14628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750" lIns="243750" spcFirstLastPara="1" rIns="243750" wrap="square" tIns="243750">
            <a:noAutofit/>
          </a:bodyPr>
          <a:lstStyle>
            <a:lvl1pPr lvl="0" algn="r">
              <a:buNone/>
              <a:defRPr sz="2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2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2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2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2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2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2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2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2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mysocalledchaos.com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aw.io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idx="4294967295" type="title"/>
          </p:nvPr>
        </p:nvSpPr>
        <p:spPr>
          <a:xfrm>
            <a:off x="593850" y="997275"/>
            <a:ext cx="13362900" cy="28185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NETWORK ANALYSIS</a:t>
            </a:r>
            <a:r>
              <a:rPr lang="en-US" sz="8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 TEAM </a:t>
            </a:r>
            <a:endParaRPr sz="8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SUMMARY OF OPERATIONS</a:t>
            </a:r>
            <a:endParaRPr sz="8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7"/>
          <p:cNvSpPr txBox="1"/>
          <p:nvPr>
            <p:ph idx="4294967295" type="subTitle"/>
          </p:nvPr>
        </p:nvSpPr>
        <p:spPr>
          <a:xfrm>
            <a:off x="593850" y="6042269"/>
            <a:ext cx="14293200" cy="29643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MONITORING, ANALYSIS AND MITIGATION</a:t>
            </a:r>
            <a:endParaRPr sz="48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300"/>
              </a:spcBef>
              <a:spcAft>
                <a:spcPts val="4300"/>
              </a:spcAft>
              <a:buNone/>
            </a:pPr>
            <a:r>
              <a:rPr lang="en-US" sz="48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OF A VULNERABLE NETWORK</a:t>
            </a:r>
            <a:endParaRPr sz="48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7"/>
          <p:cNvSpPr txBox="1"/>
          <p:nvPr>
            <p:ph idx="12" type="sldNum"/>
          </p:nvPr>
        </p:nvSpPr>
        <p:spPr>
          <a:xfrm>
            <a:off x="22369463" y="12116449"/>
            <a:ext cx="1462800" cy="1049700"/>
          </a:xfrm>
          <a:prstGeom prst="rect">
            <a:avLst/>
          </a:prstGeom>
        </p:spPr>
        <p:txBody>
          <a:bodyPr anchorCtr="0" anchor="ctr" bIns="243750" lIns="243750" spcFirstLastPara="1" rIns="243750" wrap="square" tIns="243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700">
                <a:solidFill>
                  <a:schemeClr val="dk2"/>
                </a:solidFill>
              </a:rPr>
              <a:t>‹#›</a:t>
            </a:fld>
            <a:endParaRPr sz="2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[Watching Youtube</a:t>
            </a:r>
            <a:r>
              <a:rPr lang="en-US"/>
              <a:t>]</a:t>
            </a:r>
            <a:endParaRPr/>
          </a:p>
        </p:txBody>
      </p:sp>
      <p:sp>
        <p:nvSpPr>
          <p:cNvPr id="250" name="Google Shape;250;p26"/>
          <p:cNvSpPr txBox="1"/>
          <p:nvPr>
            <p:ph idx="1" type="subTitle"/>
          </p:nvPr>
        </p:nvSpPr>
        <p:spPr>
          <a:xfrm>
            <a:off x="0" y="1802600"/>
            <a:ext cx="24377700" cy="972900"/>
          </a:xfrm>
          <a:prstGeom prst="rect">
            <a:avLst/>
          </a:prstGeom>
        </p:spPr>
        <p:txBody>
          <a:bodyPr anchorCtr="0" anchor="t" bIns="0" lIns="1219000" spcFirstLastPara="1" rIns="121900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Summarize the following: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4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4300"/>
              </a:spcBef>
              <a:spcAft>
                <a:spcPts val="4300"/>
              </a:spcAft>
              <a:buNone/>
            </a:pPr>
            <a:r>
              <a:t/>
            </a:r>
            <a:endParaRPr b="1"/>
          </a:p>
        </p:txBody>
      </p:sp>
      <p:sp>
        <p:nvSpPr>
          <p:cNvPr id="251" name="Google Shape;251;p26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2" name="Google Shape;252;p26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30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6"/>
          <p:cNvSpPr txBox="1"/>
          <p:nvPr>
            <p:ph idx="3" type="body"/>
          </p:nvPr>
        </p:nvSpPr>
        <p:spPr>
          <a:xfrm>
            <a:off x="467" y="3424667"/>
            <a:ext cx="24377700" cy="96591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Autofit/>
          </a:bodyPr>
          <a:lstStyle/>
          <a:p>
            <a:pPr indent="-463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Char char="●"/>
            </a:pPr>
            <a:r>
              <a:rPr lang="en-US">
                <a:solidFill>
                  <a:srgbClr val="000000"/>
                </a:solidFill>
              </a:rPr>
              <a:t>Two users set up a private </a:t>
            </a:r>
            <a:r>
              <a:rPr lang="en-US">
                <a:solidFill>
                  <a:srgbClr val="000000"/>
                </a:solidFill>
              </a:rPr>
              <a:t>web server</a:t>
            </a:r>
            <a:r>
              <a:rPr lang="en-US">
                <a:solidFill>
                  <a:srgbClr val="000000"/>
                </a:solidFill>
              </a:rPr>
              <a:t> on the corporate network. Their IPs are on the 10.6.12.0/24 network range. SMB2 traffic, HTTP, Browser</a:t>
            </a:r>
            <a:endParaRPr>
              <a:solidFill>
                <a:srgbClr val="000000"/>
              </a:solidFill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700"/>
              <a:buChar char="●"/>
            </a:pPr>
            <a:r>
              <a:rPr lang="en-US">
                <a:solidFill>
                  <a:srgbClr val="000000"/>
                </a:solidFill>
              </a:rPr>
              <a:t>The employee in question was watching Youtube during work hours using an unauthorized domain controller. </a:t>
            </a:r>
            <a:endParaRPr>
              <a:solidFill>
                <a:srgbClr val="000000"/>
              </a:solidFill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700"/>
              <a:buChar char="●"/>
            </a:pPr>
            <a:r>
              <a:rPr lang="en-US">
                <a:solidFill>
                  <a:srgbClr val="000000"/>
                </a:solidFill>
              </a:rPr>
              <a:t>Include screenshots of packets justifying your conclusions. </a:t>
            </a:r>
            <a:br>
              <a:rPr lang="en-US">
                <a:solidFill>
                  <a:srgbClr val="000000"/>
                </a:solidFill>
              </a:rPr>
            </a:br>
            <a:br>
              <a:rPr lang="en-US">
                <a:solidFill>
                  <a:srgbClr val="000000"/>
                </a:solidFill>
              </a:rPr>
            </a:br>
            <a:br>
              <a:rPr lang="en-US">
                <a:solidFill>
                  <a:srgbClr val="000000"/>
                </a:solidFill>
              </a:rPr>
            </a:br>
            <a:br>
              <a:rPr lang="en-US">
                <a:solidFill>
                  <a:srgbClr val="000000"/>
                </a:solidFill>
              </a:rPr>
            </a:br>
            <a:br>
              <a:rPr lang="en-US">
                <a:solidFill>
                  <a:srgbClr val="000000"/>
                </a:solidFill>
              </a:rPr>
            </a:br>
            <a:br>
              <a:rPr lang="en-US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700"/>
              <a:buChar char="●"/>
            </a:pPr>
            <a:r>
              <a:rPr lang="en-US">
                <a:solidFill>
                  <a:srgbClr val="000000"/>
                </a:solidFill>
              </a:rPr>
              <a:t>The IP of the Domain Controller is 10.6.12.12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54" name="Google Shape;2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" y="6842900"/>
            <a:ext cx="24064125" cy="28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[Web Browsing</a:t>
            </a:r>
            <a:r>
              <a:rPr lang="en-US"/>
              <a:t>]</a:t>
            </a:r>
            <a:endParaRPr/>
          </a:p>
        </p:txBody>
      </p:sp>
      <p:sp>
        <p:nvSpPr>
          <p:cNvPr id="261" name="Google Shape;261;p27"/>
          <p:cNvSpPr txBox="1"/>
          <p:nvPr>
            <p:ph idx="1" type="subTitle"/>
          </p:nvPr>
        </p:nvSpPr>
        <p:spPr>
          <a:xfrm>
            <a:off x="0" y="1802600"/>
            <a:ext cx="24377700" cy="972900"/>
          </a:xfrm>
          <a:prstGeom prst="rect">
            <a:avLst/>
          </a:prstGeom>
        </p:spPr>
        <p:txBody>
          <a:bodyPr anchorCtr="0" anchor="t" bIns="0" lIns="1219000" spcFirstLastPara="1" rIns="121900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Summarize the following:</a:t>
            </a:r>
            <a:endParaRPr/>
          </a:p>
          <a:p>
            <a:pPr indent="0" lvl="0" marL="0" rtl="0" algn="l">
              <a:spcBef>
                <a:spcPts val="4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4300"/>
              </a:spcBef>
              <a:spcAft>
                <a:spcPts val="4300"/>
              </a:spcAft>
              <a:buNone/>
            </a:pPr>
            <a:r>
              <a:t/>
            </a:r>
            <a:endParaRPr b="1"/>
          </a:p>
        </p:txBody>
      </p:sp>
      <p:sp>
        <p:nvSpPr>
          <p:cNvPr id="262" name="Google Shape;262;p27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3" name="Google Shape;263;p27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3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 txBox="1"/>
          <p:nvPr>
            <p:ph idx="3" type="body"/>
          </p:nvPr>
        </p:nvSpPr>
        <p:spPr>
          <a:xfrm>
            <a:off x="467" y="3424667"/>
            <a:ext cx="24377700" cy="96591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Autofit/>
          </a:bodyPr>
          <a:lstStyle/>
          <a:p>
            <a:pPr indent="-463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Char char="●"/>
            </a:pPr>
            <a:r>
              <a:rPr lang="en-US">
                <a:solidFill>
                  <a:srgbClr val="000000"/>
                </a:solidFill>
              </a:rPr>
              <a:t>HTTP protocol</a:t>
            </a:r>
            <a:endParaRPr>
              <a:solidFill>
                <a:srgbClr val="000000"/>
              </a:solidFill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700"/>
              <a:buChar char="●"/>
            </a:pPr>
            <a:r>
              <a:rPr lang="en-US">
                <a:solidFill>
                  <a:srgbClr val="000000"/>
                </a:solidFill>
              </a:rPr>
              <a:t>We can see that the IP user of 172.16.4.205 is browsing blog under </a:t>
            </a:r>
            <a:r>
              <a:rPr lang="en-US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http://mysocalledchaos.com</a:t>
            </a:r>
            <a:endParaRPr>
              <a:solidFill>
                <a:srgbClr val="000000"/>
              </a:solidFill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700"/>
              <a:buChar char="●"/>
            </a:pPr>
            <a:r>
              <a:rPr lang="en-US">
                <a:solidFill>
                  <a:srgbClr val="000000"/>
                </a:solidFill>
              </a:rPr>
              <a:t>The IP user is taking in a lot of .png picture files to print out for sticker use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65" name="Google Shape;2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575" y="5874450"/>
            <a:ext cx="10248900" cy="52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33425" y="7368775"/>
            <a:ext cx="38100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89775" y="7368775"/>
            <a:ext cx="3810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type="title"/>
          </p:nvPr>
        </p:nvSpPr>
        <p:spPr>
          <a:xfrm>
            <a:off x="731368" y="5349367"/>
            <a:ext cx="22914900" cy="2112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Malicious Activity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"/>
          <p:cNvSpPr txBox="1"/>
          <p:nvPr/>
        </p:nvSpPr>
        <p:spPr>
          <a:xfrm>
            <a:off x="22948089" y="13219200"/>
            <a:ext cx="6981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[Downloading Torrents</a:t>
            </a:r>
            <a:r>
              <a:rPr lang="en-US"/>
              <a:t>]</a:t>
            </a:r>
            <a:endParaRPr/>
          </a:p>
        </p:txBody>
      </p:sp>
      <p:sp>
        <p:nvSpPr>
          <p:cNvPr id="280" name="Google Shape;280;p29"/>
          <p:cNvSpPr txBox="1"/>
          <p:nvPr>
            <p:ph idx="1" type="subTitle"/>
          </p:nvPr>
        </p:nvSpPr>
        <p:spPr>
          <a:xfrm>
            <a:off x="0" y="1802600"/>
            <a:ext cx="24377700" cy="972900"/>
          </a:xfrm>
          <a:prstGeom prst="rect">
            <a:avLst/>
          </a:prstGeom>
        </p:spPr>
        <p:txBody>
          <a:bodyPr anchorCtr="0" anchor="t" bIns="0" lIns="1219000" spcFirstLastPara="1" rIns="121900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Summarize the following:</a:t>
            </a:r>
            <a:endParaRPr/>
          </a:p>
          <a:p>
            <a:pPr indent="0" lvl="0" marL="0" rtl="0" algn="l">
              <a:spcBef>
                <a:spcPts val="4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4300"/>
              </a:spcBef>
              <a:spcAft>
                <a:spcPts val="4300"/>
              </a:spcAft>
              <a:buNone/>
            </a:pPr>
            <a:r>
              <a:t/>
            </a:r>
            <a:endParaRPr b="1"/>
          </a:p>
        </p:txBody>
      </p:sp>
      <p:sp>
        <p:nvSpPr>
          <p:cNvPr id="281" name="Google Shape;281;p29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2" name="Google Shape;282;p29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30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9"/>
          <p:cNvSpPr txBox="1"/>
          <p:nvPr>
            <p:ph idx="3" type="body"/>
          </p:nvPr>
        </p:nvSpPr>
        <p:spPr>
          <a:xfrm>
            <a:off x="-8" y="3167792"/>
            <a:ext cx="24377700" cy="96591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Autofit/>
          </a:bodyPr>
          <a:lstStyle/>
          <a:p>
            <a:pPr indent="-463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Char char="●"/>
            </a:pPr>
            <a:r>
              <a:rPr lang="en-US">
                <a:solidFill>
                  <a:srgbClr val="000000"/>
                </a:solidFill>
              </a:rPr>
              <a:t>What kind of traffic did you observe? Which protocol(s)? Typical traffic that was observed was search requests and typical keep connection alive. The Protocols observed were TCP, HTTP</a:t>
            </a:r>
            <a:endParaRPr>
              <a:solidFill>
                <a:srgbClr val="000000"/>
              </a:solidFill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700"/>
              <a:buChar char="●"/>
            </a:pPr>
            <a:r>
              <a:rPr lang="en-US">
                <a:solidFill>
                  <a:srgbClr val="000000"/>
                </a:solidFill>
              </a:rPr>
              <a:t>What, specifically, was the user doing? Which site were they browsing? Etc. The user in question was downloading a Torrent. Not authorized by the company as it breaks copyright laws. http://files.publicdomaintorrents.com</a:t>
            </a:r>
            <a:endParaRPr>
              <a:solidFill>
                <a:srgbClr val="000000"/>
              </a:solidFill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700"/>
              <a:buChar char="●"/>
            </a:pPr>
            <a:r>
              <a:rPr lang="en-US">
                <a:solidFill>
                  <a:srgbClr val="000000"/>
                </a:solidFill>
              </a:rPr>
              <a:t>Include screenshots of packets justifying your conclusions.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700"/>
              <a:buChar char="●"/>
            </a:pPr>
            <a:r>
              <a:rPr lang="en-US">
                <a:solidFill>
                  <a:srgbClr val="000000"/>
                </a:solidFill>
              </a:rPr>
              <a:t>Include a description of any interesting files.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>
                <a:solidFill>
                  <a:srgbClr val="000000"/>
                </a:solidFill>
              </a:rPr>
              <a:t>The video file in question was Betty_Boop_Rhythm_on_the_Reservation.avi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4" name="Google Shape;2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75" y="7276138"/>
            <a:ext cx="23198148" cy="8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[Downloading Malware</a:t>
            </a:r>
            <a:r>
              <a:rPr lang="en-US"/>
              <a:t>]</a:t>
            </a:r>
            <a:endParaRPr/>
          </a:p>
        </p:txBody>
      </p:sp>
      <p:sp>
        <p:nvSpPr>
          <p:cNvPr id="291" name="Google Shape;291;p30"/>
          <p:cNvSpPr txBox="1"/>
          <p:nvPr>
            <p:ph idx="1" type="subTitle"/>
          </p:nvPr>
        </p:nvSpPr>
        <p:spPr>
          <a:xfrm>
            <a:off x="0" y="1802600"/>
            <a:ext cx="24377700" cy="972900"/>
          </a:xfrm>
          <a:prstGeom prst="rect">
            <a:avLst/>
          </a:prstGeom>
        </p:spPr>
        <p:txBody>
          <a:bodyPr anchorCtr="0" anchor="t" bIns="0" lIns="1219000" spcFirstLastPara="1" rIns="121900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Summarize the following:</a:t>
            </a:r>
            <a:endParaRPr/>
          </a:p>
          <a:p>
            <a:pPr indent="0" lvl="0" marL="0" rtl="0" algn="l">
              <a:spcBef>
                <a:spcPts val="4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4300"/>
              </a:spcBef>
              <a:spcAft>
                <a:spcPts val="4300"/>
              </a:spcAft>
              <a:buNone/>
            </a:pPr>
            <a:r>
              <a:t/>
            </a:r>
            <a:endParaRPr b="1"/>
          </a:p>
        </p:txBody>
      </p:sp>
      <p:sp>
        <p:nvSpPr>
          <p:cNvPr id="292" name="Google Shape;292;p30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30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30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0"/>
          <p:cNvSpPr txBox="1"/>
          <p:nvPr>
            <p:ph idx="3" type="body"/>
          </p:nvPr>
        </p:nvSpPr>
        <p:spPr>
          <a:xfrm>
            <a:off x="32579" y="3451967"/>
            <a:ext cx="24377700" cy="96591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Autofit/>
          </a:bodyPr>
          <a:lstStyle/>
          <a:p>
            <a:pPr indent="-463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Char char="●"/>
            </a:pPr>
            <a:r>
              <a:rPr lang="en-US">
                <a:solidFill>
                  <a:srgbClr val="000000"/>
                </a:solidFill>
              </a:rPr>
              <a:t>What kind of traffic did you observe? Which protocol(s)? TCP and HTTP</a:t>
            </a:r>
            <a:endParaRPr>
              <a:solidFill>
                <a:srgbClr val="000000"/>
              </a:solidFill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700"/>
              <a:buChar char="●"/>
            </a:pPr>
            <a:r>
              <a:rPr lang="en-US">
                <a:solidFill>
                  <a:srgbClr val="000000"/>
                </a:solidFill>
              </a:rPr>
              <a:t>What, specifically, was the user doing? Which site were they browsing? Etc. From the data we retrieved it appears the employee was browsing and was redirected to a malicious webpage.</a:t>
            </a:r>
            <a:endParaRPr>
              <a:solidFill>
                <a:srgbClr val="000000"/>
              </a:solidFill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700"/>
              <a:buChar char="●"/>
            </a:pPr>
            <a:r>
              <a:rPr lang="en-US">
                <a:solidFill>
                  <a:srgbClr val="000000"/>
                </a:solidFill>
              </a:rPr>
              <a:t>Include screenshots of packets justifying your conclusions.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700"/>
              <a:buChar char="●"/>
            </a:pPr>
            <a:r>
              <a:rPr lang="en-US">
                <a:solidFill>
                  <a:srgbClr val="000000"/>
                </a:solidFill>
              </a:rPr>
              <a:t>Include a description of any interesting files.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The malware in question was june11.dll which is a Trojan.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5" name="Google Shape;2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613" y="8940375"/>
            <a:ext cx="9801225" cy="3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775" y="5815475"/>
            <a:ext cx="21252899" cy="6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/>
          <p:nvPr>
            <p:ph type="title"/>
          </p:nvPr>
        </p:nvSpPr>
        <p:spPr>
          <a:xfrm>
            <a:off x="731368" y="5349367"/>
            <a:ext cx="22914900" cy="2112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1"/>
          <p:cNvSpPr txBox="1"/>
          <p:nvPr/>
        </p:nvSpPr>
        <p:spPr>
          <a:xfrm>
            <a:off x="22948089" y="13219200"/>
            <a:ext cx="6981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164159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84" name="Google Shape;184;p18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8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3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 txBox="1"/>
          <p:nvPr>
            <p:ph idx="1" type="subTitle"/>
          </p:nvPr>
        </p:nvSpPr>
        <p:spPr>
          <a:xfrm>
            <a:off x="0" y="1802600"/>
            <a:ext cx="24377700" cy="972900"/>
          </a:xfrm>
          <a:prstGeom prst="rect">
            <a:avLst/>
          </a:prstGeom>
        </p:spPr>
        <p:txBody>
          <a:bodyPr anchorCtr="0" anchor="t" bIns="0" lIns="1219000" spcFirstLastPara="1" rIns="121900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300"/>
              </a:spcAft>
              <a:buNone/>
            </a:pPr>
            <a:r>
              <a:rPr lang="en-US"/>
              <a:t>This document contains the following resources: </a:t>
            </a:r>
            <a:endParaRPr/>
          </a:p>
        </p:txBody>
      </p:sp>
      <p:sp>
        <p:nvSpPr>
          <p:cNvPr id="187" name="Google Shape;187;p18"/>
          <p:cNvSpPr txBox="1"/>
          <p:nvPr>
            <p:ph idx="3" type="subTitle"/>
          </p:nvPr>
        </p:nvSpPr>
        <p:spPr>
          <a:xfrm>
            <a:off x="32592" y="3728000"/>
            <a:ext cx="24377700" cy="1618500"/>
          </a:xfrm>
          <a:prstGeom prst="rect">
            <a:avLst/>
          </a:prstGeom>
        </p:spPr>
        <p:txBody>
          <a:bodyPr anchorCtr="0" anchor="ctr" bIns="0" lIns="4144550" spcFirstLastPara="1" rIns="1219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30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Network Topology &amp; Critical Vulnerabilities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88" name="Google Shape;188;p18"/>
          <p:cNvSpPr txBox="1"/>
          <p:nvPr>
            <p:ph idx="4" type="subTitle"/>
          </p:nvPr>
        </p:nvSpPr>
        <p:spPr>
          <a:xfrm>
            <a:off x="-32592" y="5956133"/>
            <a:ext cx="24443100" cy="1618500"/>
          </a:xfrm>
          <a:prstGeom prst="rect">
            <a:avLst/>
          </a:prstGeom>
        </p:spPr>
        <p:txBody>
          <a:bodyPr anchorCtr="0" anchor="ctr" bIns="0" lIns="4144550" spcFirstLastPara="1" rIns="1219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300"/>
              </a:spcAft>
              <a:buNone/>
            </a:pPr>
            <a:r>
              <a:rPr b="1" lang="en-US"/>
              <a:t>Traffic Profile</a:t>
            </a:r>
            <a:endParaRPr/>
          </a:p>
        </p:txBody>
      </p:sp>
      <p:sp>
        <p:nvSpPr>
          <p:cNvPr id="189" name="Google Shape;189;p18"/>
          <p:cNvSpPr txBox="1"/>
          <p:nvPr>
            <p:ph idx="5" type="subTitle"/>
          </p:nvPr>
        </p:nvSpPr>
        <p:spPr>
          <a:xfrm>
            <a:off x="0" y="8203400"/>
            <a:ext cx="24443100" cy="1618500"/>
          </a:xfrm>
          <a:prstGeom prst="rect">
            <a:avLst/>
          </a:prstGeom>
        </p:spPr>
        <p:txBody>
          <a:bodyPr anchorCtr="0" anchor="ctr" bIns="0" lIns="4144550" spcFirstLastPara="1" rIns="1219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300"/>
              </a:spcAft>
              <a:buNone/>
            </a:pPr>
            <a:r>
              <a:rPr b="1" lang="en-US"/>
              <a:t>Normal Activity</a:t>
            </a:r>
            <a:endParaRPr/>
          </a:p>
        </p:txBody>
      </p:sp>
      <p:sp>
        <p:nvSpPr>
          <p:cNvPr id="190" name="Google Shape;190;p18"/>
          <p:cNvSpPr txBox="1"/>
          <p:nvPr>
            <p:ph idx="6" type="subTitle"/>
          </p:nvPr>
        </p:nvSpPr>
        <p:spPr>
          <a:xfrm>
            <a:off x="-32791" y="10450600"/>
            <a:ext cx="24443100" cy="1618500"/>
          </a:xfrm>
          <a:prstGeom prst="rect">
            <a:avLst/>
          </a:prstGeom>
        </p:spPr>
        <p:txBody>
          <a:bodyPr anchorCtr="0" anchor="ctr" bIns="0" lIns="4144550" spcFirstLastPara="1" rIns="1219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30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Malicious Activity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731368" y="5349367"/>
            <a:ext cx="22914900" cy="2112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Topology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Critical Vulnerabilities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22948089" y="13219200"/>
            <a:ext cx="6981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idx="2" type="body"/>
          </p:nvPr>
        </p:nvSpPr>
        <p:spPr>
          <a:xfrm>
            <a:off x="307577" y="2427925"/>
            <a:ext cx="15345300" cy="10393500"/>
          </a:xfrm>
          <a:prstGeom prst="rect">
            <a:avLst/>
          </a:prstGeom>
          <a:solidFill>
            <a:srgbClr val="1D8BE6">
              <a:alpha val="14530"/>
            </a:srgbClr>
          </a:solidFill>
        </p:spPr>
        <p:txBody>
          <a:bodyPr anchorCtr="0" anchor="t" bIns="2437975" lIns="1219000" spcFirstLastPara="1" rIns="1219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 sz="4800"/>
              <a:t>[Insert Here]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Use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draw.io</a:t>
            </a:r>
            <a:r>
              <a:rPr lang="en-US">
                <a:solidFill>
                  <a:schemeClr val="dk1"/>
                </a:solidFill>
              </a:rPr>
              <a:t> to create</a:t>
            </a:r>
            <a:r>
              <a:rPr lang="en-US"/>
              <a:t> a diagram of the network.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-US"/>
              <a:t>Add your diagram to this slide and fill out the data in the sidebar.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 txBox="1"/>
          <p:nvPr>
            <p:ph idx="3" type="subTitle"/>
          </p:nvPr>
        </p:nvSpPr>
        <p:spPr>
          <a:xfrm>
            <a:off x="18803650" y="2427925"/>
            <a:ext cx="5053200" cy="11088600"/>
          </a:xfrm>
          <a:prstGeom prst="rect">
            <a:avLst/>
          </a:prstGeom>
        </p:spPr>
        <p:txBody>
          <a:bodyPr anchorCtr="0" anchor="t" bIns="487575" lIns="487575" spcFirstLastPara="1" rIns="487575" wrap="square" tIns="487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50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Network</a:t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500">
                <a:solidFill>
                  <a:srgbClr val="000000"/>
                </a:solidFill>
              </a:rPr>
              <a:t>Address Range: 192.168.1.1/24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500">
                <a:solidFill>
                  <a:srgbClr val="000000"/>
                </a:solidFill>
              </a:rPr>
              <a:t>Netmask: 255.255.255.0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</a:rPr>
              <a:t>Gateway: 10.0.0.1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50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Machines</a:t>
            </a:r>
            <a:endParaRPr sz="2500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500">
                <a:solidFill>
                  <a:srgbClr val="000000"/>
                </a:solidFill>
              </a:rPr>
              <a:t>IPv4: 192.168.1.90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500">
                <a:solidFill>
                  <a:srgbClr val="000000"/>
                </a:solidFill>
              </a:rPr>
              <a:t>OS: Linux Kali 5.4.0-kali3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</a:rPr>
              <a:t>Hostname: Kali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</a:rPr>
              <a:t>IPv4: 192.168.1.105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</a:rPr>
              <a:t>OS: Ubuntu 18.04.4 LTS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</a:rPr>
              <a:t>Hostname: Capstone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</a:rPr>
              <a:t>IPv4: 192.168.1.100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</a:rPr>
              <a:t>OS: Ubuntu 18.04.4 LTS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</a:rPr>
              <a:t>Hostname: ELK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</a:rPr>
              <a:t>IPv4: 192.168.1.110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</a:rPr>
              <a:t>OS: debian 3.16.0-6-amd64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</a:rPr>
              <a:t>Hostname: Target 1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</a:rPr>
              <a:t>IPv4: 192.168.1.115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</a:rPr>
              <a:t>OS: debian 3.16.0-6-amd64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</a:rPr>
              <a:t>Hostname: Target 2</a:t>
            </a:r>
            <a:endParaRPr sz="25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03" name="Google Shape;203;p20"/>
          <p:cNvSpPr txBox="1"/>
          <p:nvPr>
            <p:ph type="title"/>
          </p:nvPr>
        </p:nvSpPr>
        <p:spPr>
          <a:xfrm>
            <a:off x="-33125" y="0"/>
            <a:ext cx="178608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Topology</a:t>
            </a:r>
            <a:endParaRPr/>
          </a:p>
        </p:txBody>
      </p:sp>
      <p:sp>
        <p:nvSpPr>
          <p:cNvPr id="204" name="Google Shape;204;p20"/>
          <p:cNvSpPr txBox="1"/>
          <p:nvPr>
            <p:ph idx="4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3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50" y="2427925"/>
            <a:ext cx="18496000" cy="1087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Critical Vulnerabilities: Target 1 &amp; 2</a:t>
            </a:r>
            <a:endParaRPr/>
          </a:p>
        </p:txBody>
      </p:sp>
      <p:sp>
        <p:nvSpPr>
          <p:cNvPr id="211" name="Google Shape;211;p21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21"/>
          <p:cNvSpPr txBox="1"/>
          <p:nvPr>
            <p:ph idx="3" type="body"/>
          </p:nvPr>
        </p:nvSpPr>
        <p:spPr>
          <a:xfrm>
            <a:off x="703375" y="2295400"/>
            <a:ext cx="22942800" cy="98667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Our assessment uncovered the following critical </a:t>
            </a:r>
            <a:r>
              <a:rPr lang="en-US" sz="4400"/>
              <a:t>vulnerabilities</a:t>
            </a:r>
            <a:r>
              <a:rPr lang="en-US" sz="4400"/>
              <a:t> in </a:t>
            </a:r>
            <a:r>
              <a:rPr b="1" lang="en-US" sz="4400"/>
              <a:t>Target 1</a:t>
            </a:r>
            <a:r>
              <a:rPr lang="en-US" sz="4400"/>
              <a:t>.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</p:txBody>
      </p:sp>
      <p:graphicFrame>
        <p:nvGraphicFramePr>
          <p:cNvPr id="213" name="Google Shape;213;p21"/>
          <p:cNvGraphicFramePr/>
          <p:nvPr/>
        </p:nvGraphicFramePr>
        <p:xfrm>
          <a:off x="952475" y="316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{E737FDB7-8525-4B83-B14C-D77CDE8A43D6}</a:tableStyleId>
              </a:tblPr>
              <a:tblGrid>
                <a:gridCol w="7331875"/>
                <a:gridCol w="7331875"/>
                <a:gridCol w="7869075"/>
              </a:tblGrid>
              <a:tr h="119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Vulnerability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Impact</a:t>
                      </a:r>
                      <a:endParaRPr b="1"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Port 22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ssh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With the correct credentials is able to access network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Port 111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rpc-bind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Is used for PortMapping and is always listens on TCP/UDP.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Port 139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netbios-ssn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 attacker is able to run NBSAT a diagnostic tool over TCP/IP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Port 445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netbios-ssn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Is the preferred Port for Windows FileSharing and numerous other services</a:t>
                      </a:r>
                      <a:endParaRPr sz="4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731368" y="5801542"/>
            <a:ext cx="22914900" cy="2112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Traffic Profile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"/>
          <p:cNvSpPr txBox="1"/>
          <p:nvPr/>
        </p:nvSpPr>
        <p:spPr>
          <a:xfrm>
            <a:off x="22948089" y="13219200"/>
            <a:ext cx="6981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Traffic Profile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5" name="Google Shape;225;p23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6" name="Google Shape;226;p23"/>
          <p:cNvSpPr txBox="1"/>
          <p:nvPr>
            <p:ph idx="3" type="body"/>
          </p:nvPr>
        </p:nvSpPr>
        <p:spPr>
          <a:xfrm>
            <a:off x="703388" y="2387850"/>
            <a:ext cx="22942800" cy="98667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/>
              <a:t>Our analysis identified the following characteristics of the traffic on the network: </a:t>
            </a:r>
            <a:endParaRPr sz="4400">
              <a:solidFill>
                <a:schemeClr val="dk1"/>
              </a:solidFill>
            </a:endParaRPr>
          </a:p>
        </p:txBody>
      </p:sp>
      <p:graphicFrame>
        <p:nvGraphicFramePr>
          <p:cNvPr id="227" name="Google Shape;227;p23"/>
          <p:cNvGraphicFramePr/>
          <p:nvPr/>
        </p:nvGraphicFramePr>
        <p:xfrm>
          <a:off x="1176963" y="356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{E737FDB7-8525-4B83-B14C-D77CDE8A43D6}</a:tableStyleId>
              </a:tblPr>
              <a:tblGrid>
                <a:gridCol w="6758900"/>
                <a:gridCol w="8191350"/>
                <a:gridCol w="7045375"/>
              </a:tblGrid>
              <a:tr h="117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b="1" sz="44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</a:t>
                      </a:r>
                      <a:endParaRPr b="1" sz="44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44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127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Top Talkers (IP Addresses)</a:t>
                      </a:r>
                      <a:endParaRPr sz="4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172.16.4.205 - 45 million bytes</a:t>
                      </a:r>
                      <a:endParaRPr sz="4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185.243.115.84 - 26 million bytes</a:t>
                      </a:r>
                      <a:endParaRPr sz="4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166.62.111.64 - 16 million bytes</a:t>
                      </a:r>
                      <a:endParaRPr sz="4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3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Machines that sent the most traffic.</a:t>
                      </a:r>
                      <a:endParaRPr sz="3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11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Most Common Protocols</a:t>
                      </a:r>
                      <a:endParaRPr sz="4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UDP - 11697 packets</a:t>
                      </a:r>
                      <a:endParaRPr sz="4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TCP - 92280 packets</a:t>
                      </a:r>
                      <a:endParaRPr sz="4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TLS - 7272 packets</a:t>
                      </a:r>
                      <a:endParaRPr sz="4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3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Three most common protocols on the network.</a:t>
                      </a:r>
                      <a:endParaRPr sz="3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27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# of Unique IP Addresses</a:t>
                      </a:r>
                      <a:endParaRPr sz="4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30 unique addresses discovered</a:t>
                      </a:r>
                      <a:endParaRPr sz="4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3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 of observed IP addresses.</a:t>
                      </a:r>
                      <a:endParaRPr sz="3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27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Subnets </a:t>
                      </a:r>
                      <a:endParaRPr sz="4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172.16.4.0/24</a:t>
                      </a:r>
                      <a:endParaRPr sz="4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3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Observed subnet ranges.</a:t>
                      </a:r>
                      <a:endParaRPr sz="3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11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# of Malware Species</a:t>
                      </a:r>
                      <a:endParaRPr sz="4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55</a:t>
                      </a:r>
                      <a:endParaRPr sz="4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3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malware binaries identified in traffic.</a:t>
                      </a:r>
                      <a:endParaRPr sz="3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-32791" y="0"/>
            <a:ext cx="24443100" cy="1423200"/>
          </a:xfrm>
          <a:prstGeom prst="rect">
            <a:avLst/>
          </a:prstGeom>
        </p:spPr>
        <p:txBody>
          <a:bodyPr anchorCtr="0" anchor="t" bIns="243750" lIns="1219000" spcFirstLastPara="1" rIns="731350" wrap="square" tIns="487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Behavioral Analysis</a:t>
            </a:r>
            <a:endParaRPr/>
          </a:p>
        </p:txBody>
      </p:sp>
      <p:sp>
        <p:nvSpPr>
          <p:cNvPr id="234" name="Google Shape;234;p24"/>
          <p:cNvSpPr txBox="1"/>
          <p:nvPr>
            <p:ph idx="1" type="subTitle"/>
          </p:nvPr>
        </p:nvSpPr>
        <p:spPr>
          <a:xfrm>
            <a:off x="0" y="1802600"/>
            <a:ext cx="24377700" cy="972900"/>
          </a:xfrm>
          <a:prstGeom prst="rect">
            <a:avLst/>
          </a:prstGeom>
        </p:spPr>
        <p:txBody>
          <a:bodyPr anchorCtr="0" anchor="t" bIns="0" lIns="1219000" spcFirstLastPara="1" rIns="1219000" wrap="square" tIns="24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300"/>
              </a:spcAft>
              <a:buNone/>
            </a:pPr>
            <a:r>
              <a:rPr b="1" lang="en-US"/>
              <a:t>Purpose of Traffic on the Network</a:t>
            </a:r>
            <a:endParaRPr b="1"/>
          </a:p>
        </p:txBody>
      </p:sp>
      <p:sp>
        <p:nvSpPr>
          <p:cNvPr id="235" name="Google Shape;235;p24"/>
          <p:cNvSpPr txBox="1"/>
          <p:nvPr>
            <p:ph idx="12" type="sldNum"/>
          </p:nvPr>
        </p:nvSpPr>
        <p:spPr>
          <a:xfrm>
            <a:off x="22948089" y="13219200"/>
            <a:ext cx="698100" cy="281700"/>
          </a:xfrm>
          <a:prstGeom prst="rect">
            <a:avLst/>
          </a:prstGeom>
        </p:spPr>
        <p:txBody>
          <a:bodyPr anchorCtr="0" anchor="t" bIns="24375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6" name="Google Shape;236;p24"/>
          <p:cNvSpPr txBox="1"/>
          <p:nvPr>
            <p:ph idx="2" type="subTitle"/>
          </p:nvPr>
        </p:nvSpPr>
        <p:spPr>
          <a:xfrm>
            <a:off x="-32791" y="13111067"/>
            <a:ext cx="21252900" cy="604800"/>
          </a:xfrm>
          <a:prstGeom prst="rect">
            <a:avLst/>
          </a:prstGeom>
        </p:spPr>
        <p:txBody>
          <a:bodyPr anchorCtr="0" anchor="t" bIns="0" lIns="731350" spcFirstLastPara="1" rIns="0" wrap="square" tIns="121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3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 txBox="1"/>
          <p:nvPr>
            <p:ph idx="3" type="body"/>
          </p:nvPr>
        </p:nvSpPr>
        <p:spPr>
          <a:xfrm>
            <a:off x="467" y="3424667"/>
            <a:ext cx="24377700" cy="9659100"/>
          </a:xfrm>
          <a:prstGeom prst="rect">
            <a:avLst/>
          </a:prstGeom>
        </p:spPr>
        <p:txBody>
          <a:bodyPr anchorCtr="0" anchor="t" bIns="2437975" lIns="1219000" spcFirstLastPara="1" rIns="1219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Users were observed engaging in the following kinds of activity.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“</a:t>
            </a:r>
            <a:r>
              <a:rPr b="1" lang="en-US"/>
              <a:t>Normal</a:t>
            </a:r>
            <a:r>
              <a:rPr lang="en-US"/>
              <a:t>”</a:t>
            </a:r>
            <a:r>
              <a:rPr b="1" lang="en-US"/>
              <a:t> Activity</a:t>
            </a:r>
            <a:endParaRPr/>
          </a:p>
          <a:p>
            <a:pPr indent="-463550" lvl="0" marL="914400" rtl="0" algn="l">
              <a:spcBef>
                <a:spcPts val="2100"/>
              </a:spcBef>
              <a:spcAft>
                <a:spcPts val="0"/>
              </a:spcAft>
              <a:buSzPts val="3700"/>
              <a:buChar char="●"/>
            </a:pPr>
            <a:r>
              <a:rPr lang="en-US"/>
              <a:t>Watching Youtube</a:t>
            </a:r>
            <a:endParaRPr/>
          </a:p>
          <a:p>
            <a:pPr indent="-463550" lvl="0" marL="914400" rtl="0" algn="l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-US"/>
              <a:t>Web Browsing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Suspicious Activity</a:t>
            </a:r>
            <a:endParaRPr/>
          </a:p>
          <a:p>
            <a:pPr indent="-463550" lvl="0" marL="914400" rtl="0" algn="l">
              <a:spcBef>
                <a:spcPts val="2100"/>
              </a:spcBef>
              <a:spcAft>
                <a:spcPts val="0"/>
              </a:spcAft>
              <a:buSzPts val="3700"/>
              <a:buChar char="●"/>
            </a:pPr>
            <a:r>
              <a:rPr lang="en-US"/>
              <a:t>Downloading Torrents for Illegitimate Purposes</a:t>
            </a:r>
            <a:endParaRPr/>
          </a:p>
          <a:p>
            <a:pPr indent="-463550" lvl="0" marL="914400" rtl="0" algn="l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-US"/>
              <a:t>Downloading Malware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731368" y="5349367"/>
            <a:ext cx="22914900" cy="2112900"/>
          </a:xfrm>
          <a:prstGeom prst="rect">
            <a:avLst/>
          </a:prstGeom>
        </p:spPr>
        <p:txBody>
          <a:bodyPr anchorCtr="0" anchor="t" bIns="243750" lIns="243750" spcFirstLastPara="1" rIns="243750" wrap="square" tIns="243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 Activity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5"/>
          <p:cNvSpPr txBox="1"/>
          <p:nvPr/>
        </p:nvSpPr>
        <p:spPr>
          <a:xfrm>
            <a:off x="22948089" y="13219200"/>
            <a:ext cx="6981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75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