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FkLY30OJv6bIJPkgUXlya24CT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15fdc360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15fdc360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15fdc36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15fdc36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15fdc360f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15fdc360f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15fdc360f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5fdc360f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15fdc360f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15fdc360f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15fdc360f_5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15fdc360f_5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15fdc36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5fdc36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15fdc36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815fdc36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5fdc36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5fdc36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15fdc3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815fdc36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15fdc36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815fdc360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15fdc36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5fdc36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5fdc360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5fdc360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15fdc36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5fdc36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5fdc360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5fdc36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15fdc360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5fdc36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5"/>
          <p:cNvGrpSpPr/>
          <p:nvPr/>
        </p:nvGrpSpPr>
        <p:grpSpPr>
          <a:xfrm>
            <a:off x="6098378" y="5"/>
            <a:ext cx="3045625" cy="2030570"/>
            <a:chOff x="6098378" y="5"/>
            <a:chExt cx="3045625" cy="2030570"/>
          </a:xfrm>
        </p:grpSpPr>
        <p:sp>
          <p:nvSpPr>
            <p:cNvPr id="11" name="Google Shape;1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4"/>
          <p:cNvGrpSpPr/>
          <p:nvPr/>
        </p:nvGrpSpPr>
        <p:grpSpPr>
          <a:xfrm>
            <a:off x="6098378" y="5"/>
            <a:ext cx="3045625" cy="2030570"/>
            <a:chOff x="6098378" y="5"/>
            <a:chExt cx="3045625" cy="2030570"/>
          </a:xfrm>
        </p:grpSpPr>
        <p:sp>
          <p:nvSpPr>
            <p:cNvPr id="71" name="Google Shape;7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4"/>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4"/>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6"/>
          <p:cNvGrpSpPr/>
          <p:nvPr/>
        </p:nvGrpSpPr>
        <p:grpSpPr>
          <a:xfrm>
            <a:off x="0" y="3903669"/>
            <a:ext cx="9144000" cy="1239925"/>
            <a:chOff x="0" y="3903669"/>
            <a:chExt cx="9144000" cy="1239925"/>
          </a:xfrm>
        </p:grpSpPr>
        <p:sp>
          <p:nvSpPr>
            <p:cNvPr id="21" name="Google Shape;21;p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7"/>
          <p:cNvGrpSpPr/>
          <p:nvPr/>
        </p:nvGrpSpPr>
        <p:grpSpPr>
          <a:xfrm>
            <a:off x="6098378" y="5"/>
            <a:ext cx="3045625" cy="2030570"/>
            <a:chOff x="6098378" y="5"/>
            <a:chExt cx="3045625" cy="2030570"/>
          </a:xfrm>
        </p:grpSpPr>
        <p:sp>
          <p:nvSpPr>
            <p:cNvPr id="31" name="Google Shape;31;p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10"/>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11"/>
          <p:cNvGrpSpPr/>
          <p:nvPr/>
        </p:nvGrpSpPr>
        <p:grpSpPr>
          <a:xfrm>
            <a:off x="6098378" y="5"/>
            <a:ext cx="3045625" cy="2030570"/>
            <a:chOff x="6098378" y="5"/>
            <a:chExt cx="3045625" cy="2030570"/>
          </a:xfrm>
        </p:grpSpPr>
        <p:sp>
          <p:nvSpPr>
            <p:cNvPr id="52" name="Google Shape;52;p1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1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2"/>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1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12"/>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12"/>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14.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5.png"/><Relationship Id="rId5"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29.png"/><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securityweek.com/notpetya-operators-accessed-medoc-server-using-stolen-credentials-cisco" TargetMode="Externa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iskcryptor.net/"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
          <p:cNvSpPr txBox="1"/>
          <p:nvPr>
            <p:ph idx="1" type="subTitle"/>
          </p:nvPr>
        </p:nvSpPr>
        <p:spPr>
          <a:xfrm>
            <a:off x="598100" y="2715925"/>
            <a:ext cx="3184200" cy="50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Ransomware</a:t>
            </a:r>
            <a:endParaRPr/>
          </a:p>
        </p:txBody>
      </p:sp>
      <p:sp>
        <p:nvSpPr>
          <p:cNvPr id="86" name="Google Shape;86;p1"/>
          <p:cNvSpPr txBox="1"/>
          <p:nvPr/>
        </p:nvSpPr>
        <p:spPr>
          <a:xfrm>
            <a:off x="598100" y="3225625"/>
            <a:ext cx="2878200" cy="13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Is a locally self-propagating ransomware, spreading via SMB once inside.</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Requires User Interaction</a:t>
            </a:r>
            <a:endParaRPr b="0" i="0" sz="1400" u="none" cap="none" strike="noStrike">
              <a:solidFill>
                <a:schemeClr val="lt1"/>
              </a:solidFill>
              <a:latin typeface="Roboto"/>
              <a:ea typeface="Roboto"/>
              <a:cs typeface="Roboto"/>
              <a:sym typeface="Roboto"/>
            </a:endParaRPr>
          </a:p>
        </p:txBody>
      </p:sp>
      <p:sp>
        <p:nvSpPr>
          <p:cNvPr id="87" name="Google Shape;87;p1"/>
          <p:cNvSpPr txBox="1"/>
          <p:nvPr/>
        </p:nvSpPr>
        <p:spPr>
          <a:xfrm>
            <a:off x="6255325" y="3225625"/>
            <a:ext cx="2223600" cy="13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Mostly targeted Russia and the Ukraine.</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Roboto"/>
                <a:ea typeface="Roboto"/>
                <a:cs typeface="Roboto"/>
                <a:sym typeface="Roboto"/>
              </a:rPr>
              <a:t>Primary affected Windows XP thru 7.</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815fdc360f_0_1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72" name="Google Shape;172;g815fdc360f_0_122"/>
          <p:cNvSpPr txBox="1"/>
          <p:nvPr/>
        </p:nvSpPr>
        <p:spPr>
          <a:xfrm>
            <a:off x="311700" y="924275"/>
            <a:ext cx="75987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the driver is registered, the malware adds two new scheduled tasks:</a:t>
            </a:r>
            <a:endParaRPr/>
          </a:p>
        </p:txBody>
      </p:sp>
      <p:sp>
        <p:nvSpPr>
          <p:cNvPr id="173" name="Google Shape;173;g815fdc360f_0_122"/>
          <p:cNvSpPr txBox="1"/>
          <p:nvPr/>
        </p:nvSpPr>
        <p:spPr>
          <a:xfrm>
            <a:off x="622150" y="1142275"/>
            <a:ext cx="7724700" cy="12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The first scheduled task that is added makes sure that after a reboot the </a:t>
            </a:r>
            <a:r>
              <a:rPr lang="en">
                <a:solidFill>
                  <a:srgbClr val="00FF00"/>
                </a:solidFill>
                <a:highlight>
                  <a:srgbClr val="000000"/>
                </a:highlight>
              </a:rPr>
              <a:t>dispci.exe</a:t>
            </a:r>
            <a:r>
              <a:rPr lang="en"/>
              <a:t> file will be executed using a random id generated for the encryption. The scheduled task is set using the command: </a:t>
            </a:r>
            <a:r>
              <a:rPr lang="en">
                <a:solidFill>
                  <a:srgbClr val="00FF00"/>
                </a:solidFill>
                <a:highlight>
                  <a:srgbClr val="000000"/>
                </a:highlight>
              </a:rPr>
              <a:t>‘cmd.exe /c schtasks /Create /RU SYSTEM /SC ONSTART /TN rhaegal / TR “c:\windows\system32\cmd.exe /C Start “c:\windows\dispci.exe -id &amp;&amp; exit”’</a:t>
            </a:r>
            <a:r>
              <a:rPr lang="en"/>
              <a:t> </a:t>
            </a:r>
            <a:endParaRPr/>
          </a:p>
        </p:txBody>
      </p:sp>
      <p:sp>
        <p:nvSpPr>
          <p:cNvPr id="174" name="Google Shape;174;g815fdc360f_0_122"/>
          <p:cNvSpPr txBox="1"/>
          <p:nvPr/>
        </p:nvSpPr>
        <p:spPr>
          <a:xfrm>
            <a:off x="622150" y="1142275"/>
            <a:ext cx="76650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Another scheduled task is later set with the purpose of shutting down the machine: </a:t>
            </a:r>
            <a:r>
              <a:rPr lang="en">
                <a:solidFill>
                  <a:srgbClr val="00FF00"/>
                </a:solidFill>
                <a:highlight>
                  <a:srgbClr val="000000"/>
                </a:highlight>
              </a:rPr>
              <a:t>‘cmd.exe /c schtasks /Create /SC once /TN drogon /RU SYSTEM /TR “C:\Windows\system32\shutdown.exe /r /t 0 /f /ST ’</a:t>
            </a:r>
            <a:r>
              <a:rPr lang="en"/>
              <a:t> </a:t>
            </a:r>
            <a:endParaRPr/>
          </a:p>
        </p:txBody>
      </p:sp>
      <p:pic>
        <p:nvPicPr>
          <p:cNvPr id="175" name="Google Shape;175;g815fdc360f_0_122"/>
          <p:cNvPicPr preferRelativeResize="0"/>
          <p:nvPr/>
        </p:nvPicPr>
        <p:blipFill>
          <a:blip r:embed="rId3">
            <a:alphaModFix/>
          </a:blip>
          <a:stretch>
            <a:fillRect/>
          </a:stretch>
        </p:blipFill>
        <p:spPr>
          <a:xfrm>
            <a:off x="2594813" y="3042125"/>
            <a:ext cx="6124575" cy="1543050"/>
          </a:xfrm>
          <a:prstGeom prst="rect">
            <a:avLst/>
          </a:prstGeom>
          <a:noFill/>
          <a:ln>
            <a:noFill/>
          </a:ln>
        </p:spPr>
      </p:pic>
      <p:pic>
        <p:nvPicPr>
          <p:cNvPr id="176" name="Google Shape;176;g815fdc360f_0_122"/>
          <p:cNvPicPr preferRelativeResize="0"/>
          <p:nvPr/>
        </p:nvPicPr>
        <p:blipFill>
          <a:blip r:embed="rId4">
            <a:alphaModFix/>
          </a:blip>
          <a:stretch>
            <a:fillRect/>
          </a:stretch>
        </p:blipFill>
        <p:spPr>
          <a:xfrm>
            <a:off x="806125" y="2101388"/>
            <a:ext cx="5572099" cy="940725"/>
          </a:xfrm>
          <a:prstGeom prst="rect">
            <a:avLst/>
          </a:prstGeom>
          <a:noFill/>
          <a:ln>
            <a:noFill/>
          </a:ln>
        </p:spPr>
      </p:pic>
      <p:pic>
        <p:nvPicPr>
          <p:cNvPr id="177" name="Google Shape;177;g815fdc360f_0_122"/>
          <p:cNvPicPr preferRelativeResize="0"/>
          <p:nvPr/>
        </p:nvPicPr>
        <p:blipFill>
          <a:blip r:embed="rId5">
            <a:alphaModFix/>
          </a:blip>
          <a:stretch>
            <a:fillRect/>
          </a:stretch>
        </p:blipFill>
        <p:spPr>
          <a:xfrm>
            <a:off x="1435225" y="1883263"/>
            <a:ext cx="6038850" cy="619125"/>
          </a:xfrm>
          <a:prstGeom prst="rect">
            <a:avLst/>
          </a:prstGeom>
          <a:noFill/>
          <a:ln>
            <a:noFill/>
          </a:ln>
        </p:spPr>
      </p:pic>
      <p:pic>
        <p:nvPicPr>
          <p:cNvPr id="178" name="Google Shape;178;g815fdc360f_0_122"/>
          <p:cNvPicPr preferRelativeResize="0"/>
          <p:nvPr/>
        </p:nvPicPr>
        <p:blipFill>
          <a:blip r:embed="rId6">
            <a:alphaModFix/>
          </a:blip>
          <a:stretch>
            <a:fillRect/>
          </a:stretch>
        </p:blipFill>
        <p:spPr>
          <a:xfrm>
            <a:off x="928675" y="2502400"/>
            <a:ext cx="7286625" cy="2171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76"/>
                                        </p:tgtEl>
                                        <p:attrNameLst>
                                          <p:attrName>ppt_w</p:attrName>
                                        </p:attrNameLst>
                                      </p:cBhvr>
                                      <p:tavLst>
                                        <p:tav fmla="" tm="0">
                                          <p:val>
                                            <p:strVal val="#ppt_w"/>
                                          </p:val>
                                        </p:tav>
                                        <p:tav fmla="" tm="100000">
                                          <p:val>
                                            <p:strVal val="0"/>
                                          </p:val>
                                        </p:tav>
                                      </p:tavLst>
                                    </p:anim>
                                    <p:anim calcmode="lin" valueType="num">
                                      <p:cBhvr additive="base">
                                        <p:cTn dur="1000"/>
                                        <p:tgtEl>
                                          <p:spTgt spid="176"/>
                                        </p:tgtEl>
                                        <p:attrNameLst>
                                          <p:attrName>ppt_h</p:attrName>
                                        </p:attrNameLst>
                                      </p:cBhvr>
                                      <p:tavLst>
                                        <p:tav fmla="" tm="0">
                                          <p:val>
                                            <p:strVal val="#ppt_h"/>
                                          </p:val>
                                        </p:tav>
                                        <p:tav fmla="" tm="100000">
                                          <p:val>
                                            <p:strVal val="0"/>
                                          </p:val>
                                        </p:tav>
                                      </p:tavLst>
                                    </p:anim>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73"/>
                                        </p:tgtEl>
                                        <p:attrNameLst>
                                          <p:attrName>ppt_w</p:attrName>
                                        </p:attrNameLst>
                                      </p:cBhvr>
                                      <p:tavLst>
                                        <p:tav fmla="" tm="0">
                                          <p:val>
                                            <p:strVal val="#ppt_w"/>
                                          </p:val>
                                        </p:tav>
                                        <p:tav fmla="" tm="100000">
                                          <p:val>
                                            <p:strVal val="0"/>
                                          </p:val>
                                        </p:tav>
                                      </p:tavLst>
                                    </p:anim>
                                    <p:anim calcmode="lin" valueType="num">
                                      <p:cBhvr additive="base">
                                        <p:cTn dur="1000"/>
                                        <p:tgtEl>
                                          <p:spTgt spid="173"/>
                                        </p:tgtEl>
                                        <p:attrNameLst>
                                          <p:attrName>ppt_h</p:attrName>
                                        </p:attrNameLst>
                                      </p:cBhvr>
                                      <p:tavLst>
                                        <p:tav fmla="" tm="0">
                                          <p:val>
                                            <p:strVal val="#ppt_h"/>
                                          </p:val>
                                        </p:tav>
                                        <p:tav fmla="" tm="100000">
                                          <p:val>
                                            <p:strVal val="0"/>
                                          </p:val>
                                        </p:tav>
                                      </p:tavLst>
                                    </p:anim>
                                    <p:set>
                                      <p:cBhvr>
                                        <p:cTn dur="1" fill="hold">
                                          <p:stCondLst>
                                            <p:cond delay="1000"/>
                                          </p:stCondLst>
                                        </p:cTn>
                                        <p:tgtEl>
                                          <p:spTgt spid="1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ppt_w</p:attrName>
                                        </p:attrNameLst>
                                      </p:cBhvr>
                                      <p:tavLst>
                                        <p:tav fmla="" tm="0">
                                          <p:val>
                                            <p:strVal val="0"/>
                                          </p:val>
                                        </p:tav>
                                        <p:tav fmla="" tm="100000">
                                          <p:val>
                                            <p:strVal val="#ppt_w"/>
                                          </p:val>
                                        </p:tav>
                                      </p:tavLst>
                                    </p:anim>
                                    <p:anim calcmode="lin" valueType="num">
                                      <p:cBhvr additive="base">
                                        <p:cTn dur="1000"/>
                                        <p:tgtEl>
                                          <p:spTgt spid="1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ppt_w</p:attrName>
                                        </p:attrNameLst>
                                      </p:cBhvr>
                                      <p:tavLst>
                                        <p:tav fmla="" tm="0">
                                          <p:val>
                                            <p:strVal val="0"/>
                                          </p:val>
                                        </p:tav>
                                        <p:tav fmla="" tm="100000">
                                          <p:val>
                                            <p:strVal val="#ppt_w"/>
                                          </p:val>
                                        </p:tav>
                                      </p:tavLst>
                                    </p:anim>
                                    <p:anim calcmode="lin" valueType="num">
                                      <p:cBhvr additive="base">
                                        <p:cTn dur="1000"/>
                                        <p:tgtEl>
                                          <p:spTgt spid="17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815fdc360f_0_11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84" name="Google Shape;184;g815fdc360f_0_112"/>
          <p:cNvSpPr txBox="1"/>
          <p:nvPr/>
        </p:nvSpPr>
        <p:spPr>
          <a:xfrm>
            <a:off x="3430350" y="101780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41519"/>
                </a:solidFill>
                <a:highlight>
                  <a:srgbClr val="FFFFFF"/>
                </a:highlight>
              </a:rPr>
              <a:t>The dropped application “</a:t>
            </a:r>
            <a:r>
              <a:rPr lang="en" sz="1200">
                <a:solidFill>
                  <a:srgbClr val="00FF00"/>
                </a:solidFill>
                <a:highlight>
                  <a:srgbClr val="000000"/>
                </a:highlight>
              </a:rPr>
              <a:t>dispci.exe</a:t>
            </a:r>
            <a:r>
              <a:rPr lang="en" sz="1200">
                <a:solidFill>
                  <a:srgbClr val="141519"/>
                </a:solidFill>
                <a:highlight>
                  <a:srgbClr val="FFFFFF"/>
                </a:highlight>
              </a:rPr>
              <a:t>” (DiskCryptor) is run with the help of one of the scheduled task:</a:t>
            </a:r>
            <a:endParaRPr>
              <a:latin typeface="Roboto"/>
              <a:ea typeface="Roboto"/>
              <a:cs typeface="Roboto"/>
              <a:sym typeface="Roboto"/>
            </a:endParaRPr>
          </a:p>
        </p:txBody>
      </p:sp>
      <p:pic>
        <p:nvPicPr>
          <p:cNvPr id="185" name="Google Shape;185;g815fdc360f_0_112"/>
          <p:cNvPicPr preferRelativeResize="0"/>
          <p:nvPr/>
        </p:nvPicPr>
        <p:blipFill>
          <a:blip r:embed="rId3">
            <a:alphaModFix/>
          </a:blip>
          <a:stretch>
            <a:fillRect/>
          </a:stretch>
        </p:blipFill>
        <p:spPr>
          <a:xfrm>
            <a:off x="311700" y="1491800"/>
            <a:ext cx="7334250" cy="1238250"/>
          </a:xfrm>
          <a:prstGeom prst="rect">
            <a:avLst/>
          </a:prstGeom>
          <a:noFill/>
          <a:ln>
            <a:noFill/>
          </a:ln>
        </p:spPr>
      </p:pic>
      <p:sp>
        <p:nvSpPr>
          <p:cNvPr id="186" name="Google Shape;186;g815fdc360f_0_112"/>
          <p:cNvSpPr txBox="1"/>
          <p:nvPr/>
        </p:nvSpPr>
        <p:spPr>
          <a:xfrm>
            <a:off x="311700" y="2786950"/>
            <a:ext cx="4064100" cy="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41519"/>
                </a:solidFill>
                <a:highlight>
                  <a:srgbClr val="FFFFFF"/>
                </a:highlight>
              </a:rPr>
              <a:t>The malware encrypts files with the selected extensions. All the files are encrypted with the same key (the same plaintext gives the same ciphertext).</a:t>
            </a:r>
            <a:endParaRPr>
              <a:latin typeface="Roboto"/>
              <a:ea typeface="Roboto"/>
              <a:cs typeface="Roboto"/>
              <a:sym typeface="Roboto"/>
            </a:endParaRPr>
          </a:p>
        </p:txBody>
      </p:sp>
      <p:pic>
        <p:nvPicPr>
          <p:cNvPr id="187" name="Google Shape;187;g815fdc360f_0_112"/>
          <p:cNvPicPr preferRelativeResize="0"/>
          <p:nvPr/>
        </p:nvPicPr>
        <p:blipFill>
          <a:blip r:embed="rId4">
            <a:alphaModFix/>
          </a:blip>
          <a:stretch>
            <a:fillRect/>
          </a:stretch>
        </p:blipFill>
        <p:spPr>
          <a:xfrm>
            <a:off x="4466175" y="2730050"/>
            <a:ext cx="4463400" cy="2052998"/>
          </a:xfrm>
          <a:prstGeom prst="rect">
            <a:avLst/>
          </a:prstGeom>
          <a:noFill/>
          <a:ln>
            <a:noFill/>
          </a:ln>
        </p:spPr>
      </p:pic>
      <p:sp>
        <p:nvSpPr>
          <p:cNvPr id="188" name="Google Shape;188;g815fdc360f_0_112"/>
          <p:cNvSpPr txBox="1"/>
          <p:nvPr/>
        </p:nvSpPr>
        <p:spPr>
          <a:xfrm>
            <a:off x="599775" y="1017800"/>
            <a:ext cx="3132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File Encryption Process: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15fdc360f_5_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94" name="Google Shape;194;g815fdc360f_5_11"/>
          <p:cNvSpPr txBox="1"/>
          <p:nvPr/>
        </p:nvSpPr>
        <p:spPr>
          <a:xfrm>
            <a:off x="599775" y="1017800"/>
            <a:ext cx="3132600" cy="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File Encryption Process:</a:t>
            </a:r>
            <a:endParaRPr sz="2000"/>
          </a:p>
        </p:txBody>
      </p:sp>
      <p:sp>
        <p:nvSpPr>
          <p:cNvPr id="195" name="Google Shape;195;g815fdc360f_5_11"/>
          <p:cNvSpPr txBox="1"/>
          <p:nvPr/>
        </p:nvSpPr>
        <p:spPr>
          <a:xfrm>
            <a:off x="3507575" y="1017800"/>
            <a:ext cx="4938900" cy="16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00FF00"/>
                </a:solidFill>
                <a:highlight>
                  <a:srgbClr val="000000"/>
                </a:highlight>
              </a:rPr>
              <a:t>infpub.dat</a:t>
            </a:r>
            <a:r>
              <a:rPr lang="en"/>
              <a:t>” also performs a major part of the file encryption. First, it retrieves the list of the drives on the machine. Next, it iterates through the disks, searching for DRIVE_FIXED (e.g. hard disk drive or flash drive). </a:t>
            </a:r>
            <a:r>
              <a:rPr lang="en"/>
              <a:t>Then the file would be encrypted and </a:t>
            </a:r>
            <a:r>
              <a:rPr lang="en">
                <a:solidFill>
                  <a:srgbClr val="FF00FF"/>
                </a:solidFill>
                <a:highlight>
                  <a:srgbClr val="FFFF00"/>
                </a:highlight>
              </a:rPr>
              <a:t>FindNextFileW()</a:t>
            </a:r>
            <a:r>
              <a:rPr lang="en"/>
              <a:t> will be called. An “.encrypted” extension will be added to encrypted files.</a:t>
            </a:r>
            <a:endParaRPr/>
          </a:p>
        </p:txBody>
      </p:sp>
      <p:pic>
        <p:nvPicPr>
          <p:cNvPr id="196" name="Google Shape;196;g815fdc360f_5_11"/>
          <p:cNvPicPr preferRelativeResize="0"/>
          <p:nvPr/>
        </p:nvPicPr>
        <p:blipFill>
          <a:blip r:embed="rId3">
            <a:alphaModFix/>
          </a:blip>
          <a:stretch>
            <a:fillRect/>
          </a:stretch>
        </p:blipFill>
        <p:spPr>
          <a:xfrm>
            <a:off x="459850" y="1514875"/>
            <a:ext cx="2991277" cy="3295600"/>
          </a:xfrm>
          <a:prstGeom prst="rect">
            <a:avLst/>
          </a:prstGeom>
          <a:noFill/>
          <a:ln>
            <a:noFill/>
          </a:ln>
        </p:spPr>
      </p:pic>
      <p:sp>
        <p:nvSpPr>
          <p:cNvPr id="197" name="Google Shape;197;g815fdc360f_5_11"/>
          <p:cNvSpPr txBox="1"/>
          <p:nvPr/>
        </p:nvSpPr>
        <p:spPr>
          <a:xfrm>
            <a:off x="3555988" y="1017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drops “</a:t>
            </a:r>
            <a:r>
              <a:rPr lang="en">
                <a:solidFill>
                  <a:srgbClr val="00FF00"/>
                </a:solidFill>
                <a:highlight>
                  <a:srgbClr val="000000"/>
                </a:highlight>
              </a:rPr>
              <a:t>Readme.txt</a:t>
            </a:r>
            <a:r>
              <a:rPr lang="en"/>
              <a:t>” in each root directory</a:t>
            </a:r>
            <a:endParaRPr/>
          </a:p>
        </p:txBody>
      </p:sp>
      <p:pic>
        <p:nvPicPr>
          <p:cNvPr id="198" name="Google Shape;198;g815fdc360f_5_11"/>
          <p:cNvPicPr preferRelativeResize="0"/>
          <p:nvPr/>
        </p:nvPicPr>
        <p:blipFill>
          <a:blip r:embed="rId4">
            <a:alphaModFix/>
          </a:blip>
          <a:stretch>
            <a:fillRect/>
          </a:stretch>
        </p:blipFill>
        <p:spPr>
          <a:xfrm>
            <a:off x="737750" y="1580550"/>
            <a:ext cx="2872050" cy="3164250"/>
          </a:xfrm>
          <a:prstGeom prst="rect">
            <a:avLst/>
          </a:prstGeom>
          <a:noFill/>
          <a:ln>
            <a:noFill/>
          </a:ln>
        </p:spPr>
      </p:pic>
      <p:pic>
        <p:nvPicPr>
          <p:cNvPr id="199" name="Google Shape;199;g815fdc360f_5_11"/>
          <p:cNvPicPr preferRelativeResize="0"/>
          <p:nvPr/>
        </p:nvPicPr>
        <p:blipFill>
          <a:blip r:embed="rId5">
            <a:alphaModFix/>
          </a:blip>
          <a:stretch>
            <a:fillRect/>
          </a:stretch>
        </p:blipFill>
        <p:spPr>
          <a:xfrm>
            <a:off x="3609788" y="1586275"/>
            <a:ext cx="5381625" cy="3152775"/>
          </a:xfrm>
          <a:prstGeom prst="rect">
            <a:avLst/>
          </a:prstGeom>
          <a:noFill/>
          <a:ln>
            <a:noFill/>
          </a:ln>
        </p:spPr>
      </p:pic>
      <p:sp>
        <p:nvSpPr>
          <p:cNvPr id="200" name="Google Shape;200;g815fdc360f_5_11"/>
          <p:cNvSpPr txBox="1"/>
          <p:nvPr/>
        </p:nvSpPr>
        <p:spPr>
          <a:xfrm>
            <a:off x="6472725" y="296325"/>
            <a:ext cx="2836200" cy="161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rgbClr val="141519"/>
                </a:solidFill>
                <a:highlight>
                  <a:srgbClr val="FFFFFF"/>
                </a:highlight>
              </a:rPr>
              <a:t>Some of the system directories are exempted from the attack:</a:t>
            </a:r>
            <a:endParaRPr sz="1200">
              <a:solidFill>
                <a:srgbClr val="141519"/>
              </a:solidFill>
              <a:highlight>
                <a:srgbClr val="FFFFFF"/>
              </a:highlight>
            </a:endParaRPr>
          </a:p>
          <a:p>
            <a:pPr indent="0" lvl="0" marL="0" rtl="0" algn="l">
              <a:spcBef>
                <a:spcPts val="1100"/>
              </a:spcBef>
              <a:spcAft>
                <a:spcPts val="0"/>
              </a:spcAft>
              <a:buNone/>
            </a:pPr>
            <a:r>
              <a:rPr lang="en" sz="1200">
                <a:solidFill>
                  <a:srgbClr val="141519"/>
                </a:solidFill>
                <a:highlight>
                  <a:srgbClr val="FFFFFF"/>
                </a:highlight>
                <a:latin typeface="Courier New"/>
                <a:ea typeface="Courier New"/>
                <a:cs typeface="Courier New"/>
                <a:sym typeface="Courier New"/>
              </a:rPr>
              <a:t>\\Windows</a:t>
            </a:r>
            <a:endParaRPr sz="1200">
              <a:solidFill>
                <a:srgbClr val="14151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\\Program Files</a:t>
            </a:r>
            <a:endParaRPr sz="1200">
              <a:solidFill>
                <a:srgbClr val="14151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\\ProgramData</a:t>
            </a:r>
            <a:endParaRPr sz="1200">
              <a:solidFill>
                <a:srgbClr val="14151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141519"/>
                </a:solidFill>
                <a:highlight>
                  <a:srgbClr val="FFFFFF"/>
                </a:highlight>
                <a:latin typeface="Courier New"/>
                <a:ea typeface="Courier New"/>
                <a:cs typeface="Courier New"/>
                <a:sym typeface="Courier New"/>
              </a:rPr>
              <a:t>\\AppData</a:t>
            </a:r>
            <a:endParaRPr sz="1200">
              <a:solidFill>
                <a:srgbClr val="141519"/>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815fdc360f_5_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06" name="Google Shape;206;g815fdc360f_5_38"/>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07" name="Google Shape;207;g815fdc360f_5_38"/>
          <p:cNvSpPr txBox="1"/>
          <p:nvPr/>
        </p:nvSpPr>
        <p:spPr>
          <a:xfrm>
            <a:off x="3142550" y="1375725"/>
            <a:ext cx="26643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Enumerating Nearby Hosts</a:t>
            </a:r>
            <a:endParaRPr/>
          </a:p>
        </p:txBody>
      </p:sp>
      <p:pic>
        <p:nvPicPr>
          <p:cNvPr id="208" name="Google Shape;208;g815fdc360f_5_38"/>
          <p:cNvPicPr preferRelativeResize="0"/>
          <p:nvPr/>
        </p:nvPicPr>
        <p:blipFill>
          <a:blip r:embed="rId3">
            <a:alphaModFix/>
          </a:blip>
          <a:stretch>
            <a:fillRect/>
          </a:stretch>
        </p:blipFill>
        <p:spPr>
          <a:xfrm>
            <a:off x="2383950" y="2129350"/>
            <a:ext cx="4181475" cy="1638300"/>
          </a:xfrm>
          <a:prstGeom prst="rect">
            <a:avLst/>
          </a:prstGeom>
          <a:noFill/>
          <a:ln>
            <a:noFill/>
          </a:ln>
        </p:spPr>
      </p:pic>
      <p:sp>
        <p:nvSpPr>
          <p:cNvPr id="209" name="Google Shape;209;g815fdc360f_5_38"/>
          <p:cNvSpPr txBox="1"/>
          <p:nvPr/>
        </p:nvSpPr>
        <p:spPr>
          <a:xfrm>
            <a:off x="354050" y="1305150"/>
            <a:ext cx="30000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GetExtendedTcpTable - which returns a list of active TCP connections.</a:t>
            </a:r>
            <a:endParaRPr/>
          </a:p>
        </p:txBody>
      </p:sp>
      <p:sp>
        <p:nvSpPr>
          <p:cNvPr id="210" name="Google Shape;210;g815fdc360f_5_38"/>
          <p:cNvSpPr txBox="1"/>
          <p:nvPr/>
        </p:nvSpPr>
        <p:spPr>
          <a:xfrm>
            <a:off x="3289275" y="1287200"/>
            <a:ext cx="30000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GetIPNetTable - which gets the computer’s ARP table, listing IP addresses and MAC addresses of computers in the same network segment</a:t>
            </a:r>
            <a:endParaRPr/>
          </a:p>
        </p:txBody>
      </p:sp>
      <p:sp>
        <p:nvSpPr>
          <p:cNvPr id="211" name="Google Shape;211;g815fdc360f_5_38"/>
          <p:cNvSpPr txBox="1"/>
          <p:nvPr/>
        </p:nvSpPr>
        <p:spPr>
          <a:xfrm>
            <a:off x="6261050" y="1305150"/>
            <a:ext cx="30000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NetServerEnum - used to enumerate servers in the domain using a windows API function. </a:t>
            </a:r>
            <a:endParaRPr/>
          </a:p>
        </p:txBody>
      </p:sp>
      <p:pic>
        <p:nvPicPr>
          <p:cNvPr id="212" name="Google Shape;212;g815fdc360f_5_38"/>
          <p:cNvPicPr preferRelativeResize="0"/>
          <p:nvPr/>
        </p:nvPicPr>
        <p:blipFill>
          <a:blip r:embed="rId4">
            <a:alphaModFix/>
          </a:blip>
          <a:stretch>
            <a:fillRect/>
          </a:stretch>
        </p:blipFill>
        <p:spPr>
          <a:xfrm>
            <a:off x="385225" y="2696600"/>
            <a:ext cx="3992811" cy="1071050"/>
          </a:xfrm>
          <a:prstGeom prst="rect">
            <a:avLst/>
          </a:prstGeom>
          <a:noFill/>
          <a:ln>
            <a:noFill/>
          </a:ln>
        </p:spPr>
      </p:pic>
      <p:pic>
        <p:nvPicPr>
          <p:cNvPr id="213" name="Google Shape;213;g815fdc360f_5_38"/>
          <p:cNvPicPr preferRelativeResize="0"/>
          <p:nvPr/>
        </p:nvPicPr>
        <p:blipFill>
          <a:blip r:embed="rId5">
            <a:alphaModFix/>
          </a:blip>
          <a:stretch>
            <a:fillRect/>
          </a:stretch>
        </p:blipFill>
        <p:spPr>
          <a:xfrm>
            <a:off x="3705125" y="2484825"/>
            <a:ext cx="2273775" cy="2180332"/>
          </a:xfrm>
          <a:prstGeom prst="rect">
            <a:avLst/>
          </a:prstGeom>
          <a:noFill/>
          <a:ln>
            <a:noFill/>
          </a:ln>
        </p:spPr>
      </p:pic>
      <p:pic>
        <p:nvPicPr>
          <p:cNvPr id="214" name="Google Shape;214;g815fdc360f_5_38"/>
          <p:cNvPicPr preferRelativeResize="0"/>
          <p:nvPr/>
        </p:nvPicPr>
        <p:blipFill>
          <a:blip r:embed="rId6">
            <a:alphaModFix/>
          </a:blip>
          <a:stretch>
            <a:fillRect/>
          </a:stretch>
        </p:blipFill>
        <p:spPr>
          <a:xfrm>
            <a:off x="3523675" y="2427200"/>
            <a:ext cx="5372100" cy="146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08"/>
                                        </p:tgtEl>
                                        <p:attrNameLst>
                                          <p:attrName>ppt_w</p:attrName>
                                        </p:attrNameLst>
                                      </p:cBhvr>
                                      <p:tavLst>
                                        <p:tav fmla="" tm="0">
                                          <p:val>
                                            <p:strVal val="#ppt_w"/>
                                          </p:val>
                                        </p:tav>
                                        <p:tav fmla="" tm="100000">
                                          <p:val>
                                            <p:strVal val="0"/>
                                          </p:val>
                                        </p:tav>
                                      </p:tavLst>
                                    </p:anim>
                                    <p:anim calcmode="lin" valueType="num">
                                      <p:cBhvr additive="base">
                                        <p:cTn dur="1000"/>
                                        <p:tgtEl>
                                          <p:spTgt spid="208"/>
                                        </p:tgtEl>
                                        <p:attrNameLst>
                                          <p:attrName>ppt_h</p:attrName>
                                        </p:attrNameLst>
                                      </p:cBhvr>
                                      <p:tavLst>
                                        <p:tav fmla="" tm="0">
                                          <p:val>
                                            <p:strVal val="#ppt_h"/>
                                          </p:val>
                                        </p:tav>
                                        <p:tav fmla="" tm="100000">
                                          <p:val>
                                            <p:strVal val="0"/>
                                          </p:val>
                                        </p:tav>
                                      </p:tavLst>
                                    </p:anim>
                                    <p:set>
                                      <p:cBhvr>
                                        <p:cTn dur="1" fill="hold">
                                          <p:stCondLst>
                                            <p:cond delay="1000"/>
                                          </p:stCondLst>
                                        </p:cTn>
                                        <p:tgtEl>
                                          <p:spTgt spid="208"/>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07"/>
                                        </p:tgtEl>
                                        <p:attrNameLst>
                                          <p:attrName>ppt_w</p:attrName>
                                        </p:attrNameLst>
                                      </p:cBhvr>
                                      <p:tavLst>
                                        <p:tav fmla="" tm="0">
                                          <p:val>
                                            <p:strVal val="#ppt_w"/>
                                          </p:val>
                                        </p:tav>
                                        <p:tav fmla="" tm="100000">
                                          <p:val>
                                            <p:strVal val="0"/>
                                          </p:val>
                                        </p:tav>
                                      </p:tavLst>
                                    </p:anim>
                                    <p:anim calcmode="lin" valueType="num">
                                      <p:cBhvr additive="base">
                                        <p:cTn dur="1000"/>
                                        <p:tgtEl>
                                          <p:spTgt spid="207"/>
                                        </p:tgtEl>
                                        <p:attrNameLst>
                                          <p:attrName>ppt_h</p:attrName>
                                        </p:attrNameLst>
                                      </p:cBhvr>
                                      <p:tavLst>
                                        <p:tav fmla="" tm="0">
                                          <p:val>
                                            <p:strVal val="#ppt_h"/>
                                          </p:val>
                                        </p:tav>
                                        <p:tav fmla="" tm="100000">
                                          <p:val>
                                            <p:strVal val="0"/>
                                          </p:val>
                                        </p:tav>
                                      </p:tavLst>
                                    </p:anim>
                                    <p:set>
                                      <p:cBhvr>
                                        <p:cTn dur="1" fill="hold">
                                          <p:stCondLst>
                                            <p:cond delay="1000"/>
                                          </p:stCondLst>
                                        </p:cTn>
                                        <p:tgtEl>
                                          <p:spTgt spid="2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ppt_w</p:attrName>
                                        </p:attrNameLst>
                                      </p:cBhvr>
                                      <p:tavLst>
                                        <p:tav fmla="" tm="0">
                                          <p:val>
                                            <p:strVal val="0"/>
                                          </p:val>
                                        </p:tav>
                                        <p:tav fmla="" tm="100000">
                                          <p:val>
                                            <p:strVal val="#ppt_w"/>
                                          </p:val>
                                        </p:tav>
                                      </p:tavLst>
                                    </p:anim>
                                    <p:anim calcmode="lin" valueType="num">
                                      <p:cBhvr additive="base">
                                        <p:cTn dur="1000"/>
                                        <p:tgtEl>
                                          <p:spTgt spid="21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09"/>
                                        </p:tgtEl>
                                        <p:attrNameLst>
                                          <p:attrName>ppt_w</p:attrName>
                                        </p:attrNameLst>
                                      </p:cBhvr>
                                      <p:tavLst>
                                        <p:tav fmla="" tm="0">
                                          <p:val>
                                            <p:strVal val="#ppt_w"/>
                                          </p:val>
                                        </p:tav>
                                        <p:tav fmla="" tm="100000">
                                          <p:val>
                                            <p:strVal val="0"/>
                                          </p:val>
                                        </p:tav>
                                      </p:tavLst>
                                    </p:anim>
                                    <p:anim calcmode="lin" valueType="num">
                                      <p:cBhvr additive="base">
                                        <p:cTn dur="1000"/>
                                        <p:tgtEl>
                                          <p:spTgt spid="209"/>
                                        </p:tgtEl>
                                        <p:attrNameLst>
                                          <p:attrName>ppt_h</p:attrName>
                                        </p:attrNameLst>
                                      </p:cBhvr>
                                      <p:tavLst>
                                        <p:tav fmla="" tm="0">
                                          <p:val>
                                            <p:strVal val="#ppt_h"/>
                                          </p:val>
                                        </p:tav>
                                        <p:tav fmla="" tm="100000">
                                          <p:val>
                                            <p:strVal val="0"/>
                                          </p:val>
                                        </p:tav>
                                      </p:tavLst>
                                    </p:anim>
                                    <p:set>
                                      <p:cBhvr>
                                        <p:cTn dur="1" fill="hold">
                                          <p:stCondLst>
                                            <p:cond delay="100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0"/>
                                        </p:tgtEl>
                                        <p:attrNameLst>
                                          <p:attrName>ppt_w</p:attrName>
                                        </p:attrNameLst>
                                      </p:cBhvr>
                                      <p:tavLst>
                                        <p:tav fmla="" tm="0">
                                          <p:val>
                                            <p:strVal val="#ppt_w"/>
                                          </p:val>
                                        </p:tav>
                                        <p:tav fmla="" tm="100000">
                                          <p:val>
                                            <p:strVal val="0"/>
                                          </p:val>
                                        </p:tav>
                                      </p:tavLst>
                                    </p:anim>
                                    <p:anim calcmode="lin" valueType="num">
                                      <p:cBhvr additive="base">
                                        <p:cTn dur="1000"/>
                                        <p:tgtEl>
                                          <p:spTgt spid="210"/>
                                        </p:tgtEl>
                                        <p:attrNameLst>
                                          <p:attrName>ppt_h</p:attrName>
                                        </p:attrNameLst>
                                      </p:cBhvr>
                                      <p:tavLst>
                                        <p:tav fmla="" tm="0">
                                          <p:val>
                                            <p:strVal val="#ppt_h"/>
                                          </p:val>
                                        </p:tav>
                                        <p:tav fmla="" tm="100000">
                                          <p:val>
                                            <p:strVal val="0"/>
                                          </p:val>
                                        </p:tav>
                                      </p:tavLst>
                                    </p:anim>
                                    <p:set>
                                      <p:cBhvr>
                                        <p:cTn dur="1" fill="hold">
                                          <p:stCondLst>
                                            <p:cond delay="1000"/>
                                          </p:stCondLst>
                                        </p:cTn>
                                        <p:tgtEl>
                                          <p:spTgt spid="210"/>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3"/>
                                        </p:tgtEl>
                                        <p:attrNameLst>
                                          <p:attrName>ppt_w</p:attrName>
                                        </p:attrNameLst>
                                      </p:cBhvr>
                                      <p:tavLst>
                                        <p:tav fmla="" tm="0">
                                          <p:val>
                                            <p:strVal val="#ppt_w"/>
                                          </p:val>
                                        </p:tav>
                                        <p:tav fmla="" tm="100000">
                                          <p:val>
                                            <p:strVal val="0"/>
                                          </p:val>
                                        </p:tav>
                                      </p:tavLst>
                                    </p:anim>
                                    <p:anim calcmode="lin" valueType="num">
                                      <p:cBhvr additive="base">
                                        <p:cTn dur="1000"/>
                                        <p:tgtEl>
                                          <p:spTgt spid="213"/>
                                        </p:tgtEl>
                                        <p:attrNameLst>
                                          <p:attrName>ppt_h</p:attrName>
                                        </p:attrNameLst>
                                      </p:cBhvr>
                                      <p:tavLst>
                                        <p:tav fmla="" tm="0">
                                          <p:val>
                                            <p:strVal val="#ppt_h"/>
                                          </p:val>
                                        </p:tav>
                                        <p:tav fmla="" tm="100000">
                                          <p:val>
                                            <p:strVal val="0"/>
                                          </p:val>
                                        </p:tav>
                                      </p:tavLst>
                                    </p:anim>
                                    <p:set>
                                      <p:cBhvr>
                                        <p:cTn dur="1" fill="hold">
                                          <p:stCondLst>
                                            <p:cond delay="1000"/>
                                          </p:stCondLst>
                                        </p:cTn>
                                        <p:tgtEl>
                                          <p:spTgt spid="2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2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14"/>
                                        </p:tgtEl>
                                        <p:attrNameLst>
                                          <p:attrName>ppt_w</p:attrName>
                                        </p:attrNameLst>
                                      </p:cBhvr>
                                      <p:tavLst>
                                        <p:tav fmla="" tm="0">
                                          <p:val>
                                            <p:strVal val="#ppt_w"/>
                                          </p:val>
                                        </p:tav>
                                        <p:tav fmla="" tm="100000">
                                          <p:val>
                                            <p:strVal val="0"/>
                                          </p:val>
                                        </p:tav>
                                      </p:tavLst>
                                    </p:anim>
                                    <p:anim calcmode="lin" valueType="num">
                                      <p:cBhvr additive="base">
                                        <p:cTn dur="1000"/>
                                        <p:tgtEl>
                                          <p:spTgt spid="214"/>
                                        </p:tgtEl>
                                        <p:attrNameLst>
                                          <p:attrName>ppt_h</p:attrName>
                                        </p:attrNameLst>
                                      </p:cBhvr>
                                      <p:tavLst>
                                        <p:tav fmla="" tm="0">
                                          <p:val>
                                            <p:strVal val="#ppt_h"/>
                                          </p:val>
                                        </p:tav>
                                        <p:tav fmla="" tm="100000">
                                          <p:val>
                                            <p:strVal val="0"/>
                                          </p:val>
                                        </p:tav>
                                      </p:tavLst>
                                    </p:anim>
                                    <p:set>
                                      <p:cBhvr>
                                        <p:cTn dur="1" fill="hold">
                                          <p:stCondLst>
                                            <p:cond delay="1000"/>
                                          </p:stCondLst>
                                        </p:cTn>
                                        <p:tgtEl>
                                          <p:spTgt spid="214"/>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11"/>
                                        </p:tgtEl>
                                        <p:attrNameLst>
                                          <p:attrName>ppt_w</p:attrName>
                                        </p:attrNameLst>
                                      </p:cBhvr>
                                      <p:tavLst>
                                        <p:tav fmla="" tm="0">
                                          <p:val>
                                            <p:strVal val="#ppt_w"/>
                                          </p:val>
                                        </p:tav>
                                        <p:tav fmla="" tm="100000">
                                          <p:val>
                                            <p:strVal val="0"/>
                                          </p:val>
                                        </p:tav>
                                      </p:tavLst>
                                    </p:anim>
                                    <p:anim calcmode="lin" valueType="num">
                                      <p:cBhvr additive="base">
                                        <p:cTn dur="1000"/>
                                        <p:tgtEl>
                                          <p:spTgt spid="211"/>
                                        </p:tgtEl>
                                        <p:attrNameLst>
                                          <p:attrName>ppt_h</p:attrName>
                                        </p:attrNameLst>
                                      </p:cBhvr>
                                      <p:tavLst>
                                        <p:tav fmla="" tm="0">
                                          <p:val>
                                            <p:strVal val="#ppt_h"/>
                                          </p:val>
                                        </p:tav>
                                        <p:tav fmla="" tm="100000">
                                          <p:val>
                                            <p:strVal val="0"/>
                                          </p:val>
                                        </p:tav>
                                      </p:tavLst>
                                    </p:anim>
                                    <p:set>
                                      <p:cBhvr>
                                        <p:cTn dur="1" fill="hold">
                                          <p:stCondLst>
                                            <p:cond delay="1000"/>
                                          </p:stCondLst>
                                        </p:cTn>
                                        <p:tgtEl>
                                          <p:spTgt spid="2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g815fdc360f_5_6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20" name="Google Shape;220;g815fdc360f_5_68"/>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21" name="Google Shape;221;g815fdc360f_5_68"/>
          <p:cNvSpPr txBox="1"/>
          <p:nvPr/>
        </p:nvSpPr>
        <p:spPr>
          <a:xfrm>
            <a:off x="354050" y="1375725"/>
            <a:ext cx="30000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Gaining local credentials using Mimikatz </a:t>
            </a:r>
            <a:endParaRPr/>
          </a:p>
        </p:txBody>
      </p:sp>
      <p:sp>
        <p:nvSpPr>
          <p:cNvPr id="222" name="Google Shape;222;g815fdc360f_5_68"/>
          <p:cNvSpPr txBox="1"/>
          <p:nvPr/>
        </p:nvSpPr>
        <p:spPr>
          <a:xfrm>
            <a:off x="3393725" y="1017800"/>
            <a:ext cx="54033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writes mimikatz to a temporary file inside the C:\Windows\ folder, The malware then creates and connects to a named pipe that will be used to communicate with mimikatz.</a:t>
            </a:r>
            <a:endParaRPr/>
          </a:p>
        </p:txBody>
      </p:sp>
      <p:pic>
        <p:nvPicPr>
          <p:cNvPr id="223" name="Google Shape;223;g815fdc360f_5_68"/>
          <p:cNvPicPr preferRelativeResize="0"/>
          <p:nvPr/>
        </p:nvPicPr>
        <p:blipFill>
          <a:blip r:embed="rId3">
            <a:alphaModFix/>
          </a:blip>
          <a:stretch>
            <a:fillRect/>
          </a:stretch>
        </p:blipFill>
        <p:spPr>
          <a:xfrm>
            <a:off x="152400" y="2338050"/>
            <a:ext cx="5400675" cy="1247775"/>
          </a:xfrm>
          <a:prstGeom prst="rect">
            <a:avLst/>
          </a:prstGeom>
          <a:noFill/>
          <a:ln>
            <a:noFill/>
          </a:ln>
        </p:spPr>
      </p:pic>
      <p:pic>
        <p:nvPicPr>
          <p:cNvPr id="224" name="Google Shape;224;g815fdc360f_5_68"/>
          <p:cNvPicPr preferRelativeResize="0"/>
          <p:nvPr/>
        </p:nvPicPr>
        <p:blipFill>
          <a:blip r:embed="rId4">
            <a:alphaModFix/>
          </a:blip>
          <a:stretch>
            <a:fillRect/>
          </a:stretch>
        </p:blipFill>
        <p:spPr>
          <a:xfrm>
            <a:off x="5410775" y="1903425"/>
            <a:ext cx="3733225" cy="2413725"/>
          </a:xfrm>
          <a:prstGeom prst="rect">
            <a:avLst/>
          </a:prstGeom>
          <a:noFill/>
          <a:ln>
            <a:noFill/>
          </a:ln>
        </p:spPr>
      </p:pic>
      <p:sp>
        <p:nvSpPr>
          <p:cNvPr id="225" name="Google Shape;225;g815fdc360f_5_68"/>
          <p:cNvSpPr txBox="1"/>
          <p:nvPr/>
        </p:nvSpPr>
        <p:spPr>
          <a:xfrm>
            <a:off x="354050" y="3654775"/>
            <a:ext cx="5221200" cy="10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Mimikatz is then executed from the temporary location with the named pipe as a parameter to obtain credentials stored in the local machine.</a:t>
            </a:r>
            <a:endParaRPr/>
          </a:p>
        </p:txBody>
      </p:sp>
      <p:pic>
        <p:nvPicPr>
          <p:cNvPr id="226" name="Google Shape;226;g815fdc360f_5_68"/>
          <p:cNvPicPr preferRelativeResize="0"/>
          <p:nvPr/>
        </p:nvPicPr>
        <p:blipFill>
          <a:blip r:embed="rId5">
            <a:alphaModFix/>
          </a:blip>
          <a:stretch>
            <a:fillRect/>
          </a:stretch>
        </p:blipFill>
        <p:spPr>
          <a:xfrm>
            <a:off x="3905500" y="980013"/>
            <a:ext cx="4238625" cy="267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200"/>
                                        <p:tgtEl>
                                          <p:spTgt spid="223"/>
                                        </p:tgtEl>
                                        <p:attrNameLst>
                                          <p:attrName>ppt_w</p:attrName>
                                        </p:attrNameLst>
                                      </p:cBhvr>
                                      <p:tavLst>
                                        <p:tav fmla="" tm="0">
                                          <p:val>
                                            <p:strVal val="#ppt_w"/>
                                          </p:val>
                                        </p:tav>
                                        <p:tav fmla="" tm="100000">
                                          <p:val>
                                            <p:strVal val="0"/>
                                          </p:val>
                                        </p:tav>
                                      </p:tavLst>
                                    </p:anim>
                                    <p:anim calcmode="lin" valueType="num">
                                      <p:cBhvr additive="base">
                                        <p:cTn dur="1200"/>
                                        <p:tgtEl>
                                          <p:spTgt spid="223"/>
                                        </p:tgtEl>
                                        <p:attrNameLst>
                                          <p:attrName>ppt_h</p:attrName>
                                        </p:attrNameLst>
                                      </p:cBhvr>
                                      <p:tavLst>
                                        <p:tav fmla="" tm="0">
                                          <p:val>
                                            <p:strVal val="#ppt_h"/>
                                          </p:val>
                                        </p:tav>
                                        <p:tav fmla="" tm="100000">
                                          <p:val>
                                            <p:strVal val="0"/>
                                          </p:val>
                                        </p:tav>
                                      </p:tavLst>
                                    </p:anim>
                                    <p:set>
                                      <p:cBhvr>
                                        <p:cTn dur="1" fill="hold">
                                          <p:stCondLst>
                                            <p:cond delay="1200"/>
                                          </p:stCondLst>
                                        </p:cTn>
                                        <p:tgtEl>
                                          <p:spTgt spid="223"/>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4"/>
                                        </p:tgtEl>
                                        <p:attrNameLst>
                                          <p:attrName>ppt_w</p:attrName>
                                        </p:attrNameLst>
                                      </p:cBhvr>
                                      <p:tavLst>
                                        <p:tav fmla="" tm="0">
                                          <p:val>
                                            <p:strVal val="#ppt_w"/>
                                          </p:val>
                                        </p:tav>
                                        <p:tav fmla="" tm="100000">
                                          <p:val>
                                            <p:strVal val="0"/>
                                          </p:val>
                                        </p:tav>
                                      </p:tavLst>
                                    </p:anim>
                                    <p:anim calcmode="lin" valueType="num">
                                      <p:cBhvr additive="base">
                                        <p:cTn dur="1000"/>
                                        <p:tgtEl>
                                          <p:spTgt spid="224"/>
                                        </p:tgtEl>
                                        <p:attrNameLst>
                                          <p:attrName>ppt_h</p:attrName>
                                        </p:attrNameLst>
                                      </p:cBhvr>
                                      <p:tavLst>
                                        <p:tav fmla="" tm="0">
                                          <p:val>
                                            <p:strVal val="#ppt_h"/>
                                          </p:val>
                                        </p:tav>
                                        <p:tav fmla="" tm="100000">
                                          <p:val>
                                            <p:strVal val="0"/>
                                          </p:val>
                                        </p:tav>
                                      </p:tavLst>
                                    </p:anim>
                                    <p:set>
                                      <p:cBhvr>
                                        <p:cTn dur="1" fill="hold">
                                          <p:stCondLst>
                                            <p:cond delay="1000"/>
                                          </p:stCondLst>
                                        </p:cTn>
                                        <p:tgtEl>
                                          <p:spTgt spid="224"/>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22"/>
                                        </p:tgtEl>
                                        <p:attrNameLst>
                                          <p:attrName>ppt_w</p:attrName>
                                        </p:attrNameLst>
                                      </p:cBhvr>
                                      <p:tavLst>
                                        <p:tav fmla="" tm="0">
                                          <p:val>
                                            <p:strVal val="#ppt_w"/>
                                          </p:val>
                                        </p:tav>
                                        <p:tav fmla="" tm="100000">
                                          <p:val>
                                            <p:strVal val="0"/>
                                          </p:val>
                                        </p:tav>
                                      </p:tavLst>
                                    </p:anim>
                                    <p:anim calcmode="lin" valueType="num">
                                      <p:cBhvr additive="base">
                                        <p:cTn dur="1000"/>
                                        <p:tgtEl>
                                          <p:spTgt spid="222"/>
                                        </p:tgtEl>
                                        <p:attrNameLst>
                                          <p:attrName>ppt_h</p:attrName>
                                        </p:attrNameLst>
                                      </p:cBhvr>
                                      <p:tavLst>
                                        <p:tav fmla="" tm="0">
                                          <p:val>
                                            <p:strVal val="#ppt_h"/>
                                          </p:val>
                                        </p:tav>
                                        <p:tav fmla="" tm="100000">
                                          <p:val>
                                            <p:strVal val="0"/>
                                          </p:val>
                                        </p:tav>
                                      </p:tavLst>
                                    </p:anim>
                                    <p:set>
                                      <p:cBhvr>
                                        <p:cTn dur="1" fill="hold">
                                          <p:stCondLst>
                                            <p:cond delay="1000"/>
                                          </p:stCondLst>
                                        </p:cTn>
                                        <p:tgtEl>
                                          <p:spTgt spid="222"/>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15fdc360f_5_10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232" name="Google Shape;232;g815fdc360f_5_107"/>
          <p:cNvSpPr txBox="1"/>
          <p:nvPr/>
        </p:nvSpPr>
        <p:spPr>
          <a:xfrm>
            <a:off x="354050" y="980025"/>
            <a:ext cx="1847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Lateral Movement:</a:t>
            </a:r>
            <a:endParaRPr b="1"/>
          </a:p>
        </p:txBody>
      </p:sp>
      <p:sp>
        <p:nvSpPr>
          <p:cNvPr id="233" name="Google Shape;233;g815fdc360f_5_107"/>
          <p:cNvSpPr txBox="1"/>
          <p:nvPr/>
        </p:nvSpPr>
        <p:spPr>
          <a:xfrm>
            <a:off x="354050" y="1375725"/>
            <a:ext cx="30000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Executing BadRabbit in new hosts</a:t>
            </a:r>
            <a:endParaRPr/>
          </a:p>
        </p:txBody>
      </p:sp>
      <p:sp>
        <p:nvSpPr>
          <p:cNvPr id="234" name="Google Shape;234;g815fdc360f_5_107"/>
          <p:cNvSpPr txBox="1"/>
          <p:nvPr/>
        </p:nvSpPr>
        <p:spPr>
          <a:xfrm>
            <a:off x="3354050" y="1017800"/>
            <a:ext cx="5369400" cy="17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malware now attempts to connect to the enumerated servers using obtained credentials. In addition, the malware contains a list of hardcoded usernames and passwords that are used as backup in order to authenticate (so it would not miss out on easily vulnerable targets).</a:t>
            </a:r>
            <a:endParaRPr/>
          </a:p>
        </p:txBody>
      </p:sp>
      <p:pic>
        <p:nvPicPr>
          <p:cNvPr id="235" name="Google Shape;235;g815fdc360f_5_107"/>
          <p:cNvPicPr preferRelativeResize="0"/>
          <p:nvPr/>
        </p:nvPicPr>
        <p:blipFill>
          <a:blip r:embed="rId3">
            <a:alphaModFix/>
          </a:blip>
          <a:stretch>
            <a:fillRect/>
          </a:stretch>
        </p:blipFill>
        <p:spPr>
          <a:xfrm>
            <a:off x="433775" y="2171550"/>
            <a:ext cx="2628900" cy="2505075"/>
          </a:xfrm>
          <a:prstGeom prst="rect">
            <a:avLst/>
          </a:prstGeom>
          <a:noFill/>
          <a:ln>
            <a:noFill/>
          </a:ln>
        </p:spPr>
      </p:pic>
      <p:sp>
        <p:nvSpPr>
          <p:cNvPr id="236" name="Google Shape;236;g815fdc360f_5_107"/>
          <p:cNvSpPr txBox="1"/>
          <p:nvPr/>
        </p:nvSpPr>
        <p:spPr>
          <a:xfrm>
            <a:off x="275150" y="1861100"/>
            <a:ext cx="3485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Sample usernames and passwords:</a:t>
            </a:r>
            <a:endParaRPr>
              <a:latin typeface="Roboto"/>
              <a:ea typeface="Roboto"/>
              <a:cs typeface="Roboto"/>
              <a:sym typeface="Roboto"/>
            </a:endParaRPr>
          </a:p>
        </p:txBody>
      </p:sp>
      <p:sp>
        <p:nvSpPr>
          <p:cNvPr id="237" name="Google Shape;237;g815fdc360f_5_107"/>
          <p:cNvSpPr txBox="1"/>
          <p:nvPr/>
        </p:nvSpPr>
        <p:spPr>
          <a:xfrm>
            <a:off x="3318750" y="2173800"/>
            <a:ext cx="50703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After the malware authenticates, it drops “cscc.dat” and “infpub.dat” in the “\\ admin$” share:</a:t>
            </a:r>
            <a:endParaRPr/>
          </a:p>
        </p:txBody>
      </p:sp>
      <p:pic>
        <p:nvPicPr>
          <p:cNvPr id="238" name="Google Shape;238;g815fdc360f_5_107"/>
          <p:cNvPicPr preferRelativeResize="0"/>
          <p:nvPr/>
        </p:nvPicPr>
        <p:blipFill>
          <a:blip r:embed="rId4">
            <a:alphaModFix/>
          </a:blip>
          <a:stretch>
            <a:fillRect/>
          </a:stretch>
        </p:blipFill>
        <p:spPr>
          <a:xfrm>
            <a:off x="3425025" y="2761538"/>
            <a:ext cx="4857750" cy="1200150"/>
          </a:xfrm>
          <a:prstGeom prst="rect">
            <a:avLst/>
          </a:prstGeom>
          <a:noFill/>
          <a:ln>
            <a:noFill/>
          </a:ln>
        </p:spPr>
      </p:pic>
      <p:sp>
        <p:nvSpPr>
          <p:cNvPr id="239" name="Google Shape;239;g815fdc360f_5_107"/>
          <p:cNvSpPr txBox="1"/>
          <p:nvPr/>
        </p:nvSpPr>
        <p:spPr>
          <a:xfrm>
            <a:off x="4218675" y="397625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And, the saga continues...</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815fdc360f_0_73"/>
          <p:cNvSpPr txBox="1"/>
          <p:nvPr>
            <p:ph type="title"/>
          </p:nvPr>
        </p:nvSpPr>
        <p:spPr>
          <a:xfrm>
            <a:off x="311700" y="134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in a nutshell:</a:t>
            </a:r>
            <a:endParaRPr/>
          </a:p>
        </p:txBody>
      </p:sp>
      <p:pic>
        <p:nvPicPr>
          <p:cNvPr id="245" name="Google Shape;245;g815fdc360f_0_73"/>
          <p:cNvPicPr preferRelativeResize="0"/>
          <p:nvPr/>
        </p:nvPicPr>
        <p:blipFill>
          <a:blip r:embed="rId3">
            <a:alphaModFix/>
          </a:blip>
          <a:stretch>
            <a:fillRect/>
          </a:stretch>
        </p:blipFill>
        <p:spPr>
          <a:xfrm>
            <a:off x="2641713" y="672075"/>
            <a:ext cx="4340374" cy="409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1000"/>
                                        <p:tgtEl>
                                          <p:spTgt spid="2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ppt_w</p:attrName>
                                        </p:attrNameLst>
                                      </p:cBhvr>
                                      <p:tavLst>
                                        <p:tav fmla="" tm="0">
                                          <p:val>
                                            <p:strVal val="0"/>
                                          </p:val>
                                        </p:tav>
                                        <p:tav fmla="" tm="100000">
                                          <p:val>
                                            <p:strVal val="#ppt_w"/>
                                          </p:val>
                                        </p:tav>
                                      </p:tavLst>
                                    </p:anim>
                                    <p:anim calcmode="lin" valueType="num">
                                      <p:cBhvr additive="base">
                                        <p:cTn dur="1000"/>
                                        <p:tgtEl>
                                          <p:spTgt spid="245"/>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24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815fdc360f_0_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and Where were the targets?</a:t>
            </a:r>
            <a:endParaRPr/>
          </a:p>
        </p:txBody>
      </p:sp>
      <p:sp>
        <p:nvSpPr>
          <p:cNvPr id="251" name="Google Shape;251;g815fdc360f_0_7"/>
          <p:cNvSpPr txBox="1"/>
          <p:nvPr>
            <p:ph idx="1" type="body"/>
          </p:nvPr>
        </p:nvSpPr>
        <p:spPr>
          <a:xfrm>
            <a:off x="311700" y="1229875"/>
            <a:ext cx="8520600" cy="781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rebuchet MS"/>
              <a:buChar char="●"/>
            </a:pPr>
            <a:r>
              <a:rPr lang="en" sz="1200">
                <a:solidFill>
                  <a:srgbClr val="000000"/>
                </a:solidFill>
                <a:latin typeface="Trebuchet MS"/>
                <a:ea typeface="Trebuchet MS"/>
                <a:cs typeface="Trebuchet MS"/>
                <a:sym typeface="Trebuchet MS"/>
              </a:rPr>
              <a:t>May have been a targeted attack aimed at corporate networks. </a:t>
            </a:r>
            <a:endParaRPr/>
          </a:p>
        </p:txBody>
      </p:sp>
      <p:sp>
        <p:nvSpPr>
          <p:cNvPr id="252" name="Google Shape;252;g815fdc360f_0_7"/>
          <p:cNvSpPr txBox="1"/>
          <p:nvPr/>
        </p:nvSpPr>
        <p:spPr>
          <a:xfrm>
            <a:off x="373325" y="2011675"/>
            <a:ext cx="3339000" cy="263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1D1C1D"/>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815fdc360f_2_0"/>
          <p:cNvSpPr txBox="1"/>
          <p:nvPr>
            <p:ph type="title"/>
          </p:nvPr>
        </p:nvSpPr>
        <p:spPr>
          <a:xfrm>
            <a:off x="311700" y="410000"/>
            <a:ext cx="5952000" cy="10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Frankensteined Petya/NotPetya </a:t>
            </a:r>
            <a:br>
              <a:rPr lang="en"/>
            </a:br>
            <a:r>
              <a:rPr lang="en"/>
              <a:t>(aka EternalPetya) Clone ? </a:t>
            </a:r>
            <a:endParaRPr/>
          </a:p>
        </p:txBody>
      </p:sp>
      <p:sp>
        <p:nvSpPr>
          <p:cNvPr id="258" name="Google Shape;258;g815fdc360f_2_0"/>
          <p:cNvSpPr txBox="1"/>
          <p:nvPr>
            <p:ph idx="1" type="body"/>
          </p:nvPr>
        </p:nvSpPr>
        <p:spPr>
          <a:xfrm>
            <a:off x="311700" y="1480025"/>
            <a:ext cx="8520600" cy="30888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SzPts val="1200"/>
              <a:buChar char="●"/>
            </a:pPr>
            <a:r>
              <a:rPr lang="en" sz="1200">
                <a:solidFill>
                  <a:srgbClr val="000000"/>
                </a:solidFill>
                <a:latin typeface="Arial"/>
                <a:ea typeface="Arial"/>
                <a:cs typeface="Arial"/>
                <a:sym typeface="Arial"/>
              </a:rPr>
              <a:t>Stolen petya kernel  has been substituted with a more advanced </a:t>
            </a:r>
            <a:r>
              <a:rPr lang="en" sz="1200">
                <a:solidFill>
                  <a:srgbClr val="000000"/>
                </a:solidFill>
                <a:latin typeface="Arial"/>
                <a:ea typeface="Arial"/>
                <a:cs typeface="Arial"/>
                <a:sym typeface="Arial"/>
              </a:rPr>
              <a:t>disk cryptor</a:t>
            </a:r>
            <a:r>
              <a:rPr lang="en" sz="1200">
                <a:solidFill>
                  <a:srgbClr val="000000"/>
                </a:solidFill>
                <a:latin typeface="Arial"/>
                <a:ea typeface="Arial"/>
                <a:cs typeface="Arial"/>
                <a:sym typeface="Arial"/>
              </a:rPr>
              <a:t> with a legitimate driver </a:t>
            </a:r>
            <a:r>
              <a:rPr lang="en" sz="1200">
                <a:solidFill>
                  <a:srgbClr val="000000"/>
                </a:solidFill>
                <a:latin typeface="Arial"/>
                <a:ea typeface="Arial"/>
                <a:cs typeface="Arial"/>
                <a:sym typeface="Arial"/>
              </a:rPr>
              <a:t> (stuxnet strategy  ?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SzPts val="1200"/>
              <a:buChar char="●"/>
            </a:pPr>
            <a:r>
              <a:rPr lang="en" sz="1200">
                <a:solidFill>
                  <a:srgbClr val="000000"/>
                </a:solidFill>
                <a:latin typeface="Arial"/>
                <a:ea typeface="Arial"/>
                <a:cs typeface="Arial"/>
                <a:sym typeface="Arial"/>
              </a:rPr>
              <a:t>Non destructive attack. The disk can be decrypted with a valid password.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SzPts val="1200"/>
              <a:buChar char="●"/>
            </a:pPr>
            <a:r>
              <a:rPr lang="en" sz="1200">
                <a:solidFill>
                  <a:srgbClr val="000000"/>
                </a:solidFill>
                <a:latin typeface="Arial"/>
                <a:ea typeface="Arial"/>
                <a:cs typeface="Arial"/>
                <a:sym typeface="Arial"/>
              </a:rPr>
              <a:t>Does not use the EternalBlue exploit (exploit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SzPts val="1200"/>
              <a:buChar char="●"/>
            </a:pPr>
            <a:r>
              <a:rPr lang="en" sz="1200">
                <a:solidFill>
                  <a:srgbClr val="000000"/>
                </a:solidFill>
                <a:latin typeface="Arial"/>
                <a:ea typeface="Arial"/>
                <a:cs typeface="Arial"/>
                <a:sym typeface="Arial"/>
              </a:rPr>
              <a:t>NotPetya was</a:t>
            </a:r>
            <a:r>
              <a:rPr lang="en" sz="1200">
                <a:solidFill>
                  <a:srgbClr val="000000"/>
                </a:solidFill>
                <a:uFill>
                  <a:noFill/>
                </a:uFill>
                <a:latin typeface="Arial"/>
                <a:ea typeface="Arial"/>
                <a:cs typeface="Arial"/>
                <a:sym typeface="Arial"/>
                <a:hlinkClick r:id="rId3"/>
              </a:rPr>
              <a:t> </a:t>
            </a:r>
            <a:r>
              <a:rPr lang="en" sz="1200">
                <a:solidFill>
                  <a:srgbClr val="000000"/>
                </a:solidFill>
                <a:latin typeface="Arial"/>
                <a:ea typeface="Arial"/>
                <a:cs typeface="Arial"/>
                <a:sym typeface="Arial"/>
              </a:rPr>
              <a:t>used a Ukraine-based company’s update server, while Bad Rabbit uses drive-by downloads as an attack vector.</a:t>
            </a:r>
            <a:r>
              <a:rPr lang="en" sz="1200">
                <a:solidFill>
                  <a:srgbClr val="000000"/>
                </a:solidFill>
                <a:latin typeface="Trebuchet MS"/>
                <a:ea typeface="Trebuchet MS"/>
                <a:cs typeface="Trebuchet MS"/>
                <a:sym typeface="Trebuchet MS"/>
              </a:rPr>
              <a:t> </a:t>
            </a:r>
            <a:endParaRPr sz="1200">
              <a:solidFill>
                <a:srgbClr val="000000"/>
              </a:solidFill>
              <a:latin typeface="Trebuchet MS"/>
              <a:ea typeface="Trebuchet MS"/>
              <a:cs typeface="Trebuchet MS"/>
              <a:sym typeface="Trebuchet MS"/>
            </a:endParaRPr>
          </a:p>
          <a:p>
            <a:pPr indent="-304800" lvl="0" marL="457200" marR="0" rtl="0" algn="l">
              <a:lnSpc>
                <a:spcPct val="115000"/>
              </a:lnSpc>
              <a:spcBef>
                <a:spcPts val="0"/>
              </a:spcBef>
              <a:spcAft>
                <a:spcPts val="0"/>
              </a:spcAft>
              <a:buClr>
                <a:srgbClr val="000000"/>
              </a:buClr>
              <a:buSzPts val="1200"/>
              <a:buFont typeface="Trebuchet MS"/>
              <a:buChar char="●"/>
            </a:pPr>
            <a:r>
              <a:rPr lang="en" sz="1200">
                <a:solidFill>
                  <a:srgbClr val="000000"/>
                </a:solidFill>
                <a:latin typeface="Arial"/>
                <a:ea typeface="Arial"/>
                <a:cs typeface="Arial"/>
                <a:sym typeface="Arial"/>
              </a:rPr>
              <a:t>Both NotPetya and Bad Rabbit  use SMB to spread.</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Similar Ransom Screens</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Bad Rabbit and NotPetya's DLL (dynamic link library) share 67 % of the same code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two campaigns are “linked” to a cybercriminal group named </a:t>
            </a:r>
            <a:r>
              <a:rPr b="1" lang="en" sz="1200">
                <a:solidFill>
                  <a:srgbClr val="000000"/>
                </a:solidFill>
                <a:latin typeface="Arial"/>
                <a:ea typeface="Arial"/>
                <a:cs typeface="Arial"/>
                <a:sym typeface="Arial"/>
              </a:rPr>
              <a:t>TeleBots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p:txBody>
      </p:sp>
      <p:pic>
        <p:nvPicPr>
          <p:cNvPr id="259" name="Google Shape;259;g815fdc360f_2_0"/>
          <p:cNvPicPr preferRelativeResize="0"/>
          <p:nvPr/>
        </p:nvPicPr>
        <p:blipFill>
          <a:blip r:embed="rId4">
            <a:alphaModFix/>
          </a:blip>
          <a:stretch>
            <a:fillRect/>
          </a:stretch>
        </p:blipFill>
        <p:spPr>
          <a:xfrm>
            <a:off x="6559325" y="0"/>
            <a:ext cx="1480099" cy="1480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to Mitigate Damage</a:t>
            </a:r>
            <a:endParaRPr/>
          </a:p>
        </p:txBody>
      </p:sp>
      <p:sp>
        <p:nvSpPr>
          <p:cNvPr id="265" name="Google Shape;265;p3"/>
          <p:cNvSpPr txBox="1"/>
          <p:nvPr>
            <p:ph idx="1" type="body"/>
          </p:nvPr>
        </p:nvSpPr>
        <p:spPr>
          <a:xfrm>
            <a:off x="311700" y="1065425"/>
            <a:ext cx="8520600" cy="33390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Block </a:t>
            </a:r>
            <a:r>
              <a:rPr lang="en" sz="1200">
                <a:solidFill>
                  <a:srgbClr val="000000"/>
                </a:solidFill>
                <a:latin typeface="Arial"/>
                <a:ea typeface="Arial"/>
                <a:cs typeface="Arial"/>
                <a:sym typeface="Arial"/>
              </a:rPr>
              <a:t>the execution of files c:windowsinfpub.dat and c:Windowscscc.dat using Group Policy.</a:t>
            </a:r>
            <a:endParaRPr sz="1200">
              <a:solidFill>
                <a:srgbClr val="000000"/>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Disable WMI service (if it’s possible in your environment) to prevent the malware from spreading over your network.</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lang="en" sz="1200">
                <a:solidFill>
                  <a:srgbClr val="000000"/>
                </a:solidFill>
                <a:latin typeface="Arial"/>
                <a:ea typeface="Arial"/>
                <a:cs typeface="Arial"/>
                <a:sym typeface="Arial"/>
              </a:rPr>
              <a:t>Tips for everyone:</a:t>
            </a:r>
            <a:endParaRPr sz="1200">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Backup</a:t>
            </a:r>
            <a:r>
              <a:rPr lang="en" sz="1200">
                <a:solidFill>
                  <a:srgbClr val="000000"/>
                </a:solidFill>
                <a:latin typeface="Arial"/>
                <a:ea typeface="Arial"/>
                <a:cs typeface="Arial"/>
                <a:sym typeface="Arial"/>
              </a:rPr>
              <a:t> your data.</a:t>
            </a:r>
            <a:endParaRPr sz="1200">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Don’t pay the ransom.</a:t>
            </a:r>
            <a:endParaRPr sz="1200">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Lock down admin </a:t>
            </a:r>
            <a:r>
              <a:rPr lang="en" sz="1200">
                <a:solidFill>
                  <a:srgbClr val="000000"/>
                </a:solidFill>
                <a:latin typeface="Arial"/>
                <a:ea typeface="Arial"/>
                <a:cs typeface="Arial"/>
                <a:sym typeface="Arial"/>
              </a:rPr>
              <a:t>accounts.</a:t>
            </a:r>
            <a:r>
              <a:rPr lang="en" sz="1200">
                <a:solidFill>
                  <a:srgbClr val="000000"/>
                </a:solidFill>
                <a:latin typeface="Arial"/>
                <a:ea typeface="Arial"/>
                <a:cs typeface="Arial"/>
                <a:sym typeface="Arial"/>
              </a:rPr>
              <a:t> Run as a standard user.</a:t>
            </a:r>
            <a:endParaRPr sz="1200">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Educate Users</a:t>
            </a:r>
            <a:endParaRPr b="1"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Don’t just click. Double check.</a:t>
            </a:r>
            <a:endParaRPr b="1" sz="1200">
              <a:solidFill>
                <a:srgbClr val="000000"/>
              </a:solidFill>
              <a:latin typeface="Arial"/>
              <a:ea typeface="Arial"/>
              <a:cs typeface="Arial"/>
              <a:sym typeface="Arial"/>
            </a:endParaRPr>
          </a:p>
        </p:txBody>
      </p:sp>
      <p:pic>
        <p:nvPicPr>
          <p:cNvPr id="266" name="Google Shape;266;p3"/>
          <p:cNvPicPr preferRelativeResize="0"/>
          <p:nvPr/>
        </p:nvPicPr>
        <p:blipFill>
          <a:blip r:embed="rId3">
            <a:alphaModFix/>
          </a:blip>
          <a:stretch>
            <a:fillRect/>
          </a:stretch>
        </p:blipFill>
        <p:spPr>
          <a:xfrm>
            <a:off x="5745375" y="2617925"/>
            <a:ext cx="2396525" cy="178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damage was done?</a:t>
            </a:r>
            <a:endParaRPr/>
          </a:p>
        </p:txBody>
      </p:sp>
      <p:sp>
        <p:nvSpPr>
          <p:cNvPr id="93" name="Google Shape;93;p2"/>
          <p:cNvSpPr txBox="1"/>
          <p:nvPr>
            <p:ph idx="1" type="body"/>
          </p:nvPr>
        </p:nvSpPr>
        <p:spPr>
          <a:xfrm>
            <a:off x="311700" y="1229875"/>
            <a:ext cx="8520600" cy="7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Bad Rabbit infects a computer; it will distribute or block access to data for ransom. </a:t>
            </a:r>
            <a:endParaRPr/>
          </a:p>
        </p:txBody>
      </p:sp>
      <p:pic>
        <p:nvPicPr>
          <p:cNvPr id="94" name="Google Shape;94;p2"/>
          <p:cNvPicPr preferRelativeResize="0"/>
          <p:nvPr/>
        </p:nvPicPr>
        <p:blipFill rotWithShape="1">
          <a:blip r:embed="rId3">
            <a:alphaModFix/>
          </a:blip>
          <a:srcRect b="0" l="0" r="0" t="0"/>
          <a:stretch/>
        </p:blipFill>
        <p:spPr>
          <a:xfrm>
            <a:off x="3942600" y="1741550"/>
            <a:ext cx="5077826" cy="3090850"/>
          </a:xfrm>
          <a:prstGeom prst="rect">
            <a:avLst/>
          </a:prstGeom>
          <a:noFill/>
          <a:ln>
            <a:noFill/>
          </a:ln>
        </p:spPr>
      </p:pic>
      <p:sp>
        <p:nvSpPr>
          <p:cNvPr id="95" name="Google Shape;95;p2"/>
          <p:cNvSpPr txBox="1"/>
          <p:nvPr/>
        </p:nvSpPr>
        <p:spPr>
          <a:xfrm>
            <a:off x="373325" y="2011675"/>
            <a:ext cx="3339000" cy="263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1D1C1D"/>
                </a:solidFill>
                <a:highlight>
                  <a:srgbClr val="FFFFFF"/>
                </a:highlight>
                <a:latin typeface="Arial"/>
                <a:ea typeface="Arial"/>
                <a:cs typeface="Arial"/>
                <a:sym typeface="Arial"/>
              </a:rPr>
              <a:t>Individuals that are victimized by this ransomware are directed to a payment site and given 40 hours to pay or the data will be spread across the net; or an increase of ransom for additional time.</a:t>
            </a:r>
            <a:endParaRPr b="0" i="0" sz="1500" u="none" cap="none" strike="noStrike">
              <a:solidFill>
                <a:srgbClr val="1D1C1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1D1C1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1D1C1D"/>
                </a:solidFill>
                <a:highlight>
                  <a:srgbClr val="FFFFFF"/>
                </a:highlight>
                <a:latin typeface="Arial"/>
                <a:ea typeface="Arial"/>
                <a:cs typeface="Arial"/>
                <a:sym typeface="Arial"/>
              </a:rPr>
              <a:t>Usually the amount would start around 0.05 bitcoins or around $285.</a:t>
            </a:r>
            <a:endParaRPr b="0" i="0" sz="1500" u="none" cap="none" strike="noStrike">
              <a:solidFill>
                <a:srgbClr val="1D1C1D"/>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ppt_w</p:attrName>
                                        </p:attrNameLst>
                                      </p:cBhvr>
                                      <p:tavLst>
                                        <p:tav fmla="" tm="0">
                                          <p:val>
                                            <p:strVal val="0"/>
                                          </p:val>
                                        </p:tav>
                                        <p:tav fmla="" tm="100000">
                                          <p:val>
                                            <p:strVal val="#ppt_w"/>
                                          </p:val>
                                        </p:tav>
                                      </p:tavLst>
                                    </p:anim>
                                    <p:anim calcmode="lin" valueType="num">
                                      <p:cBhvr additive="base">
                                        <p:cTn dur="1000"/>
                                        <p:tgtEl>
                                          <p:spTgt spid="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g815fdc360f_0_0"/>
          <p:cNvSpPr txBox="1"/>
          <p:nvPr>
            <p:ph type="title"/>
          </p:nvPr>
        </p:nvSpPr>
        <p:spPr>
          <a:xfrm>
            <a:off x="311700" y="2977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was the damage done?</a:t>
            </a:r>
            <a:endParaRPr/>
          </a:p>
        </p:txBody>
      </p:sp>
      <p:sp>
        <p:nvSpPr>
          <p:cNvPr id="101" name="Google Shape;101;g815fdc360f_0_0"/>
          <p:cNvSpPr txBox="1"/>
          <p:nvPr>
            <p:ph idx="1" type="body"/>
          </p:nvPr>
        </p:nvSpPr>
        <p:spPr>
          <a:xfrm>
            <a:off x="311700" y="1017800"/>
            <a:ext cx="5591400" cy="351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50">
                <a:solidFill>
                  <a:srgbClr val="333333"/>
                </a:solidFill>
                <a:highlight>
                  <a:srgbClr val="FFFFFF"/>
                </a:highlight>
                <a:latin typeface="Arial"/>
                <a:ea typeface="Arial"/>
                <a:cs typeface="Arial"/>
                <a:sym typeface="Arial"/>
              </a:rPr>
              <a:t>Bad Rabbit Uses Social Engineering to Infect:</a:t>
            </a:r>
            <a:r>
              <a:rPr lang="en" sz="1350">
                <a:solidFill>
                  <a:srgbClr val="333333"/>
                </a:solidFill>
                <a:highlight>
                  <a:srgbClr val="FFFFFF"/>
                </a:highlight>
                <a:latin typeface="Arial"/>
                <a:ea typeface="Arial"/>
                <a:cs typeface="Arial"/>
                <a:sym typeface="Arial"/>
              </a:rPr>
              <a:t> </a:t>
            </a:r>
            <a:r>
              <a:rPr lang="en" sz="1150">
                <a:solidFill>
                  <a:srgbClr val="333333"/>
                </a:solidFill>
                <a:highlight>
                  <a:srgbClr val="FFFFFF"/>
                </a:highlight>
                <a:latin typeface="Arial"/>
                <a:ea typeface="Arial"/>
                <a:cs typeface="Arial"/>
                <a:sym typeface="Arial"/>
              </a:rPr>
              <a:t>The infection vector starts by visiting a compromised website requesting an Adobe Flash update that downloads the malware. Various reports suggest that the initial infection is caused by compromised web servers that delivered the malicious file (under the name “</a:t>
            </a:r>
            <a:r>
              <a:rPr lang="en" sz="1150">
                <a:solidFill>
                  <a:srgbClr val="00FF00"/>
                </a:solidFill>
                <a:highlight>
                  <a:srgbClr val="000000"/>
                </a:highlight>
                <a:latin typeface="Arial"/>
                <a:ea typeface="Arial"/>
                <a:cs typeface="Arial"/>
                <a:sym typeface="Arial"/>
              </a:rPr>
              <a:t>install_flash_ player.exe</a:t>
            </a:r>
            <a:r>
              <a:rPr lang="en" sz="1150">
                <a:solidFill>
                  <a:srgbClr val="333333"/>
                </a:solidFill>
                <a:highlight>
                  <a:srgbClr val="FFFFFF"/>
                </a:highlight>
                <a:latin typeface="Arial"/>
                <a:ea typeface="Arial"/>
                <a:cs typeface="Arial"/>
                <a:sym typeface="Arial"/>
              </a:rPr>
              <a:t>”). In order to start the infection, a user will need to download the file from the infected web server and execute it. Depending on User Access Control (UAC) settings, most users will have to accept a popup in order to execute the file. Also, when the user has no admin privileges (high integrity), the malware would not perform malicious actions.</a:t>
            </a:r>
            <a:endParaRPr sz="1350">
              <a:solidFill>
                <a:srgbClr val="333333"/>
              </a:solidFill>
              <a:highlight>
                <a:srgbClr val="FFFFFF"/>
              </a:highlight>
              <a:latin typeface="Arial"/>
              <a:ea typeface="Arial"/>
              <a:cs typeface="Arial"/>
              <a:sym typeface="Arial"/>
            </a:endParaRPr>
          </a:p>
          <a:p>
            <a:pPr indent="0" lvl="0" marL="0" rtl="0" algn="l">
              <a:lnSpc>
                <a:spcPct val="115000"/>
              </a:lnSpc>
              <a:spcBef>
                <a:spcPts val="1500"/>
              </a:spcBef>
              <a:spcAft>
                <a:spcPts val="1600"/>
              </a:spcAft>
              <a:buSzPts val="1800"/>
              <a:buNone/>
            </a:pPr>
            <a:r>
              <a:t/>
            </a:r>
            <a:endParaRPr/>
          </a:p>
        </p:txBody>
      </p:sp>
      <p:pic>
        <p:nvPicPr>
          <p:cNvPr id="102" name="Google Shape;102;g815fdc360f_0_0"/>
          <p:cNvPicPr preferRelativeResize="0"/>
          <p:nvPr/>
        </p:nvPicPr>
        <p:blipFill>
          <a:blip r:embed="rId3">
            <a:alphaModFix/>
          </a:blip>
          <a:stretch>
            <a:fillRect/>
          </a:stretch>
        </p:blipFill>
        <p:spPr>
          <a:xfrm>
            <a:off x="5827900" y="1132581"/>
            <a:ext cx="3126675" cy="3070495"/>
          </a:xfrm>
          <a:prstGeom prst="rect">
            <a:avLst/>
          </a:prstGeom>
          <a:noFill/>
          <a:ln>
            <a:noFill/>
          </a:ln>
        </p:spPr>
      </p:pic>
      <p:pic>
        <p:nvPicPr>
          <p:cNvPr id="103" name="Google Shape;103;g815fdc360f_0_0"/>
          <p:cNvPicPr preferRelativeResize="0"/>
          <p:nvPr/>
        </p:nvPicPr>
        <p:blipFill>
          <a:blip r:embed="rId4">
            <a:alphaModFix/>
          </a:blip>
          <a:stretch>
            <a:fillRect/>
          </a:stretch>
        </p:blipFill>
        <p:spPr>
          <a:xfrm>
            <a:off x="455800" y="3445500"/>
            <a:ext cx="5372100"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g815fdc360f_0_25"/>
          <p:cNvSpPr txBox="1"/>
          <p:nvPr>
            <p:ph type="title"/>
          </p:nvPr>
        </p:nvSpPr>
        <p:spPr>
          <a:xfrm>
            <a:off x="311700" y="2977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was the damage done?</a:t>
            </a:r>
            <a:endParaRPr/>
          </a:p>
        </p:txBody>
      </p:sp>
      <p:sp>
        <p:nvSpPr>
          <p:cNvPr id="109" name="Google Shape;109;g815fdc360f_0_25"/>
          <p:cNvSpPr txBox="1"/>
          <p:nvPr/>
        </p:nvSpPr>
        <p:spPr>
          <a:xfrm>
            <a:off x="311700" y="1024200"/>
            <a:ext cx="31851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t>Installation: </a:t>
            </a:r>
            <a:r>
              <a:rPr lang="en" sz="1150"/>
              <a:t>The executable “</a:t>
            </a:r>
            <a:r>
              <a:rPr lang="en" sz="1150">
                <a:solidFill>
                  <a:srgbClr val="00FF00"/>
                </a:solidFill>
                <a:highlight>
                  <a:srgbClr val="000000"/>
                </a:highlight>
              </a:rPr>
              <a:t>install_flash_player.exe</a:t>
            </a:r>
            <a:r>
              <a:rPr lang="en" sz="1150"/>
              <a:t>” contains the payload of an encrypted copy of the “</a:t>
            </a:r>
            <a:r>
              <a:rPr lang="en" sz="1150">
                <a:solidFill>
                  <a:srgbClr val="00FF00"/>
                </a:solidFill>
                <a:highlight>
                  <a:srgbClr val="000000"/>
                </a:highlight>
              </a:rPr>
              <a:t>infpub.dat</a:t>
            </a:r>
            <a:r>
              <a:rPr lang="en" sz="1150"/>
              <a:t>” file; so, the first stage of the “BadRabbit” malware is to deploy the second stage of the malware: </a:t>
            </a:r>
            <a:endParaRPr sz="1150"/>
          </a:p>
        </p:txBody>
      </p:sp>
      <p:sp>
        <p:nvSpPr>
          <p:cNvPr id="110" name="Google Shape;110;g815fdc360f_0_25"/>
          <p:cNvSpPr txBox="1"/>
          <p:nvPr/>
        </p:nvSpPr>
        <p:spPr>
          <a:xfrm>
            <a:off x="4191725" y="1024200"/>
            <a:ext cx="2406900" cy="8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Sample Sites of compromised sites delivering Bad Rabbit:</a:t>
            </a:r>
            <a:endParaRPr b="1" sz="1500"/>
          </a:p>
        </p:txBody>
      </p:sp>
      <p:pic>
        <p:nvPicPr>
          <p:cNvPr id="111" name="Google Shape;111;g815fdc360f_0_25"/>
          <p:cNvPicPr preferRelativeResize="0"/>
          <p:nvPr/>
        </p:nvPicPr>
        <p:blipFill>
          <a:blip r:embed="rId3">
            <a:alphaModFix/>
          </a:blip>
          <a:stretch>
            <a:fillRect/>
          </a:stretch>
        </p:blipFill>
        <p:spPr>
          <a:xfrm>
            <a:off x="6418150" y="830300"/>
            <a:ext cx="1997187" cy="3854825"/>
          </a:xfrm>
          <a:prstGeom prst="rect">
            <a:avLst/>
          </a:prstGeom>
          <a:noFill/>
          <a:ln>
            <a:noFill/>
          </a:ln>
        </p:spPr>
      </p:pic>
      <p:sp>
        <p:nvSpPr>
          <p:cNvPr id="112" name="Google Shape;112;g815fdc360f_0_25"/>
          <p:cNvSpPr txBox="1"/>
          <p:nvPr/>
        </p:nvSpPr>
        <p:spPr>
          <a:xfrm>
            <a:off x="2456450" y="3389825"/>
            <a:ext cx="44601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0000"/>
                </a:solidFill>
                <a:latin typeface="Comic Sans MS"/>
                <a:ea typeface="Comic Sans MS"/>
                <a:cs typeface="Comic Sans MS"/>
                <a:sym typeface="Comic Sans MS"/>
              </a:rPr>
              <a:t>Disclaimer:DON’T VISIT THESE SITES!</a:t>
            </a:r>
            <a:endParaRPr sz="2500">
              <a:solidFill>
                <a:srgbClr val="FF0000"/>
              </a:solidFill>
              <a:latin typeface="Comic Sans MS"/>
              <a:ea typeface="Comic Sans MS"/>
              <a:cs typeface="Comic Sans MS"/>
              <a:sym typeface="Comic Sans MS"/>
            </a:endParaRPr>
          </a:p>
        </p:txBody>
      </p:sp>
      <p:pic>
        <p:nvPicPr>
          <p:cNvPr id="113" name="Google Shape;113;g815fdc360f_0_25"/>
          <p:cNvPicPr preferRelativeResize="0"/>
          <p:nvPr/>
        </p:nvPicPr>
        <p:blipFill>
          <a:blip r:embed="rId4">
            <a:alphaModFix/>
          </a:blip>
          <a:stretch>
            <a:fillRect/>
          </a:stretch>
        </p:blipFill>
        <p:spPr>
          <a:xfrm>
            <a:off x="522225" y="2409750"/>
            <a:ext cx="1889096" cy="2077499"/>
          </a:xfrm>
          <a:prstGeom prst="rect">
            <a:avLst/>
          </a:prstGeom>
          <a:noFill/>
          <a:ln>
            <a:noFill/>
          </a:ln>
        </p:spPr>
      </p:pic>
      <p:pic>
        <p:nvPicPr>
          <p:cNvPr id="114" name="Google Shape;114;g815fdc360f_0_25"/>
          <p:cNvPicPr preferRelativeResize="0"/>
          <p:nvPr/>
        </p:nvPicPr>
        <p:blipFill>
          <a:blip r:embed="rId5">
            <a:alphaModFix/>
          </a:blip>
          <a:stretch>
            <a:fillRect/>
          </a:stretch>
        </p:blipFill>
        <p:spPr>
          <a:xfrm>
            <a:off x="2224925" y="2117575"/>
            <a:ext cx="4230816" cy="87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mph" presetID="8" presetSubtype="0">
                                  <p:stCondLst>
                                    <p:cond delay="0"/>
                                  </p:stCondLst>
                                  <p:childTnLst>
                                    <p:animRot by="-21600000">
                                      <p:cBhvr>
                                        <p:cTn dur="1000" fill="hold"/>
                                        <p:tgtEl>
                                          <p:spTgt spid="11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815fdc360f_0_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a:t>How was the damage done?</a:t>
            </a:r>
            <a:endParaRPr/>
          </a:p>
          <a:p>
            <a:pPr indent="0" lvl="0" marL="0" rtl="0" algn="l">
              <a:spcBef>
                <a:spcPts val="0"/>
              </a:spcBef>
              <a:spcAft>
                <a:spcPts val="0"/>
              </a:spcAft>
              <a:buNone/>
            </a:pPr>
            <a:r>
              <a:t/>
            </a:r>
            <a:endParaRPr/>
          </a:p>
        </p:txBody>
      </p:sp>
      <p:pic>
        <p:nvPicPr>
          <p:cNvPr id="120" name="Google Shape;120;g815fdc360f_0_39"/>
          <p:cNvPicPr preferRelativeResize="0"/>
          <p:nvPr/>
        </p:nvPicPr>
        <p:blipFill>
          <a:blip r:embed="rId3">
            <a:alphaModFix/>
          </a:blip>
          <a:stretch>
            <a:fillRect/>
          </a:stretch>
        </p:blipFill>
        <p:spPr>
          <a:xfrm>
            <a:off x="568150" y="1822825"/>
            <a:ext cx="6353350" cy="2293625"/>
          </a:xfrm>
          <a:prstGeom prst="rect">
            <a:avLst/>
          </a:prstGeom>
          <a:noFill/>
          <a:ln>
            <a:noFill/>
          </a:ln>
        </p:spPr>
      </p:pic>
      <p:sp>
        <p:nvSpPr>
          <p:cNvPr id="121" name="Google Shape;121;g815fdc360f_0_39"/>
          <p:cNvSpPr txBox="1"/>
          <p:nvPr>
            <p:ph idx="1" type="body"/>
          </p:nvPr>
        </p:nvSpPr>
        <p:spPr>
          <a:xfrm>
            <a:off x="568150" y="1017800"/>
            <a:ext cx="6170400" cy="11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latin typeface="Arial"/>
                <a:ea typeface="Arial"/>
                <a:cs typeface="Arial"/>
                <a:sym typeface="Arial"/>
              </a:rPr>
              <a:t>After the payload is decrypted in memory, the “</a:t>
            </a:r>
            <a:r>
              <a:rPr lang="en" sz="1350">
                <a:solidFill>
                  <a:srgbClr val="00FF00"/>
                </a:solidFill>
                <a:highlight>
                  <a:srgbClr val="000000"/>
                </a:highlight>
                <a:latin typeface="Arial"/>
                <a:ea typeface="Arial"/>
                <a:cs typeface="Arial"/>
                <a:sym typeface="Arial"/>
              </a:rPr>
              <a:t>infpub.dat</a:t>
            </a:r>
            <a:r>
              <a:rPr lang="en" sz="1350">
                <a:latin typeface="Arial"/>
                <a:ea typeface="Arial"/>
                <a:cs typeface="Arial"/>
                <a:sym typeface="Arial"/>
              </a:rPr>
              <a:t>” file is created and the decrypted data is written to the file</a:t>
            </a:r>
            <a:r>
              <a:rPr lang="en"/>
              <a:t>.</a:t>
            </a:r>
            <a:endParaRPr/>
          </a:p>
          <a:p>
            <a:pPr indent="0" lvl="0" marL="0" rtl="0" algn="l">
              <a:spcBef>
                <a:spcPts val="0"/>
              </a:spcBef>
              <a:spcAft>
                <a:spcPts val="0"/>
              </a:spcAft>
              <a:buNone/>
            </a:pPr>
            <a:r>
              <a:t/>
            </a:r>
            <a:endParaRPr/>
          </a:p>
        </p:txBody>
      </p:sp>
      <p:sp>
        <p:nvSpPr>
          <p:cNvPr id="122" name="Google Shape;122;g815fdc360f_0_39"/>
          <p:cNvSpPr txBox="1"/>
          <p:nvPr/>
        </p:nvSpPr>
        <p:spPr>
          <a:xfrm>
            <a:off x="568150" y="1017800"/>
            <a:ext cx="57009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After the file is dropped, it is executed using </a:t>
            </a:r>
            <a:r>
              <a:rPr lang="en" sz="1350">
                <a:solidFill>
                  <a:srgbClr val="00FF00"/>
                </a:solidFill>
                <a:highlight>
                  <a:srgbClr val="000000"/>
                </a:highlight>
              </a:rPr>
              <a:t>rundll32.exe</a:t>
            </a:r>
            <a:r>
              <a:rPr lang="en" sz="1350"/>
              <a:t>: </a:t>
            </a:r>
            <a:r>
              <a:rPr lang="en" sz="1350">
                <a:solidFill>
                  <a:srgbClr val="00FF00"/>
                </a:solidFill>
                <a:highlight>
                  <a:srgbClr val="000000"/>
                </a:highlight>
              </a:rPr>
              <a:t>“C:\\Windows\\system32\\rundll32.exe C:\\Windows\\infpub.dat,#1 15”</a:t>
            </a:r>
            <a:endParaRPr sz="1350">
              <a:solidFill>
                <a:srgbClr val="00FF00"/>
              </a:solidFill>
              <a:highlight>
                <a:srgbClr val="000000"/>
              </a:highlight>
            </a:endParaRPr>
          </a:p>
        </p:txBody>
      </p:sp>
      <p:pic>
        <p:nvPicPr>
          <p:cNvPr id="123" name="Google Shape;123;g815fdc360f_0_39"/>
          <p:cNvPicPr preferRelativeResize="0"/>
          <p:nvPr/>
        </p:nvPicPr>
        <p:blipFill>
          <a:blip r:embed="rId4">
            <a:alphaModFix/>
          </a:blip>
          <a:stretch>
            <a:fillRect/>
          </a:stretch>
        </p:blipFill>
        <p:spPr>
          <a:xfrm>
            <a:off x="561450" y="2009551"/>
            <a:ext cx="8021090" cy="153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20"/>
                                        </p:tgtEl>
                                        <p:attrNameLst>
                                          <p:attrName>ppt_x</p:attrName>
                                        </p:attrNameLst>
                                      </p:cBhvr>
                                      <p:tavLst>
                                        <p:tav fmla="" tm="0">
                                          <p:val>
                                            <p:strVal val="#ppt_x"/>
                                          </p:val>
                                        </p:tav>
                                        <p:tav fmla="" tm="100000">
                                          <p:val>
                                            <p:strVal val="#ppt_x-1"/>
                                          </p:val>
                                        </p:tav>
                                      </p:tavLst>
                                    </p:anim>
                                    <p:set>
                                      <p:cBhvr>
                                        <p:cTn dur="1" fill="hold">
                                          <p:stCondLst>
                                            <p:cond delay="1000"/>
                                          </p:stCondLst>
                                        </p:cTn>
                                        <p:tgtEl>
                                          <p:spTgt spid="120"/>
                                        </p:tgtEl>
                                        <p:attrNameLst>
                                          <p:attrName>style.visibility</p:attrName>
                                        </p:attrNameLst>
                                      </p:cBhvr>
                                      <p:to>
                                        <p:strVal val="hidden"/>
                                      </p:to>
                                    </p:set>
                                  </p:childTnLst>
                                </p:cTn>
                              </p:par>
                              <p:par>
                                <p:cTn fill="hold" nodeType="withEffect" presetClass="exit" presetID="2" presetSubtype="8">
                                  <p:stCondLst>
                                    <p:cond delay="0"/>
                                  </p:stCondLst>
                                  <p:childTnLst>
                                    <p:anim calcmode="lin" valueType="num">
                                      <p:cBhvr additive="base">
                                        <p:cTn dur="1000"/>
                                        <p:tgtEl>
                                          <p:spTgt spid="121"/>
                                        </p:tgtEl>
                                        <p:attrNameLst>
                                          <p:attrName>ppt_x</p:attrName>
                                        </p:attrNameLst>
                                      </p:cBhvr>
                                      <p:tavLst>
                                        <p:tav fmla="" tm="0">
                                          <p:val>
                                            <p:strVal val="#ppt_x"/>
                                          </p:val>
                                        </p:tav>
                                        <p:tav fmla="" tm="100000">
                                          <p:val>
                                            <p:strVal val="#ppt_x-1"/>
                                          </p:val>
                                        </p:tav>
                                      </p:tavLst>
                                    </p:anim>
                                    <p:set>
                                      <p:cBhvr>
                                        <p:cTn dur="1" fill="hold">
                                          <p:stCondLst>
                                            <p:cond delay="1000"/>
                                          </p:stCondLst>
                                        </p:cTn>
                                        <p:tgtEl>
                                          <p:spTgt spid="1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815fdc360f_0_52"/>
          <p:cNvSpPr txBox="1"/>
          <p:nvPr>
            <p:ph type="title"/>
          </p:nvPr>
        </p:nvSpPr>
        <p:spPr>
          <a:xfrm>
            <a:off x="311700" y="170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29" name="Google Shape;129;g815fdc360f_0_52"/>
          <p:cNvSpPr txBox="1"/>
          <p:nvPr>
            <p:ph idx="1" type="body"/>
          </p:nvPr>
        </p:nvSpPr>
        <p:spPr>
          <a:xfrm>
            <a:off x="276425" y="1017800"/>
            <a:ext cx="8520600" cy="16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 “</a:t>
            </a:r>
            <a:r>
              <a:rPr b="1" lang="en">
                <a:solidFill>
                  <a:srgbClr val="00FF00"/>
                </a:solidFill>
                <a:highlight>
                  <a:srgbClr val="000000"/>
                </a:highlight>
                <a:latin typeface="Arial"/>
                <a:ea typeface="Arial"/>
                <a:cs typeface="Arial"/>
                <a:sym typeface="Arial"/>
              </a:rPr>
              <a:t>infpub.dat</a:t>
            </a:r>
            <a:r>
              <a:rPr b="1" lang="en">
                <a:latin typeface="Arial"/>
                <a:ea typeface="Arial"/>
                <a:cs typeface="Arial"/>
                <a:sym typeface="Arial"/>
              </a:rPr>
              <a:t>” Functionality:</a:t>
            </a:r>
            <a:r>
              <a:rPr lang="en">
                <a:latin typeface="Arial"/>
                <a:ea typeface="Arial"/>
                <a:cs typeface="Arial"/>
                <a:sym typeface="Arial"/>
              </a:rPr>
              <a:t> </a:t>
            </a:r>
            <a:r>
              <a:rPr lang="en">
                <a:solidFill>
                  <a:srgbClr val="00FF00"/>
                </a:solidFill>
                <a:highlight>
                  <a:srgbClr val="000000"/>
                </a:highlight>
                <a:latin typeface="Arial"/>
                <a:ea typeface="Arial"/>
                <a:cs typeface="Arial"/>
                <a:sym typeface="Arial"/>
              </a:rPr>
              <a:t>“infpub.dat” - </a:t>
            </a:r>
            <a:r>
              <a:rPr lang="en" sz="1200">
                <a:solidFill>
                  <a:srgbClr val="00FF00"/>
                </a:solidFill>
                <a:highlight>
                  <a:srgbClr val="000000"/>
                </a:highlight>
                <a:latin typeface="Arial"/>
                <a:ea typeface="Arial"/>
                <a:cs typeface="Arial"/>
                <a:sym typeface="Arial"/>
              </a:rPr>
              <a:t>the main DLL</a:t>
            </a:r>
            <a:r>
              <a:rPr lang="en">
                <a:latin typeface="Arial"/>
                <a:ea typeface="Arial"/>
                <a:cs typeface="Arial"/>
                <a:sym typeface="Arial"/>
              </a:rPr>
              <a:t> performs a major portion of the malicious functionality of BadRabbit. The use of the “.dat” file extension is familiar from the “NotPetya” attack that dropped a “.dat” file (</a:t>
            </a:r>
            <a:r>
              <a:rPr lang="en">
                <a:solidFill>
                  <a:srgbClr val="00FF00"/>
                </a:solidFill>
                <a:highlight>
                  <a:srgbClr val="000000"/>
                </a:highlight>
                <a:latin typeface="Arial"/>
                <a:ea typeface="Arial"/>
                <a:cs typeface="Arial"/>
                <a:sym typeface="Arial"/>
              </a:rPr>
              <a:t>perfc.dat</a:t>
            </a:r>
            <a:r>
              <a:rPr lang="en">
                <a:latin typeface="Arial"/>
                <a:ea typeface="Arial"/>
                <a:cs typeface="Arial"/>
                <a:sym typeface="Arial"/>
              </a:rPr>
              <a:t>) to perform most of the malicious functionality. To perform its tasks, </a:t>
            </a:r>
            <a:r>
              <a:rPr lang="en">
                <a:solidFill>
                  <a:srgbClr val="00FF00"/>
                </a:solidFill>
                <a:highlight>
                  <a:srgbClr val="000000"/>
                </a:highlight>
                <a:latin typeface="Arial"/>
                <a:ea typeface="Arial"/>
                <a:cs typeface="Arial"/>
                <a:sym typeface="Arial"/>
              </a:rPr>
              <a:t>infpub.data</a:t>
            </a:r>
            <a:r>
              <a:rPr lang="en">
                <a:latin typeface="Arial"/>
                <a:ea typeface="Arial"/>
                <a:cs typeface="Arial"/>
                <a:sym typeface="Arial"/>
              </a:rPr>
              <a:t> drops three additional files into the C:\Windows Directory:</a:t>
            </a:r>
            <a:br>
              <a:rPr lang="en">
                <a:latin typeface="Arial"/>
                <a:ea typeface="Arial"/>
                <a:cs typeface="Arial"/>
                <a:sym typeface="Arial"/>
              </a:rPr>
            </a:br>
            <a:endParaRPr>
              <a:latin typeface="Arial"/>
              <a:ea typeface="Arial"/>
              <a:cs typeface="Arial"/>
              <a:sym typeface="Arial"/>
            </a:endParaRPr>
          </a:p>
        </p:txBody>
      </p:sp>
      <p:sp>
        <p:nvSpPr>
          <p:cNvPr id="130" name="Google Shape;130;g815fdc360f_0_52"/>
          <p:cNvSpPr txBox="1"/>
          <p:nvPr/>
        </p:nvSpPr>
        <p:spPr>
          <a:xfrm>
            <a:off x="881950" y="326670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g815fdc360f_0_52"/>
          <p:cNvSpPr txBox="1"/>
          <p:nvPr/>
        </p:nvSpPr>
        <p:spPr>
          <a:xfrm>
            <a:off x="381000" y="3005525"/>
            <a:ext cx="7718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“C:\Windows\cscc.dat” - </a:t>
            </a:r>
            <a:r>
              <a:rPr lang="en" sz="1350"/>
              <a:t> </a:t>
            </a:r>
            <a:r>
              <a:rPr i="1" lang="en" sz="1350">
                <a:solidFill>
                  <a:srgbClr val="00FF00"/>
                </a:solidFill>
                <a:highlight>
                  <a:srgbClr val="000000"/>
                </a:highlight>
              </a:rPr>
              <a:t>cscc.dat</a:t>
            </a:r>
            <a:r>
              <a:rPr lang="en" sz="1350">
                <a:solidFill>
                  <a:srgbClr val="141519"/>
                </a:solidFill>
                <a:highlight>
                  <a:srgbClr val="FFFFFF"/>
                </a:highlight>
              </a:rPr>
              <a:t> – legitimate driver used for the disk encryption (</a:t>
            </a:r>
            <a:r>
              <a:rPr lang="en" sz="1350">
                <a:solidFill>
                  <a:srgbClr val="004DDC"/>
                </a:solidFill>
                <a:highlight>
                  <a:srgbClr val="FFFFFF"/>
                </a:highlight>
                <a:uFill>
                  <a:noFill/>
                </a:uFill>
                <a:hlinkClick r:id="rId3"/>
              </a:rPr>
              <a:t>diskcryptor.net</a:t>
            </a:r>
            <a:r>
              <a:rPr lang="en" sz="1350">
                <a:solidFill>
                  <a:srgbClr val="141519"/>
                </a:solidFill>
                <a:highlight>
                  <a:srgbClr val="FFFFFF"/>
                </a:highlight>
              </a:rPr>
              <a:t>)</a:t>
            </a:r>
            <a:endParaRPr sz="1350"/>
          </a:p>
        </p:txBody>
      </p:sp>
      <p:sp>
        <p:nvSpPr>
          <p:cNvPr id="132" name="Google Shape;132;g815fdc360f_0_52"/>
          <p:cNvSpPr txBox="1"/>
          <p:nvPr/>
        </p:nvSpPr>
        <p:spPr>
          <a:xfrm>
            <a:off x="508000" y="3302550"/>
            <a:ext cx="73236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“C:\Windows\dispci.exe” - </a:t>
            </a:r>
            <a:r>
              <a:rPr i="1" lang="en" sz="1350">
                <a:solidFill>
                  <a:srgbClr val="00FF00"/>
                </a:solidFill>
                <a:highlight>
                  <a:srgbClr val="000000"/>
                </a:highlight>
              </a:rPr>
              <a:t>dispci.exe</a:t>
            </a:r>
            <a:r>
              <a:rPr lang="en" sz="1350">
                <a:solidFill>
                  <a:srgbClr val="141519"/>
                </a:solidFill>
                <a:highlight>
                  <a:srgbClr val="FFFFFF"/>
                </a:highlight>
              </a:rPr>
              <a:t> – installs the bootlocker, communicates with the driver</a:t>
            </a:r>
            <a:endParaRPr sz="1350"/>
          </a:p>
        </p:txBody>
      </p:sp>
      <p:sp>
        <p:nvSpPr>
          <p:cNvPr id="133" name="Google Shape;133;g815fdc360f_0_52"/>
          <p:cNvSpPr txBox="1"/>
          <p:nvPr/>
        </p:nvSpPr>
        <p:spPr>
          <a:xfrm>
            <a:off x="627925" y="3591225"/>
            <a:ext cx="7380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 </a:t>
            </a:r>
            <a:r>
              <a:rPr lang="en" sz="1350"/>
              <a:t>“C:\Windows\</a:t>
            </a:r>
            <a:r>
              <a:rPr lang="en" sz="1350">
                <a:solidFill>
                  <a:srgbClr val="00FF00"/>
                </a:solidFill>
                <a:highlight>
                  <a:srgbClr val="000000"/>
                </a:highlight>
              </a:rPr>
              <a:t>&lt;random-name&gt;.tmp</a:t>
            </a:r>
            <a:r>
              <a:rPr lang="en" sz="1350"/>
              <a:t>” - mimikatz binary used for obtaining passwords</a:t>
            </a:r>
            <a:endParaRPr sz="1350"/>
          </a:p>
        </p:txBody>
      </p:sp>
      <p:pic>
        <p:nvPicPr>
          <p:cNvPr id="134" name="Google Shape;134;g815fdc360f_0_52"/>
          <p:cNvPicPr preferRelativeResize="0"/>
          <p:nvPr/>
        </p:nvPicPr>
        <p:blipFill>
          <a:blip r:embed="rId4">
            <a:alphaModFix/>
          </a:blip>
          <a:stretch>
            <a:fillRect/>
          </a:stretch>
        </p:blipFill>
        <p:spPr>
          <a:xfrm>
            <a:off x="1795463" y="877300"/>
            <a:ext cx="5553075" cy="2028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9"/>
                                        </p:tgtEl>
                                      </p:cBhvr>
                                    </p:animEffect>
                                    <p:set>
                                      <p:cBhvr>
                                        <p:cTn dur="1" fill="hold">
                                          <p:stCondLst>
                                            <p:cond delay="100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815fdc360f_0_8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40" name="Google Shape;140;g815fdc360f_0_81"/>
          <p:cNvSpPr txBox="1"/>
          <p:nvPr/>
        </p:nvSpPr>
        <p:spPr>
          <a:xfrm>
            <a:off x="311700" y="1128875"/>
            <a:ext cx="62793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t>First, the malware enables privileges using </a:t>
            </a:r>
            <a:r>
              <a:rPr lang="en" sz="1350">
                <a:solidFill>
                  <a:srgbClr val="FF00FF"/>
                </a:solidFill>
                <a:highlight>
                  <a:srgbClr val="FFFF00"/>
                </a:highlight>
              </a:rPr>
              <a:t>AdjustTokenPrivileges()</a:t>
            </a:r>
            <a:r>
              <a:rPr lang="en" sz="1350"/>
              <a:t>. </a:t>
            </a:r>
            <a:endParaRPr sz="1350"/>
          </a:p>
        </p:txBody>
      </p:sp>
      <p:sp>
        <p:nvSpPr>
          <p:cNvPr id="141" name="Google Shape;141;g815fdc360f_0_81"/>
          <p:cNvSpPr txBox="1"/>
          <p:nvPr/>
        </p:nvSpPr>
        <p:spPr>
          <a:xfrm>
            <a:off x="311700" y="16028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The malware enables the following privileges: </a:t>
            </a:r>
            <a:endParaRPr b="1" sz="1500"/>
          </a:p>
        </p:txBody>
      </p:sp>
      <p:sp>
        <p:nvSpPr>
          <p:cNvPr id="142" name="Google Shape;142;g815fdc360f_0_81"/>
          <p:cNvSpPr txBox="1"/>
          <p:nvPr/>
        </p:nvSpPr>
        <p:spPr>
          <a:xfrm>
            <a:off x="507900" y="2334750"/>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FF00FF"/>
                </a:solidFill>
                <a:highlight>
                  <a:srgbClr val="FFFF00"/>
                </a:highlight>
                <a:latin typeface="Roboto"/>
                <a:ea typeface="Roboto"/>
                <a:cs typeface="Roboto"/>
                <a:sym typeface="Roboto"/>
              </a:rPr>
              <a:t>SeShutdownPrivilege</a:t>
            </a:r>
            <a:r>
              <a:rPr lang="en">
                <a:latin typeface="Roboto"/>
                <a:ea typeface="Roboto"/>
                <a:cs typeface="Roboto"/>
                <a:sym typeface="Roboto"/>
              </a:rPr>
              <a:t>” - gives the ability to shut down local system.</a:t>
            </a:r>
            <a:endParaRPr>
              <a:latin typeface="Roboto"/>
              <a:ea typeface="Roboto"/>
              <a:cs typeface="Roboto"/>
              <a:sym typeface="Roboto"/>
            </a:endParaRPr>
          </a:p>
        </p:txBody>
      </p:sp>
      <p:sp>
        <p:nvSpPr>
          <p:cNvPr id="143" name="Google Shape;143;g815fdc360f_0_81"/>
          <p:cNvSpPr txBox="1"/>
          <p:nvPr/>
        </p:nvSpPr>
        <p:spPr>
          <a:xfrm>
            <a:off x="507900" y="28786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FF00FF"/>
                </a:solidFill>
                <a:highlight>
                  <a:srgbClr val="FFFF00"/>
                </a:highlight>
                <a:latin typeface="Roboto"/>
                <a:ea typeface="Roboto"/>
                <a:cs typeface="Roboto"/>
                <a:sym typeface="Roboto"/>
              </a:rPr>
              <a:t>SeDebugPrivilege</a:t>
            </a:r>
            <a:r>
              <a:rPr lang="en">
                <a:latin typeface="Roboto"/>
                <a:ea typeface="Roboto"/>
                <a:cs typeface="Roboto"/>
                <a:sym typeface="Roboto"/>
              </a:rPr>
              <a:t>” - gives the ability to debug.</a:t>
            </a:r>
            <a:endParaRPr>
              <a:latin typeface="Roboto"/>
              <a:ea typeface="Roboto"/>
              <a:cs typeface="Roboto"/>
              <a:sym typeface="Roboto"/>
            </a:endParaRPr>
          </a:p>
        </p:txBody>
      </p:sp>
      <p:sp>
        <p:nvSpPr>
          <p:cNvPr id="144" name="Google Shape;144;g815fdc360f_0_81"/>
          <p:cNvSpPr txBox="1"/>
          <p:nvPr/>
        </p:nvSpPr>
        <p:spPr>
          <a:xfrm>
            <a:off x="507900" y="3253900"/>
            <a:ext cx="3759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FF00FF"/>
                </a:solidFill>
                <a:highlight>
                  <a:srgbClr val="FFFF00"/>
                </a:highlight>
              </a:rPr>
              <a:t>SeTcbPrivilege</a:t>
            </a:r>
            <a:r>
              <a:rPr lang="en"/>
              <a:t>” - its holder is recognized as part of the trusted computer base.</a:t>
            </a:r>
            <a:endParaRPr/>
          </a:p>
        </p:txBody>
      </p:sp>
      <p:pic>
        <p:nvPicPr>
          <p:cNvPr id="145" name="Google Shape;145;g815fdc360f_0_81"/>
          <p:cNvPicPr preferRelativeResize="0"/>
          <p:nvPr/>
        </p:nvPicPr>
        <p:blipFill>
          <a:blip r:embed="rId3">
            <a:alphaModFix/>
          </a:blip>
          <a:stretch>
            <a:fillRect/>
          </a:stretch>
        </p:blipFill>
        <p:spPr>
          <a:xfrm>
            <a:off x="4572000" y="1857200"/>
            <a:ext cx="4348550" cy="245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815fdc360f_0_9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51" name="Google Shape;151;g815fdc360f_0_99"/>
          <p:cNvSpPr txBox="1"/>
          <p:nvPr/>
        </p:nvSpPr>
        <p:spPr>
          <a:xfrm>
            <a:off x="311700" y="11430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the malware drops additional files. The first is “</a:t>
            </a:r>
            <a:r>
              <a:rPr lang="en">
                <a:solidFill>
                  <a:srgbClr val="00FF00"/>
                </a:solidFill>
                <a:highlight>
                  <a:srgbClr val="000000"/>
                </a:highlight>
              </a:rPr>
              <a:t>cscc.dat</a:t>
            </a:r>
            <a:r>
              <a:rPr lang="en"/>
              <a:t>” that will be used as an encryption/decryption driver: </a:t>
            </a:r>
            <a:endParaRPr/>
          </a:p>
        </p:txBody>
      </p:sp>
      <p:pic>
        <p:nvPicPr>
          <p:cNvPr id="152" name="Google Shape;152;g815fdc360f_0_99"/>
          <p:cNvPicPr preferRelativeResize="0"/>
          <p:nvPr/>
        </p:nvPicPr>
        <p:blipFill>
          <a:blip r:embed="rId3">
            <a:alphaModFix/>
          </a:blip>
          <a:stretch>
            <a:fillRect/>
          </a:stretch>
        </p:blipFill>
        <p:spPr>
          <a:xfrm>
            <a:off x="496713" y="1609250"/>
            <a:ext cx="3095625" cy="2343150"/>
          </a:xfrm>
          <a:prstGeom prst="rect">
            <a:avLst/>
          </a:prstGeom>
          <a:noFill/>
          <a:ln>
            <a:noFill/>
          </a:ln>
        </p:spPr>
      </p:pic>
      <p:pic>
        <p:nvPicPr>
          <p:cNvPr id="153" name="Google Shape;153;g815fdc360f_0_99"/>
          <p:cNvPicPr preferRelativeResize="0"/>
          <p:nvPr/>
        </p:nvPicPr>
        <p:blipFill>
          <a:blip r:embed="rId4">
            <a:alphaModFix/>
          </a:blip>
          <a:stretch>
            <a:fillRect/>
          </a:stretch>
        </p:blipFill>
        <p:spPr>
          <a:xfrm>
            <a:off x="3943900" y="1143049"/>
            <a:ext cx="3845425" cy="3359700"/>
          </a:xfrm>
          <a:prstGeom prst="rect">
            <a:avLst/>
          </a:prstGeom>
          <a:noFill/>
          <a:ln>
            <a:noFill/>
          </a:ln>
        </p:spPr>
      </p:pic>
      <p:sp>
        <p:nvSpPr>
          <p:cNvPr id="154" name="Google Shape;154;g815fdc360f_0_99"/>
          <p:cNvSpPr txBox="1"/>
          <p:nvPr/>
        </p:nvSpPr>
        <p:spPr>
          <a:xfrm>
            <a:off x="4572000" y="15387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a:t>
            </a:r>
            <a:r>
              <a:rPr lang="en">
                <a:solidFill>
                  <a:srgbClr val="00FF00"/>
                </a:solidFill>
                <a:highlight>
                  <a:srgbClr val="000000"/>
                </a:highlight>
              </a:rPr>
              <a:t>cscc.dat</a:t>
            </a:r>
            <a:r>
              <a:rPr lang="en"/>
              <a:t>” does not exist it is created. If “</a:t>
            </a:r>
            <a:r>
              <a:rPr lang="en">
                <a:solidFill>
                  <a:srgbClr val="00FF00"/>
                </a:solidFill>
                <a:highlight>
                  <a:srgbClr val="000000"/>
                </a:highlight>
              </a:rPr>
              <a:t>cscc.dat</a:t>
            </a:r>
            <a:r>
              <a:rPr lang="en"/>
              <a:t>” already exists the malware terminates. Next, the “</a:t>
            </a:r>
            <a:r>
              <a:rPr lang="en">
                <a:solidFill>
                  <a:srgbClr val="00FF00"/>
                </a:solidFill>
                <a:highlight>
                  <a:srgbClr val="000000"/>
                </a:highlight>
              </a:rPr>
              <a:t>dispci.exe</a:t>
            </a:r>
            <a:r>
              <a:rPr lang="en"/>
              <a:t>” file is created. Its main purpose is to perform part of the encryption and the decryption using “DiskCryptor” driver utilities.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1"/>
                                        </p:tgtEl>
                                      </p:cBhvr>
                                    </p:animEffect>
                                    <p:set>
                                      <p:cBhvr>
                                        <p:cTn dur="1" fill="hold">
                                          <p:stCondLst>
                                            <p:cond delay="100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3"/>
                                        </p:tgtEl>
                                      </p:cBhvr>
                                    </p:animEffect>
                                    <p:set>
                                      <p:cBhvr>
                                        <p:cTn dur="1" fill="hold">
                                          <p:stCondLst>
                                            <p:cond delay="1000"/>
                                          </p:stCondLst>
                                        </p:cTn>
                                        <p:tgtEl>
                                          <p:spTgt spid="1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g815fdc360f_0_1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was the damage done?</a:t>
            </a:r>
            <a:endParaRPr/>
          </a:p>
        </p:txBody>
      </p:sp>
      <p:sp>
        <p:nvSpPr>
          <p:cNvPr id="160" name="Google Shape;160;g815fdc360f_0_127"/>
          <p:cNvSpPr txBox="1"/>
          <p:nvPr/>
        </p:nvSpPr>
        <p:spPr>
          <a:xfrm>
            <a:off x="311700" y="1121825"/>
            <a:ext cx="86205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Registering ‘</a:t>
            </a:r>
            <a:r>
              <a:rPr lang="en">
                <a:solidFill>
                  <a:srgbClr val="00FF00"/>
                </a:solidFill>
                <a:highlight>
                  <a:srgbClr val="000000"/>
                </a:highlight>
                <a:latin typeface="Roboto"/>
                <a:ea typeface="Roboto"/>
                <a:cs typeface="Roboto"/>
                <a:sym typeface="Roboto"/>
              </a:rPr>
              <a:t>cscc.dat</a:t>
            </a:r>
            <a:r>
              <a:rPr lang="en">
                <a:latin typeface="Roboto"/>
                <a:ea typeface="Roboto"/>
                <a:cs typeface="Roboto"/>
                <a:sym typeface="Roboto"/>
              </a:rPr>
              <a:t>’ as a Service In order to utilize the open source DiskCryptor, </a:t>
            </a:r>
            <a:r>
              <a:rPr lang="en">
                <a:solidFill>
                  <a:srgbClr val="00FF00"/>
                </a:solidFill>
                <a:highlight>
                  <a:srgbClr val="000000"/>
                </a:highlight>
                <a:latin typeface="Roboto"/>
                <a:ea typeface="Roboto"/>
                <a:cs typeface="Roboto"/>
                <a:sym typeface="Roboto"/>
              </a:rPr>
              <a:t>infpub.dat</a:t>
            </a:r>
            <a:r>
              <a:rPr lang="en">
                <a:latin typeface="Roboto"/>
                <a:ea typeface="Roboto"/>
                <a:cs typeface="Roboto"/>
                <a:sym typeface="Roboto"/>
              </a:rPr>
              <a:t> registers a new service as a driver under the name “cscc” with the description “Windows Client Side Caching DDriver”:</a:t>
            </a:r>
            <a:endParaRPr>
              <a:latin typeface="Roboto"/>
              <a:ea typeface="Roboto"/>
              <a:cs typeface="Roboto"/>
              <a:sym typeface="Roboto"/>
            </a:endParaRPr>
          </a:p>
        </p:txBody>
      </p:sp>
      <p:pic>
        <p:nvPicPr>
          <p:cNvPr id="161" name="Google Shape;161;g815fdc360f_0_127"/>
          <p:cNvPicPr preferRelativeResize="0"/>
          <p:nvPr/>
        </p:nvPicPr>
        <p:blipFill>
          <a:blip r:embed="rId3">
            <a:alphaModFix/>
          </a:blip>
          <a:stretch>
            <a:fillRect/>
          </a:stretch>
        </p:blipFill>
        <p:spPr>
          <a:xfrm>
            <a:off x="2085600" y="1732975"/>
            <a:ext cx="4763354" cy="2919475"/>
          </a:xfrm>
          <a:prstGeom prst="rect">
            <a:avLst/>
          </a:prstGeom>
          <a:noFill/>
          <a:ln>
            <a:noFill/>
          </a:ln>
        </p:spPr>
      </p:pic>
      <p:sp>
        <p:nvSpPr>
          <p:cNvPr id="162" name="Google Shape;162;g815fdc360f_0_127"/>
          <p:cNvSpPr txBox="1"/>
          <p:nvPr/>
        </p:nvSpPr>
        <p:spPr>
          <a:xfrm>
            <a:off x="480950" y="2078025"/>
            <a:ext cx="2722200" cy="14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Then the malware adds the following registry entries: Key:“</a:t>
            </a:r>
            <a:r>
              <a:rPr lang="en">
                <a:solidFill>
                  <a:srgbClr val="00FF00"/>
                </a:solidFill>
                <a:highlight>
                  <a:srgbClr val="000000"/>
                </a:highlight>
              </a:rPr>
              <a:t>HKEY_LOCAL_MACHINE\SYSTEM\CurrentControlSet\services\cdfs</a:t>
            </a:r>
            <a:r>
              <a:rPr lang="en"/>
              <a:t>” </a:t>
            </a:r>
            <a:endParaRPr/>
          </a:p>
        </p:txBody>
      </p:sp>
      <p:pic>
        <p:nvPicPr>
          <p:cNvPr id="163" name="Google Shape;163;g815fdc360f_0_127"/>
          <p:cNvPicPr preferRelativeResize="0"/>
          <p:nvPr/>
        </p:nvPicPr>
        <p:blipFill>
          <a:blip r:embed="rId4">
            <a:alphaModFix/>
          </a:blip>
          <a:stretch>
            <a:fillRect/>
          </a:stretch>
        </p:blipFill>
        <p:spPr>
          <a:xfrm>
            <a:off x="3673231" y="1121825"/>
            <a:ext cx="5117974" cy="3399800"/>
          </a:xfrm>
          <a:prstGeom prst="rect">
            <a:avLst/>
          </a:prstGeom>
          <a:noFill/>
          <a:ln>
            <a:noFill/>
          </a:ln>
        </p:spPr>
      </p:pic>
      <p:sp>
        <p:nvSpPr>
          <p:cNvPr id="164" name="Google Shape;164;g815fdc360f_0_127"/>
          <p:cNvSpPr txBox="1"/>
          <p:nvPr/>
        </p:nvSpPr>
        <p:spPr>
          <a:xfrm>
            <a:off x="896050" y="3781775"/>
            <a:ext cx="4409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5" name="Google Shape;165;g815fdc360f_0_127"/>
          <p:cNvSpPr txBox="1"/>
          <p:nvPr/>
        </p:nvSpPr>
        <p:spPr>
          <a:xfrm>
            <a:off x="1319375" y="1163175"/>
            <a:ext cx="5891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Then the registry keys: “LowerFilters”, “UpperFilters” and “DumpFilters” are added.</a:t>
            </a:r>
            <a:endParaRPr/>
          </a:p>
        </p:txBody>
      </p:sp>
      <p:pic>
        <p:nvPicPr>
          <p:cNvPr id="166" name="Google Shape;166;g815fdc360f_0_127"/>
          <p:cNvPicPr preferRelativeResize="0"/>
          <p:nvPr/>
        </p:nvPicPr>
        <p:blipFill>
          <a:blip r:embed="rId5">
            <a:alphaModFix/>
          </a:blip>
          <a:stretch>
            <a:fillRect/>
          </a:stretch>
        </p:blipFill>
        <p:spPr>
          <a:xfrm>
            <a:off x="1519225" y="1702038"/>
            <a:ext cx="6105525" cy="2981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ppt_w</p:attrName>
                                        </p:attrNameLst>
                                      </p:cBhvr>
                                      <p:tavLst>
                                        <p:tav fmla="" tm="0">
                                          <p:val>
                                            <p:strVal val="0"/>
                                          </p:val>
                                        </p:tav>
                                        <p:tav fmla="" tm="100000">
                                          <p:val>
                                            <p:strVal val="#ppt_w"/>
                                          </p:val>
                                        </p:tav>
                                      </p:tavLst>
                                    </p:anim>
                                    <p:anim calcmode="lin" valueType="num">
                                      <p:cBhvr additive="base">
                                        <p:cTn dur="1000"/>
                                        <p:tgtEl>
                                          <p:spTgt spid="16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60"/>
                                        </p:tgtEl>
                                        <p:attrNameLst>
                                          <p:attrName>ppt_x</p:attrName>
                                        </p:attrNameLst>
                                      </p:cBhvr>
                                      <p:tavLst>
                                        <p:tav fmla="" tm="0">
                                          <p:val>
                                            <p:strVal val="#ppt_x"/>
                                          </p:val>
                                        </p:tav>
                                        <p:tav fmla="" tm="100000">
                                          <p:val>
                                            <p:strVal val="#ppt_x+1"/>
                                          </p:val>
                                        </p:tav>
                                      </p:tavLst>
                                    </p:anim>
                                    <p:set>
                                      <p:cBhvr>
                                        <p:cTn dur="1" fill="hold">
                                          <p:stCondLst>
                                            <p:cond delay="1000"/>
                                          </p:stCondLst>
                                        </p:cTn>
                                        <p:tgtEl>
                                          <p:spTgt spid="160"/>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161"/>
                                        </p:tgtEl>
                                        <p:attrNameLst>
                                          <p:attrName>ppt_w</p:attrName>
                                        </p:attrNameLst>
                                      </p:cBhvr>
                                      <p:tavLst>
                                        <p:tav fmla="" tm="0">
                                          <p:val>
                                            <p:strVal val="#ppt_w"/>
                                          </p:val>
                                        </p:tav>
                                        <p:tav fmla="" tm="100000">
                                          <p:val>
                                            <p:strVal val="0"/>
                                          </p:val>
                                        </p:tav>
                                      </p:tavLst>
                                    </p:anim>
                                    <p:anim calcmode="lin" valueType="num">
                                      <p:cBhvr additive="base">
                                        <p:cTn dur="1000"/>
                                        <p:tgtEl>
                                          <p:spTgt spid="161"/>
                                        </p:tgtEl>
                                        <p:attrNameLst>
                                          <p:attrName>ppt_h</p:attrName>
                                        </p:attrNameLst>
                                      </p:cBhvr>
                                      <p:tavLst>
                                        <p:tav fmla="" tm="0">
                                          <p:val>
                                            <p:strVal val="#ppt_h"/>
                                          </p:val>
                                        </p:tav>
                                        <p:tav fmla="" tm="100000">
                                          <p:val>
                                            <p:strVal val="0"/>
                                          </p:val>
                                        </p:tav>
                                      </p:tavLst>
                                    </p:anim>
                                    <p:set>
                                      <p:cBhvr>
                                        <p:cTn dur="1" fill="hold">
                                          <p:stCondLst>
                                            <p:cond delay="1000"/>
                                          </p:stCondLst>
                                        </p:cTn>
                                        <p:tgtEl>
                                          <p:spTgt spid="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62"/>
                                        </p:tgtEl>
                                        <p:attrNameLst>
                                          <p:attrName>ppt_x</p:attrName>
                                        </p:attrNameLst>
                                      </p:cBhvr>
                                      <p:tavLst>
                                        <p:tav fmla="" tm="0">
                                          <p:val>
                                            <p:strVal val="#ppt_x"/>
                                          </p:val>
                                        </p:tav>
                                        <p:tav fmla="" tm="100000">
                                          <p:val>
                                            <p:strVal val="#ppt_x-1"/>
                                          </p:val>
                                        </p:tav>
                                      </p:tavLst>
                                    </p:anim>
                                    <p:set>
                                      <p:cBhvr>
                                        <p:cTn dur="1" fill="hold">
                                          <p:stCondLst>
                                            <p:cond delay="1000"/>
                                          </p:stCondLst>
                                        </p:cTn>
                                        <p:tgtEl>
                                          <p:spTgt spid="162"/>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000"/>
                                        <p:tgtEl>
                                          <p:spTgt spid="163"/>
                                        </p:tgtEl>
                                        <p:attrNameLst>
                                          <p:attrName>ppt_x</p:attrName>
                                        </p:attrNameLst>
                                      </p:cBhvr>
                                      <p:tavLst>
                                        <p:tav fmla="" tm="0">
                                          <p:val>
                                            <p:strVal val="#ppt_x"/>
                                          </p:val>
                                        </p:tav>
                                        <p:tav fmla="" tm="100000">
                                          <p:val>
                                            <p:strVal val="#ppt_x+1"/>
                                          </p:val>
                                        </p:tav>
                                      </p:tavLst>
                                    </p:anim>
                                    <p:set>
                                      <p:cBhvr>
                                        <p:cTn dur="1" fill="hold">
                                          <p:stCondLst>
                                            <p:cond delay="10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mph" presetID="8" presetSubtype="0">
                                  <p:stCondLst>
                                    <p:cond delay="0"/>
                                  </p:stCondLst>
                                  <p:childTnLst>
                                    <p:animRot by="-21600000">
                                      <p:cBhvr>
                                        <p:cTn dur="1000" fill="hold"/>
                                        <p:tgtEl>
                                          <p:spTgt spid="16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