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oppins" panose="020B0604020202020204" charset="0"/>
      <p:regular r:id="rId15"/>
    </p:embeddedFont>
    <p:embeddedFont>
      <p:font typeface="Poppins Bold" panose="020B0604020202020204" charset="0"/>
      <p:regular r:id="rId16"/>
    </p:embeddedFont>
    <p:embeddedFont>
      <p:font typeface="Poppins Bold Italics" panose="020B0604020202020204" charset="0"/>
      <p:regular r:id="rId17"/>
    </p:embeddedFont>
    <p:embeddedFont>
      <p:font typeface="Poppins Italics" panose="020B0604020202020204" charset="0"/>
      <p:regular r:id="rId18"/>
    </p:embeddedFont>
    <p:embeddedFont>
      <p:font typeface="Poppins Medium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48" y="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43513"/>
            <a:ext cx="9144000" cy="343487"/>
            <a:chOff x="0" y="0"/>
            <a:chExt cx="2408296" cy="904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90466"/>
            </a:xfrm>
            <a:custGeom>
              <a:avLst/>
              <a:gdLst/>
              <a:ahLst/>
              <a:cxnLst/>
              <a:rect l="l" t="t" r="r" b="b"/>
              <a:pathLst>
                <a:path w="2408296" h="90466">
                  <a:moveTo>
                    <a:pt x="0" y="0"/>
                  </a:moveTo>
                  <a:lnTo>
                    <a:pt x="2408296" y="0"/>
                  </a:lnTo>
                  <a:lnTo>
                    <a:pt x="2408296" y="90466"/>
                  </a:lnTo>
                  <a:lnTo>
                    <a:pt x="0" y="90466"/>
                  </a:lnTo>
                  <a:close/>
                </a:path>
              </a:pathLst>
            </a:custGeom>
            <a:solidFill>
              <a:srgbClr val="4DE1C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08296" cy="147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2185571" flipH="1" flipV="1">
            <a:off x="8557803" y="3959117"/>
            <a:ext cx="13969695" cy="5395795"/>
          </a:xfrm>
          <a:custGeom>
            <a:avLst/>
            <a:gdLst/>
            <a:ahLst/>
            <a:cxnLst/>
            <a:rect l="l" t="t" r="r" b="b"/>
            <a:pathLst>
              <a:path w="13969695" h="5395795">
                <a:moveTo>
                  <a:pt x="13969695" y="5395795"/>
                </a:moveTo>
                <a:lnTo>
                  <a:pt x="0" y="5395795"/>
                </a:lnTo>
                <a:lnTo>
                  <a:pt x="0" y="0"/>
                </a:lnTo>
                <a:lnTo>
                  <a:pt x="13969695" y="0"/>
                </a:lnTo>
                <a:lnTo>
                  <a:pt x="13969695" y="53957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2090095">
            <a:off x="-2144881" y="45720"/>
            <a:ext cx="7315200" cy="1965960"/>
          </a:xfrm>
          <a:custGeom>
            <a:avLst/>
            <a:gdLst/>
            <a:ahLst/>
            <a:cxnLst/>
            <a:rect l="l" t="t" r="r" b="b"/>
            <a:pathLst>
              <a:path w="7315200" h="1965960">
                <a:moveTo>
                  <a:pt x="0" y="0"/>
                </a:moveTo>
                <a:lnTo>
                  <a:pt x="7315200" y="0"/>
                </a:lnTo>
                <a:lnTo>
                  <a:pt x="7315200" y="1965960"/>
                </a:lnTo>
                <a:lnTo>
                  <a:pt x="0" y="1965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2228216" y="2723714"/>
            <a:ext cx="9686178" cy="3564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4"/>
              </a:lnSpc>
            </a:pPr>
            <a:r>
              <a:rPr lang="en-US" sz="6674" b="1" spc="-11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Movie Studio Strategy: Data-Driven Decisions for Box Office Success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28216" y="6183201"/>
            <a:ext cx="8223372" cy="1717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62098" lvl="1" indent="-231049" algn="l">
              <a:lnSpc>
                <a:spcPts val="3424"/>
              </a:lnSpc>
              <a:buFont typeface="Arial"/>
              <a:buChar char="•"/>
            </a:pPr>
            <a:r>
              <a:rPr lang="en-US" sz="214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Team: Beth Nyambura, Benson Ouma, Harrison Karime, Rahab Gachie</a:t>
            </a:r>
          </a:p>
          <a:p>
            <a:pPr marL="462098" lvl="1" indent="-231049" algn="l">
              <a:lnSpc>
                <a:spcPts val="3424"/>
              </a:lnSpc>
              <a:buFont typeface="Arial"/>
              <a:buChar char="•"/>
            </a:pPr>
            <a:r>
              <a:rPr lang="en-US" sz="214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Date: 29th March 2025</a:t>
            </a:r>
          </a:p>
          <a:p>
            <a:pPr algn="l">
              <a:lnSpc>
                <a:spcPts val="3424"/>
              </a:lnSpc>
            </a:pPr>
            <a:endParaRPr lang="en-US" sz="2140">
              <a:solidFill>
                <a:srgbClr val="D9D9D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4544475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254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0" y="4200988"/>
            <a:ext cx="9144000" cy="343487"/>
            <a:chOff x="0" y="0"/>
            <a:chExt cx="2408296" cy="90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90466"/>
            </a:xfrm>
            <a:custGeom>
              <a:avLst/>
              <a:gdLst/>
              <a:ahLst/>
              <a:cxnLst/>
              <a:rect l="l" t="t" r="r" b="b"/>
              <a:pathLst>
                <a:path w="2408296" h="90466">
                  <a:moveTo>
                    <a:pt x="0" y="0"/>
                  </a:moveTo>
                  <a:lnTo>
                    <a:pt x="2408296" y="0"/>
                  </a:lnTo>
                  <a:lnTo>
                    <a:pt x="2408296" y="90466"/>
                  </a:lnTo>
                  <a:lnTo>
                    <a:pt x="0" y="90466"/>
                  </a:lnTo>
                  <a:close/>
                </a:path>
              </a:pathLst>
            </a:custGeom>
            <a:solidFill>
              <a:srgbClr val="4DE1C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408296" cy="147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4689992">
            <a:off x="10289729" y="-1421921"/>
            <a:ext cx="13969695" cy="5395795"/>
          </a:xfrm>
          <a:custGeom>
            <a:avLst/>
            <a:gdLst/>
            <a:ahLst/>
            <a:cxnLst/>
            <a:rect l="l" t="t" r="r" b="b"/>
            <a:pathLst>
              <a:path w="13969695" h="5395795">
                <a:moveTo>
                  <a:pt x="0" y="0"/>
                </a:moveTo>
                <a:lnTo>
                  <a:pt x="13969695" y="0"/>
                </a:lnTo>
                <a:lnTo>
                  <a:pt x="13969695" y="5395795"/>
                </a:lnTo>
                <a:lnTo>
                  <a:pt x="0" y="539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1544727" y="4897755"/>
            <a:ext cx="6651996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Project Overview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1088" y="5608320"/>
            <a:ext cx="7599273" cy="425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699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Our company is entering original video content creation.</a:t>
            </a:r>
          </a:p>
          <a:p>
            <a:pPr marL="582925" lvl="1" indent="-291463" algn="l">
              <a:lnSpc>
                <a:spcPts val="4319"/>
              </a:lnSpc>
              <a:buFont typeface="Arial"/>
              <a:buChar char="•"/>
            </a:pPr>
            <a:r>
              <a:rPr lang="en-US" sz="2699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We used real-world data to ask:</a:t>
            </a:r>
          </a:p>
          <a:p>
            <a:pPr marL="582925" lvl="1" indent="-291463" algn="l">
              <a:lnSpc>
                <a:spcPts val="4319"/>
              </a:lnSpc>
              <a:buFont typeface="Arial"/>
              <a:buChar char="•"/>
            </a:pPr>
            <a:r>
              <a:rPr lang="en-US" sz="2699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   - What films perform best at the box office?</a:t>
            </a:r>
          </a:p>
          <a:p>
            <a:pPr marL="582925" lvl="1" indent="-291463" algn="l">
              <a:lnSpc>
                <a:spcPts val="4319"/>
              </a:lnSpc>
              <a:buFont typeface="Arial"/>
              <a:buChar char="•"/>
            </a:pPr>
            <a:r>
              <a:rPr lang="en-US" sz="2699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   - What genres, budgets, and creators generate success?</a:t>
            </a:r>
          </a:p>
          <a:p>
            <a:pPr algn="l">
              <a:lnSpc>
                <a:spcPts val="3569"/>
              </a:lnSpc>
            </a:pPr>
            <a:endParaRPr lang="en-US" sz="2699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44727" y="2555801"/>
            <a:ext cx="7083247" cy="1627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63"/>
              </a:lnSpc>
            </a:pPr>
            <a:r>
              <a:rPr lang="en-US" sz="521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Why Are We Here?</a:t>
            </a:r>
          </a:p>
          <a:p>
            <a:pPr algn="l">
              <a:lnSpc>
                <a:spcPts val="6263"/>
              </a:lnSpc>
            </a:pPr>
            <a:endParaRPr lang="en-US" sz="5219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660027" y="6273165"/>
            <a:ext cx="7083247" cy="2302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79"/>
              </a:lnSpc>
            </a:pPr>
            <a:r>
              <a:rPr lang="en-US" sz="3799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Our goal: Convert findings into business-ready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43500"/>
            <a:ext cx="6121614" cy="5143500"/>
            <a:chOff x="0" y="0"/>
            <a:chExt cx="1451049" cy="1219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1049" cy="1219200"/>
            </a:xfrm>
            <a:custGeom>
              <a:avLst/>
              <a:gdLst/>
              <a:ahLst/>
              <a:cxnLst/>
              <a:rect l="l" t="t" r="r" b="b"/>
              <a:pathLst>
                <a:path w="1451049" h="1219200">
                  <a:moveTo>
                    <a:pt x="0" y="0"/>
                  </a:moveTo>
                  <a:lnTo>
                    <a:pt x="1451049" y="0"/>
                  </a:lnTo>
                  <a:lnTo>
                    <a:pt x="1451049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1451049" cy="127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8576">
            <a:off x="6646171" y="-1172108"/>
            <a:ext cx="16916074" cy="7083606"/>
          </a:xfrm>
          <a:custGeom>
            <a:avLst/>
            <a:gdLst/>
            <a:ahLst/>
            <a:cxnLst/>
            <a:rect l="l" t="t" r="r" b="b"/>
            <a:pathLst>
              <a:path w="16916074" h="7083606">
                <a:moveTo>
                  <a:pt x="0" y="0"/>
                </a:moveTo>
                <a:lnTo>
                  <a:pt x="16916074" y="0"/>
                </a:lnTo>
                <a:lnTo>
                  <a:pt x="16916074" y="7083606"/>
                </a:lnTo>
                <a:lnTo>
                  <a:pt x="0" y="7083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248400" y="5105400"/>
            <a:ext cx="5844296" cy="5143500"/>
            <a:chOff x="0" y="0"/>
            <a:chExt cx="1432835" cy="12192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32835" cy="1219200"/>
            </a:xfrm>
            <a:custGeom>
              <a:avLst/>
              <a:gdLst/>
              <a:ahLst/>
              <a:cxnLst/>
              <a:rect l="l" t="t" r="r" b="b"/>
              <a:pathLst>
                <a:path w="1432835" h="1219200">
                  <a:moveTo>
                    <a:pt x="0" y="0"/>
                  </a:moveTo>
                  <a:lnTo>
                    <a:pt x="1432835" y="0"/>
                  </a:lnTo>
                  <a:lnTo>
                    <a:pt x="1432835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4DE1C7"/>
            </a:solidFill>
          </p:spPr>
          <p:txBody>
            <a:bodyPr/>
            <a:lstStyle/>
            <a:p>
              <a:endParaRPr lang="en-KE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432835" cy="127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166386" y="5143500"/>
            <a:ext cx="6121614" cy="5143500"/>
            <a:chOff x="0" y="0"/>
            <a:chExt cx="1451049" cy="1219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451049" cy="1219200"/>
            </a:xfrm>
            <a:custGeom>
              <a:avLst/>
              <a:gdLst/>
              <a:ahLst/>
              <a:cxnLst/>
              <a:rect l="l" t="t" r="r" b="b"/>
              <a:pathLst>
                <a:path w="1451049" h="1219200">
                  <a:moveTo>
                    <a:pt x="0" y="0"/>
                  </a:moveTo>
                  <a:lnTo>
                    <a:pt x="1451049" y="0"/>
                  </a:lnTo>
                  <a:lnTo>
                    <a:pt x="1451049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451049" cy="127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72280" y="2231325"/>
            <a:ext cx="10252853" cy="78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5123" b="1" dirty="0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The Data Behind the Insights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21496" y="5934101"/>
            <a:ext cx="3509493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1. IMDB </a:t>
            </a:r>
            <a:r>
              <a:rPr lang="en-US" sz="2400" b="1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</a:t>
            </a:r>
            <a:endParaRPr lang="en-US" sz="2400" b="1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0" y="6271285"/>
            <a:ext cx="6195304" cy="3113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KE" b="1" dirty="0">
                <a:solidFill>
                  <a:schemeClr val="bg1"/>
                </a:solidFill>
              </a:rPr>
              <a:t>Movie &amp; TV Show Listings</a:t>
            </a:r>
            <a:r>
              <a:rPr lang="en-KE" dirty="0">
                <a:solidFill>
                  <a:schemeClr val="bg1"/>
                </a:solidFill>
              </a:rPr>
              <a:t>: Titles, genres, release dates, and synopses.</a:t>
            </a:r>
          </a:p>
          <a:p>
            <a:r>
              <a:rPr lang="en-KE" b="1" dirty="0">
                <a:solidFill>
                  <a:schemeClr val="bg1"/>
                </a:solidFill>
              </a:rPr>
              <a:t>User Ratings &amp; Reviews</a:t>
            </a:r>
            <a:r>
              <a:rPr lang="en-KE" dirty="0">
                <a:solidFill>
                  <a:schemeClr val="bg1"/>
                </a:solidFill>
              </a:rPr>
              <a:t>: Scores out of 10 and written reviews.</a:t>
            </a:r>
          </a:p>
          <a:p>
            <a:r>
              <a:rPr lang="en-KE" b="1" dirty="0">
                <a:solidFill>
                  <a:schemeClr val="bg1"/>
                </a:solidFill>
              </a:rPr>
              <a:t>Cast &amp; Crew Details</a:t>
            </a:r>
            <a:r>
              <a:rPr lang="en-KE" dirty="0">
                <a:solidFill>
                  <a:schemeClr val="bg1"/>
                </a:solidFill>
              </a:rPr>
              <a:t>: Information about actors, directors, writers, and production teams.</a:t>
            </a:r>
          </a:p>
          <a:p>
            <a:r>
              <a:rPr lang="en-KE" b="1" dirty="0">
                <a:solidFill>
                  <a:schemeClr val="bg1"/>
                </a:solidFill>
              </a:rPr>
              <a:t>Box Office &amp; Awards</a:t>
            </a:r>
            <a:r>
              <a:rPr lang="en-KE" dirty="0">
                <a:solidFill>
                  <a:schemeClr val="bg1"/>
                </a:solidFill>
              </a:rPr>
              <a:t>: Revenue details, nominations, and wins.</a:t>
            </a:r>
          </a:p>
          <a:p>
            <a:r>
              <a:rPr lang="en-KE" b="1" dirty="0">
                <a:solidFill>
                  <a:schemeClr val="bg1"/>
                </a:solidFill>
              </a:rPr>
              <a:t>Trivia &amp; Behind-the-Scenes</a:t>
            </a:r>
            <a:r>
              <a:rPr lang="en-KE" dirty="0">
                <a:solidFill>
                  <a:schemeClr val="bg1"/>
                </a:solidFill>
              </a:rPr>
              <a:t>: Fun facts, filming locations, and production notes.</a:t>
            </a:r>
          </a:p>
          <a:p>
            <a:r>
              <a:rPr lang="en-KE" b="1" dirty="0">
                <a:solidFill>
                  <a:schemeClr val="bg1"/>
                </a:solidFill>
              </a:rPr>
              <a:t>Streaming &amp; Watch Options</a:t>
            </a:r>
            <a:r>
              <a:rPr lang="en-KE" dirty="0">
                <a:solidFill>
                  <a:schemeClr val="bg1"/>
                </a:solidFill>
              </a:rPr>
              <a:t>: Where to watch movies and TV shows.</a:t>
            </a:r>
          </a:p>
          <a:p>
            <a:pPr algn="l">
              <a:lnSpc>
                <a:spcPts val="2880"/>
              </a:lnSpc>
            </a:pPr>
            <a:r>
              <a:rPr lang="en-US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lang="en-US" sz="18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304689" y="5934101"/>
            <a:ext cx="3509493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2. Rotten Tomatoes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496880" y="6539839"/>
            <a:ext cx="5669506" cy="3690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Tomato meter Score: A percentage based on critic reviews (Fresh or Rotten).</a:t>
            </a:r>
          </a:p>
          <a:p>
            <a:pPr>
              <a:lnSpc>
                <a:spcPts val="2880"/>
              </a:lnSpc>
            </a:pPr>
            <a:r>
              <a:rPr lang="en-US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Audience Score: A percentage based on user ratings.</a:t>
            </a:r>
          </a:p>
          <a:p>
            <a:pPr>
              <a:lnSpc>
                <a:spcPts val="2880"/>
              </a:lnSpc>
            </a:pPr>
            <a:r>
              <a:rPr lang="en-US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Critic &amp; Audience Reviews: Written reviews from professional critics and viewers.</a:t>
            </a:r>
          </a:p>
          <a:p>
            <a:pPr>
              <a:lnSpc>
                <a:spcPts val="2880"/>
              </a:lnSpc>
            </a:pPr>
            <a:r>
              <a:rPr lang="en-US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Movie &amp; TV Show Info: Release dates, cast, trailers, and summaries.</a:t>
            </a:r>
          </a:p>
          <a:p>
            <a:pPr>
              <a:lnSpc>
                <a:spcPts val="2880"/>
              </a:lnSpc>
            </a:pPr>
            <a:r>
              <a:rPr lang="en-US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Box Office Performance: Revenue data for films.</a:t>
            </a:r>
          </a:p>
          <a:p>
            <a:pPr algn="l">
              <a:lnSpc>
                <a:spcPts val="2880"/>
              </a:lnSpc>
            </a:pPr>
            <a:r>
              <a:rPr lang="en-US" sz="18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349461" y="5934101"/>
            <a:ext cx="3509493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4. The Movies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369372" y="6539839"/>
            <a:ext cx="5768096" cy="2567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KE" b="1" dirty="0">
                <a:solidFill>
                  <a:schemeClr val="bg1"/>
                </a:solidFill>
              </a:rPr>
              <a:t>Movie &amp; TV Show Listings</a:t>
            </a:r>
            <a:r>
              <a:rPr lang="en-KE" dirty="0">
                <a:solidFill>
                  <a:schemeClr val="bg1"/>
                </a:solidFill>
              </a:rPr>
              <a:t>: Titles, release dates, genres, and plot summaries.</a:t>
            </a:r>
          </a:p>
          <a:p>
            <a:r>
              <a:rPr lang="en-KE" b="1" dirty="0">
                <a:solidFill>
                  <a:schemeClr val="bg1"/>
                </a:solidFill>
              </a:rPr>
              <a:t>User Ratings &amp; Reviews</a:t>
            </a:r>
            <a:r>
              <a:rPr lang="en-KE" dirty="0">
                <a:solidFill>
                  <a:schemeClr val="bg1"/>
                </a:solidFill>
              </a:rPr>
              <a:t>: Community-driven ratings and discussions</a:t>
            </a:r>
            <a:r>
              <a:rPr lang="en-KE" dirty="0"/>
              <a:t>.</a:t>
            </a:r>
          </a:p>
          <a:p>
            <a:pPr algn="l">
              <a:lnSpc>
                <a:spcPts val="2880"/>
              </a:lnSpc>
            </a:pPr>
            <a:endParaRPr lang="en-US" sz="1800" dirty="0">
              <a:solidFill>
                <a:srgbClr val="D9D9D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80"/>
              </a:lnSpc>
            </a:pPr>
            <a:endParaRPr lang="en-US" dirty="0">
              <a:solidFill>
                <a:srgbClr val="D9D9D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80"/>
              </a:lnSpc>
            </a:pPr>
            <a:endParaRPr lang="en-US" sz="1800" dirty="0">
              <a:solidFill>
                <a:srgbClr val="D9D9D9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80"/>
              </a:lnSpc>
            </a:pPr>
            <a:endParaRPr lang="en-US" sz="1800" dirty="0">
              <a:solidFill>
                <a:srgbClr val="D9D9D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2166386" y="0"/>
            <a:ext cx="6121614" cy="5143500"/>
            <a:chOff x="0" y="0"/>
            <a:chExt cx="1451049" cy="12192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451049" cy="1219200"/>
            </a:xfrm>
            <a:custGeom>
              <a:avLst/>
              <a:gdLst/>
              <a:ahLst/>
              <a:cxnLst/>
              <a:rect l="l" t="t" r="r" b="b"/>
              <a:pathLst>
                <a:path w="1451049" h="1219200">
                  <a:moveTo>
                    <a:pt x="0" y="0"/>
                  </a:moveTo>
                  <a:lnTo>
                    <a:pt x="1451049" y="0"/>
                  </a:lnTo>
                  <a:lnTo>
                    <a:pt x="1451049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en-KE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451049" cy="1276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3035896" y="544267"/>
            <a:ext cx="3509493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3. Box Office Mojo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166386" y="1253058"/>
            <a:ext cx="5949334" cy="4062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n-US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Domestic &amp; International Box Office</a:t>
            </a:r>
            <a:r>
              <a:rPr lang="en-US" dirty="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: Earnings from the U.S., Canada, and worldwide.</a:t>
            </a:r>
          </a:p>
          <a:p>
            <a:pPr>
              <a:lnSpc>
                <a:spcPts val="2880"/>
              </a:lnSpc>
            </a:pPr>
            <a:r>
              <a:rPr lang="en-US" dirty="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Opening Weekend &amp; Total Gross: How much a movie makes over time.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Budget &amp; Profitability</a:t>
            </a:r>
            <a:r>
              <a:rPr lang="en-US" dirty="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: Estimated production costs and return on investment.</a:t>
            </a:r>
          </a:p>
          <a:p>
            <a:pPr>
              <a:lnSpc>
                <a:spcPts val="2880"/>
              </a:lnSpc>
            </a:pPr>
            <a:r>
              <a:rPr lang="en-US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Release Schedules</a:t>
            </a:r>
            <a:r>
              <a:rPr lang="en-US" dirty="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: Upcoming movie releases and projections.</a:t>
            </a:r>
          </a:p>
          <a:p>
            <a:pPr>
              <a:lnSpc>
                <a:spcPts val="2880"/>
              </a:lnSpc>
            </a:pPr>
            <a:r>
              <a:rPr lang="en-US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Movie &amp; Studio Rankings</a:t>
            </a:r>
            <a:r>
              <a:rPr lang="en-US" dirty="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: Top-grossing films, franchises, and studios.</a:t>
            </a:r>
          </a:p>
          <a:p>
            <a:pPr algn="l">
              <a:lnSpc>
                <a:spcPts val="2880"/>
              </a:lnSpc>
            </a:pPr>
            <a:r>
              <a:rPr lang="en-US" sz="1800" dirty="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dirty="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34239" y="3234587"/>
            <a:ext cx="7070450" cy="1244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🎯 </a:t>
            </a:r>
            <a:r>
              <a:rPr lang="en-US" sz="3299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 key datasets used: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endParaRPr lang="en-US" sz="32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49647135-4C9F-4419-AA98-3ACB8083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539" y="434549"/>
            <a:ext cx="871591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Tomatometer Score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percentage based on critic reviews (Fresh or Rotten).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Audience Score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percentage based on user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 &amp; Audience Reviews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Written reviews from professional critics and viewers.</a:t>
            </a:r>
            <a:endParaRPr kumimoji="0" lang="en-US" altLang="en-K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 &amp; TV Show Info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Release dates, cast, trailers, and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KE" altLang="en-K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Office Performance</a:t>
            </a:r>
            <a:r>
              <a:rPr kumimoji="0" lang="en-KE" altLang="en-K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Revenue data for films.</a:t>
            </a:r>
            <a:endParaRPr kumimoji="0" lang="en-US" altLang="en-K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6200" y="-422652"/>
            <a:ext cx="18288000" cy="4752536"/>
            <a:chOff x="0" y="-148285"/>
            <a:chExt cx="4816593" cy="1345184"/>
          </a:xfrm>
        </p:grpSpPr>
        <p:sp>
          <p:nvSpPr>
            <p:cNvPr id="3" name="Freeform 3"/>
            <p:cNvSpPr/>
            <p:nvPr/>
          </p:nvSpPr>
          <p:spPr>
            <a:xfrm>
              <a:off x="0" y="-148285"/>
              <a:ext cx="4816592" cy="1345184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  <p:txBody>
            <a:bodyPr/>
            <a:lstStyle/>
            <a:p>
              <a:endParaRPr lang="en-KE" dirty="0">
                <a:solidFill>
                  <a:schemeClr val="bg1"/>
                </a:solidFill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254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0" y="4200988"/>
            <a:ext cx="9144000" cy="343487"/>
            <a:chOff x="0" y="0"/>
            <a:chExt cx="2408296" cy="9046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90466"/>
            </a:xfrm>
            <a:custGeom>
              <a:avLst/>
              <a:gdLst/>
              <a:ahLst/>
              <a:cxnLst/>
              <a:rect l="l" t="t" r="r" b="b"/>
              <a:pathLst>
                <a:path w="2408296" h="90466">
                  <a:moveTo>
                    <a:pt x="0" y="0"/>
                  </a:moveTo>
                  <a:lnTo>
                    <a:pt x="2408296" y="0"/>
                  </a:lnTo>
                  <a:lnTo>
                    <a:pt x="2408296" y="90466"/>
                  </a:lnTo>
                  <a:lnTo>
                    <a:pt x="0" y="90466"/>
                  </a:lnTo>
                  <a:close/>
                </a:path>
              </a:pathLst>
            </a:custGeom>
            <a:solidFill>
              <a:srgbClr val="4DE1C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408296" cy="147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4689992">
            <a:off x="10289729" y="-1421921"/>
            <a:ext cx="13969695" cy="5395795"/>
          </a:xfrm>
          <a:custGeom>
            <a:avLst/>
            <a:gdLst/>
            <a:ahLst/>
            <a:cxnLst/>
            <a:rect l="l" t="t" r="r" b="b"/>
            <a:pathLst>
              <a:path w="13969695" h="5395795">
                <a:moveTo>
                  <a:pt x="0" y="0"/>
                </a:moveTo>
                <a:lnTo>
                  <a:pt x="13969695" y="0"/>
                </a:lnTo>
                <a:lnTo>
                  <a:pt x="13969695" y="5395795"/>
                </a:lnTo>
                <a:lnTo>
                  <a:pt x="0" y="539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1246002" y="4624912"/>
            <a:ext cx="6651996" cy="142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i="1" dirty="0">
                <a:solidFill>
                  <a:srgbClr val="10101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Genre selection is one of the most critical factors in a film’s success. Our analysis of audience ratings and vote counts revealed clear trends in genre performance.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44727" y="6368415"/>
            <a:ext cx="7083247" cy="2527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Why These Genres Matter:</a:t>
            </a:r>
          </a:p>
          <a:p>
            <a:pPr marL="388620" lvl="1" indent="-194310" algn="l">
              <a:lnSpc>
                <a:spcPts val="2880"/>
              </a:lnSpc>
              <a:buFont typeface="Arial"/>
              <a:buChar char="•"/>
            </a:pPr>
            <a:r>
              <a:rPr lang="en-US" sz="18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Consistently achieve higher average IMDB ratings</a:t>
            </a:r>
          </a:p>
          <a:p>
            <a:pPr marL="388620" lvl="1" indent="-194310" algn="l">
              <a:lnSpc>
                <a:spcPts val="2880"/>
              </a:lnSpc>
              <a:buFont typeface="Arial"/>
              <a:buChar char="•"/>
            </a:pPr>
            <a:r>
              <a:rPr lang="en-US" sz="18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Exhibit strong global appeal, making them ideal for international markets</a:t>
            </a:r>
          </a:p>
          <a:p>
            <a:pPr marL="388620" lvl="1" indent="-194310" algn="l">
              <a:lnSpc>
                <a:spcPts val="2880"/>
              </a:lnSpc>
              <a:buFont typeface="Arial"/>
              <a:buChar char="•"/>
            </a:pPr>
            <a:r>
              <a:rPr lang="en-US" sz="18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Provide opportunities for emotional storytelling, strong visual elements, and </a:t>
            </a:r>
            <a:r>
              <a:rPr lang="en-US" sz="1800" dirty="0" err="1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rewatchability</a:t>
            </a:r>
            <a:endParaRPr lang="en-US" sz="1800" dirty="0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80"/>
              </a:lnSpc>
            </a:pPr>
            <a:endParaRPr lang="en-US" sz="1800" dirty="0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2677" y="2031496"/>
            <a:ext cx="6854756" cy="1752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What Genres Win the Box Office?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64167" y="5285312"/>
            <a:ext cx="7083247" cy="1442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 b="1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Insight: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 Launching with a slate focused on these genres positions the studio for early critical acclaim, broader audience engagement, and enhanced global distribution potential.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85960" y="1199777"/>
            <a:ext cx="4294783" cy="2574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Top Performing Genres:</a:t>
            </a:r>
          </a:p>
          <a:p>
            <a:pPr marL="626104" lvl="1" indent="-313052" algn="l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War films</a:t>
            </a:r>
          </a:p>
          <a:p>
            <a:pPr marL="626104" lvl="1" indent="-313052" algn="l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Musicals</a:t>
            </a:r>
          </a:p>
          <a:p>
            <a:pPr marL="626104" lvl="1" indent="-313052" algn="l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Animation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76E6EFB-28AD-49C7-A963-73535CF702BD}"/>
              </a:ext>
            </a:extLst>
          </p:cNvPr>
          <p:cNvSpPr txBox="1"/>
          <p:nvPr/>
        </p:nvSpPr>
        <p:spPr>
          <a:xfrm>
            <a:off x="885361" y="818409"/>
            <a:ext cx="6854756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 dirty="0">
                <a:solidFill>
                  <a:srgbClr val="92D050"/>
                </a:solidFill>
                <a:latin typeface="Poppins Bold"/>
                <a:ea typeface="Poppins Bold"/>
                <a:cs typeface="Poppins Bold"/>
                <a:sym typeface="Poppins Bold"/>
              </a:rPr>
              <a:t>FINDINGS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14672" y="2862285"/>
            <a:ext cx="10173328" cy="5464929"/>
          </a:xfrm>
          <a:custGeom>
            <a:avLst/>
            <a:gdLst/>
            <a:ahLst/>
            <a:cxnLst/>
            <a:rect l="l" t="t" r="r" b="b"/>
            <a:pathLst>
              <a:path w="10173328" h="5464929">
                <a:moveTo>
                  <a:pt x="0" y="0"/>
                </a:moveTo>
                <a:lnTo>
                  <a:pt x="10173328" y="0"/>
                </a:lnTo>
                <a:lnTo>
                  <a:pt x="10173328" y="5464929"/>
                </a:lnTo>
                <a:lnTo>
                  <a:pt x="0" y="54649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44653" y="3990801"/>
            <a:ext cx="208105" cy="297293"/>
          </a:xfrm>
          <a:custGeom>
            <a:avLst/>
            <a:gdLst/>
            <a:ahLst/>
            <a:cxnLst/>
            <a:rect l="l" t="t" r="r" b="b"/>
            <a:pathLst>
              <a:path w="208105" h="297293">
                <a:moveTo>
                  <a:pt x="0" y="0"/>
                </a:moveTo>
                <a:lnTo>
                  <a:pt x="208105" y="0"/>
                </a:lnTo>
                <a:lnTo>
                  <a:pt x="208105" y="297293"/>
                </a:lnTo>
                <a:lnTo>
                  <a:pt x="0" y="2972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61241"/>
            <a:ext cx="9720714" cy="10287000"/>
            <a:chOff x="0" y="0"/>
            <a:chExt cx="2560188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0188" cy="2709333"/>
            </a:xfrm>
            <a:custGeom>
              <a:avLst/>
              <a:gdLst/>
              <a:ahLst/>
              <a:cxnLst/>
              <a:rect l="l" t="t" r="r" b="b"/>
              <a:pathLst>
                <a:path w="2560188" h="2709333">
                  <a:moveTo>
                    <a:pt x="0" y="0"/>
                  </a:moveTo>
                  <a:lnTo>
                    <a:pt x="2560188" y="0"/>
                  </a:lnTo>
                  <a:lnTo>
                    <a:pt x="25601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5601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4506284" cy="343487"/>
            <a:chOff x="0" y="0"/>
            <a:chExt cx="1186840" cy="904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86840" cy="90466"/>
            </a:xfrm>
            <a:custGeom>
              <a:avLst/>
              <a:gdLst/>
              <a:ahLst/>
              <a:cxnLst/>
              <a:rect l="l" t="t" r="r" b="b"/>
              <a:pathLst>
                <a:path w="1186840" h="90466">
                  <a:moveTo>
                    <a:pt x="0" y="0"/>
                  </a:moveTo>
                  <a:lnTo>
                    <a:pt x="1186840" y="0"/>
                  </a:lnTo>
                  <a:lnTo>
                    <a:pt x="1186840" y="90466"/>
                  </a:lnTo>
                  <a:lnTo>
                    <a:pt x="0" y="90466"/>
                  </a:lnTo>
                  <a:close/>
                </a:path>
              </a:pathLst>
            </a:custGeom>
            <a:solidFill>
              <a:srgbClr val="4DE1C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186840" cy="147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2089252">
            <a:off x="-8779027" y="6367640"/>
            <a:ext cx="13969695" cy="5395795"/>
          </a:xfrm>
          <a:custGeom>
            <a:avLst/>
            <a:gdLst/>
            <a:ahLst/>
            <a:cxnLst/>
            <a:rect l="l" t="t" r="r" b="b"/>
            <a:pathLst>
              <a:path w="13969695" h="5395795">
                <a:moveTo>
                  <a:pt x="0" y="0"/>
                </a:moveTo>
                <a:lnTo>
                  <a:pt x="13969695" y="0"/>
                </a:lnTo>
                <a:lnTo>
                  <a:pt x="13969695" y="5395794"/>
                </a:lnTo>
                <a:lnTo>
                  <a:pt x="0" y="5395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1175719" y="2672694"/>
            <a:ext cx="454880" cy="485853"/>
          </a:xfrm>
          <a:custGeom>
            <a:avLst/>
            <a:gdLst/>
            <a:ahLst/>
            <a:cxnLst/>
            <a:rect l="l" t="t" r="r" b="b"/>
            <a:pathLst>
              <a:path w="454880" h="485853">
                <a:moveTo>
                  <a:pt x="0" y="0"/>
                </a:moveTo>
                <a:lnTo>
                  <a:pt x="454879" y="0"/>
                </a:lnTo>
                <a:lnTo>
                  <a:pt x="454879" y="485853"/>
                </a:lnTo>
                <a:lnTo>
                  <a:pt x="0" y="4858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9478897" y="3802241"/>
            <a:ext cx="454880" cy="485853"/>
          </a:xfrm>
          <a:custGeom>
            <a:avLst/>
            <a:gdLst/>
            <a:ahLst/>
            <a:cxnLst/>
            <a:rect l="l" t="t" r="r" b="b"/>
            <a:pathLst>
              <a:path w="454880" h="485853">
                <a:moveTo>
                  <a:pt x="0" y="0"/>
                </a:moveTo>
                <a:lnTo>
                  <a:pt x="454879" y="0"/>
                </a:lnTo>
                <a:lnTo>
                  <a:pt x="454879" y="485853"/>
                </a:lnTo>
                <a:lnTo>
                  <a:pt x="0" y="4858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0720839" y="5953921"/>
            <a:ext cx="454880" cy="485853"/>
          </a:xfrm>
          <a:custGeom>
            <a:avLst/>
            <a:gdLst/>
            <a:ahLst/>
            <a:cxnLst/>
            <a:rect l="l" t="t" r="r" b="b"/>
            <a:pathLst>
              <a:path w="454880" h="485853">
                <a:moveTo>
                  <a:pt x="0" y="0"/>
                </a:moveTo>
                <a:lnTo>
                  <a:pt x="454880" y="0"/>
                </a:lnTo>
                <a:lnTo>
                  <a:pt x="454880" y="485853"/>
                </a:lnTo>
                <a:lnTo>
                  <a:pt x="0" y="4858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2852758" y="5468068"/>
            <a:ext cx="454880" cy="485853"/>
          </a:xfrm>
          <a:custGeom>
            <a:avLst/>
            <a:gdLst/>
            <a:ahLst/>
            <a:cxnLst/>
            <a:rect l="l" t="t" r="r" b="b"/>
            <a:pathLst>
              <a:path w="454880" h="485853">
                <a:moveTo>
                  <a:pt x="0" y="0"/>
                </a:moveTo>
                <a:lnTo>
                  <a:pt x="454880" y="0"/>
                </a:lnTo>
                <a:lnTo>
                  <a:pt x="454880" y="485853"/>
                </a:lnTo>
                <a:lnTo>
                  <a:pt x="0" y="4858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3848250" y="3990801"/>
            <a:ext cx="454880" cy="485853"/>
          </a:xfrm>
          <a:custGeom>
            <a:avLst/>
            <a:gdLst/>
            <a:ahLst/>
            <a:cxnLst/>
            <a:rect l="l" t="t" r="r" b="b"/>
            <a:pathLst>
              <a:path w="454880" h="485853">
                <a:moveTo>
                  <a:pt x="0" y="0"/>
                </a:moveTo>
                <a:lnTo>
                  <a:pt x="454880" y="0"/>
                </a:lnTo>
                <a:lnTo>
                  <a:pt x="454880" y="485852"/>
                </a:lnTo>
                <a:lnTo>
                  <a:pt x="0" y="485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15483134" y="3350874"/>
            <a:ext cx="454880" cy="485853"/>
          </a:xfrm>
          <a:custGeom>
            <a:avLst/>
            <a:gdLst/>
            <a:ahLst/>
            <a:cxnLst/>
            <a:rect l="l" t="t" r="r" b="b"/>
            <a:pathLst>
              <a:path w="454880" h="485853">
                <a:moveTo>
                  <a:pt x="0" y="0"/>
                </a:moveTo>
                <a:lnTo>
                  <a:pt x="454879" y="0"/>
                </a:lnTo>
                <a:lnTo>
                  <a:pt x="454879" y="485853"/>
                </a:lnTo>
                <a:lnTo>
                  <a:pt x="0" y="4858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TextBox 18"/>
          <p:cNvSpPr txBox="1"/>
          <p:nvPr/>
        </p:nvSpPr>
        <p:spPr>
          <a:xfrm>
            <a:off x="1028700" y="1177269"/>
            <a:ext cx="5179295" cy="190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Spending Smart: Budget vs ROI</a:t>
            </a:r>
          </a:p>
          <a:p>
            <a:pPr algn="l">
              <a:lnSpc>
                <a:spcPts val="3840"/>
              </a:lnSpc>
            </a:pPr>
            <a:endParaRPr lang="en-US" sz="4500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28700" y="2558394"/>
            <a:ext cx="7440547" cy="3099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7768" lvl="1" indent="-278884" algn="l">
              <a:lnSpc>
                <a:spcPts val="4133"/>
              </a:lnSpc>
              <a:buFont typeface="Arial"/>
              <a:buChar char="•"/>
            </a:pPr>
            <a:r>
              <a:rPr lang="en-US" sz="2583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High-budget films earn more profit on average, but:</a:t>
            </a:r>
          </a:p>
          <a:p>
            <a:pPr marL="557768" lvl="1" indent="-278884" algn="l">
              <a:lnSpc>
                <a:spcPts val="4133"/>
              </a:lnSpc>
              <a:buFont typeface="Arial"/>
              <a:buChar char="•"/>
            </a:pPr>
            <a:r>
              <a:rPr lang="en-US" sz="2583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  - Mid-budget films are safer and more frequent</a:t>
            </a:r>
          </a:p>
          <a:p>
            <a:pPr marL="557768" lvl="1" indent="-278884" algn="l">
              <a:lnSpc>
                <a:spcPts val="4133"/>
              </a:lnSpc>
              <a:buFont typeface="Arial"/>
              <a:buChar char="•"/>
            </a:pPr>
            <a:r>
              <a:rPr lang="en-US" sz="2583">
                <a:solidFill>
                  <a:srgbClr val="D9D9D9"/>
                </a:solidFill>
                <a:latin typeface="Poppins"/>
                <a:ea typeface="Poppins"/>
                <a:cs typeface="Poppins"/>
                <a:sym typeface="Poppins"/>
              </a:rPr>
              <a:t>   - Low-budget films have minimal return</a:t>
            </a:r>
          </a:p>
          <a:p>
            <a:pPr algn="l">
              <a:lnSpc>
                <a:spcPts val="4133"/>
              </a:lnSpc>
            </a:pPr>
            <a:endParaRPr lang="en-US" sz="2583">
              <a:solidFill>
                <a:srgbClr val="D9D9D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53142" y="6163217"/>
            <a:ext cx="3227362" cy="1836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0"/>
              </a:lnSpc>
            </a:pPr>
            <a:r>
              <a:rPr lang="en-US" sz="34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OPTIMUM BUDGET RANGE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860357" y="5811046"/>
            <a:ext cx="2123752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$5M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860357" y="7136926"/>
            <a:ext cx="2123752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$50M </a:t>
            </a:r>
          </a:p>
        </p:txBody>
      </p:sp>
      <p:sp>
        <p:nvSpPr>
          <p:cNvPr id="23" name="Freeform 23"/>
          <p:cNvSpPr/>
          <p:nvPr/>
        </p:nvSpPr>
        <p:spPr>
          <a:xfrm>
            <a:off x="15573303" y="6193873"/>
            <a:ext cx="454880" cy="485853"/>
          </a:xfrm>
          <a:custGeom>
            <a:avLst/>
            <a:gdLst/>
            <a:ahLst/>
            <a:cxnLst/>
            <a:rect l="l" t="t" r="r" b="b"/>
            <a:pathLst>
              <a:path w="454880" h="485853">
                <a:moveTo>
                  <a:pt x="0" y="0"/>
                </a:moveTo>
                <a:lnTo>
                  <a:pt x="454880" y="0"/>
                </a:lnTo>
                <a:lnTo>
                  <a:pt x="454880" y="485853"/>
                </a:lnTo>
                <a:lnTo>
                  <a:pt x="0" y="4858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TextBox 24"/>
          <p:cNvSpPr txBox="1"/>
          <p:nvPr/>
        </p:nvSpPr>
        <p:spPr>
          <a:xfrm>
            <a:off x="212076" y="8825105"/>
            <a:ext cx="8931924" cy="101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2"/>
              </a:lnSpc>
              <a:spcBef>
                <a:spcPct val="0"/>
              </a:spcBef>
            </a:pPr>
            <a:r>
              <a:rPr lang="en-US" sz="28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Blockbusters earn more, but risk and spend are higher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54584" y="26"/>
            <a:ext cx="11133416" cy="3429000"/>
            <a:chOff x="0" y="0"/>
            <a:chExt cx="263903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39032" cy="812800"/>
            </a:xfrm>
            <a:custGeom>
              <a:avLst/>
              <a:gdLst/>
              <a:ahLst/>
              <a:cxnLst/>
              <a:rect l="l" t="t" r="r" b="b"/>
              <a:pathLst>
                <a:path w="2639032" h="812800">
                  <a:moveTo>
                    <a:pt x="0" y="0"/>
                  </a:moveTo>
                  <a:lnTo>
                    <a:pt x="2639032" y="0"/>
                  </a:lnTo>
                  <a:lnTo>
                    <a:pt x="263903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39032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437354" y="3429000"/>
            <a:ext cx="9850646" cy="3429000"/>
            <a:chOff x="0" y="0"/>
            <a:chExt cx="2334968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34968" cy="812800"/>
            </a:xfrm>
            <a:custGeom>
              <a:avLst/>
              <a:gdLst/>
              <a:ahLst/>
              <a:cxnLst/>
              <a:rect l="l" t="t" r="r" b="b"/>
              <a:pathLst>
                <a:path w="2334968" h="812800">
                  <a:moveTo>
                    <a:pt x="0" y="0"/>
                  </a:moveTo>
                  <a:lnTo>
                    <a:pt x="2334968" y="0"/>
                  </a:lnTo>
                  <a:lnTo>
                    <a:pt x="23349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DE1C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334968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4636" y="6858000"/>
            <a:ext cx="8363364" cy="3429000"/>
            <a:chOff x="0" y="0"/>
            <a:chExt cx="1982427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82427" cy="812800"/>
            </a:xfrm>
            <a:custGeom>
              <a:avLst/>
              <a:gdLst/>
              <a:ahLst/>
              <a:cxnLst/>
              <a:rect l="l" t="t" r="r" b="b"/>
              <a:pathLst>
                <a:path w="1982427" h="812800">
                  <a:moveTo>
                    <a:pt x="0" y="0"/>
                  </a:moveTo>
                  <a:lnTo>
                    <a:pt x="1982427" y="0"/>
                  </a:lnTo>
                  <a:lnTo>
                    <a:pt x="198242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982427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437354" y="476276"/>
            <a:ext cx="5969920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 directors and writers by average rating: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24636" y="1072515"/>
            <a:ext cx="6409167" cy="175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7" lvl="1" indent="-248284" algn="l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   Amitabh Reza Chowdhury</a:t>
            </a:r>
          </a:p>
          <a:p>
            <a:pPr marL="496567" lvl="1" indent="-248284" algn="l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   Mahesh Manjrekar</a:t>
            </a:r>
          </a:p>
          <a:p>
            <a:pPr marL="496567" lvl="1" indent="-248284" algn="l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   Quentin Tarantino</a:t>
            </a:r>
          </a:p>
          <a:p>
            <a:pPr algn="l">
              <a:lnSpc>
                <a:spcPts val="2880"/>
              </a:lnSpc>
            </a:pPr>
            <a:endParaRPr lang="en-US" sz="2299">
              <a:solidFill>
                <a:srgbClr val="EEF2F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89168" y="3695726"/>
            <a:ext cx="6947019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Why it matters</a:t>
            </a:r>
          </a:p>
          <a:p>
            <a:pPr algn="l">
              <a:lnSpc>
                <a:spcPts val="3360"/>
              </a:lnSpc>
            </a:pPr>
            <a:endParaRPr lang="en-US" sz="26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924636" y="4368969"/>
            <a:ext cx="7859673" cy="2568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9618" lvl="1" indent="-229809" algn="l">
              <a:lnSpc>
                <a:spcPts val="3406"/>
              </a:lnSpc>
              <a:buFont typeface="Arial"/>
              <a:buChar char="•"/>
            </a:pPr>
            <a:r>
              <a:rPr lang="en-US" sz="21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Increases investor confidence and studio reputation</a:t>
            </a:r>
          </a:p>
          <a:p>
            <a:pPr marL="459618" lvl="1" indent="-229809" algn="l">
              <a:lnSpc>
                <a:spcPts val="3406"/>
              </a:lnSpc>
              <a:buFont typeface="Arial"/>
              <a:buChar char="•"/>
            </a:pPr>
            <a:r>
              <a:rPr lang="en-US" sz="21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Attracts better cast, crew, and distribution deals</a:t>
            </a:r>
          </a:p>
          <a:p>
            <a:pPr marL="459618" lvl="1" indent="-229809" algn="l">
              <a:lnSpc>
                <a:spcPts val="3406"/>
              </a:lnSpc>
              <a:buFont typeface="Arial"/>
              <a:buChar char="•"/>
            </a:pPr>
            <a:r>
              <a:rPr lang="en-US" sz="21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Enhances marketing potential and media buzz</a:t>
            </a:r>
          </a:p>
          <a:p>
            <a:pPr marL="459618" lvl="1" indent="-229809" algn="l">
              <a:lnSpc>
                <a:spcPts val="3406"/>
              </a:lnSpc>
              <a:buFont typeface="Arial"/>
              <a:buChar char="•"/>
            </a:pPr>
            <a:r>
              <a:rPr lang="en-US" sz="212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Reduces creative risk through experience and reliability</a:t>
            </a:r>
          </a:p>
          <a:p>
            <a:pPr algn="l">
              <a:lnSpc>
                <a:spcPts val="3406"/>
              </a:lnSpc>
            </a:pPr>
            <a:endParaRPr lang="en-US" sz="212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901735" y="7334276"/>
            <a:ext cx="5969920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Insight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01735" y="7930489"/>
            <a:ext cx="6409167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19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Working with such talent early in the studio’s journey can accelerate brand trust, content quality, and audience loyalty.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3643" y="3714724"/>
            <a:ext cx="4643986" cy="260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Bankable Talent</a:t>
            </a:r>
          </a:p>
          <a:p>
            <a:pPr algn="l">
              <a:lnSpc>
                <a:spcPts val="6719"/>
              </a:lnSpc>
            </a:pPr>
            <a:endParaRPr lang="en-US" sz="5599" b="1">
              <a:solidFill>
                <a:srgbClr val="10101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6242710"/>
            <a:ext cx="7124173" cy="352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79"/>
              </a:lnSpc>
            </a:pPr>
            <a:r>
              <a:rPr lang="en-US" sz="2487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Directors, writers, and creatives who have a proven track record of consistently producing highly rated and commercially successful films. These individuals bring credibility, creative excellence, and often a built-in audience to any project they are involved in.</a:t>
            </a:r>
          </a:p>
        </p:txBody>
      </p:sp>
      <p:sp>
        <p:nvSpPr>
          <p:cNvPr id="19" name="Freeform 19"/>
          <p:cNvSpPr/>
          <p:nvPr/>
        </p:nvSpPr>
        <p:spPr>
          <a:xfrm rot="-2071567">
            <a:off x="-5831204" y="-306994"/>
            <a:ext cx="13969695" cy="5395795"/>
          </a:xfrm>
          <a:custGeom>
            <a:avLst/>
            <a:gdLst/>
            <a:ahLst/>
            <a:cxnLst/>
            <a:rect l="l" t="t" r="r" b="b"/>
            <a:pathLst>
              <a:path w="13969695" h="5395795">
                <a:moveTo>
                  <a:pt x="0" y="0"/>
                </a:moveTo>
                <a:lnTo>
                  <a:pt x="13969695" y="0"/>
                </a:lnTo>
                <a:lnTo>
                  <a:pt x="13969695" y="5395794"/>
                </a:lnTo>
                <a:lnTo>
                  <a:pt x="0" y="5395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99025"/>
            <a:ext cx="18288000" cy="4544475"/>
            <a:chOff x="0" y="0"/>
            <a:chExt cx="4816593" cy="1196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196899"/>
            </a:xfrm>
            <a:custGeom>
              <a:avLst/>
              <a:gdLst/>
              <a:ahLst/>
              <a:cxnLst/>
              <a:rect l="l" t="t" r="r" b="b"/>
              <a:pathLst>
                <a:path w="4816592" h="1196899">
                  <a:moveTo>
                    <a:pt x="0" y="0"/>
                  </a:moveTo>
                  <a:lnTo>
                    <a:pt x="4816592" y="0"/>
                  </a:lnTo>
                  <a:lnTo>
                    <a:pt x="4816592" y="1196899"/>
                  </a:lnTo>
                  <a:lnTo>
                    <a:pt x="0" y="1196899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254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0" y="4087701"/>
            <a:ext cx="9660027" cy="456774"/>
            <a:chOff x="0" y="0"/>
            <a:chExt cx="2544205" cy="1203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44205" cy="120303"/>
            </a:xfrm>
            <a:custGeom>
              <a:avLst/>
              <a:gdLst/>
              <a:ahLst/>
              <a:cxnLst/>
              <a:rect l="l" t="t" r="r" b="b"/>
              <a:pathLst>
                <a:path w="2544205" h="120303">
                  <a:moveTo>
                    <a:pt x="0" y="0"/>
                  </a:moveTo>
                  <a:lnTo>
                    <a:pt x="2544205" y="0"/>
                  </a:lnTo>
                  <a:lnTo>
                    <a:pt x="2544205" y="120303"/>
                  </a:lnTo>
                  <a:lnTo>
                    <a:pt x="0" y="120303"/>
                  </a:lnTo>
                  <a:close/>
                </a:path>
              </a:pathLst>
            </a:custGeom>
            <a:solidFill>
              <a:srgbClr val="4DE1C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544205" cy="177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4689992">
            <a:off x="10289729" y="-1421921"/>
            <a:ext cx="13969695" cy="5395795"/>
          </a:xfrm>
          <a:custGeom>
            <a:avLst/>
            <a:gdLst/>
            <a:ahLst/>
            <a:cxnLst/>
            <a:rect l="l" t="t" r="r" b="b"/>
            <a:pathLst>
              <a:path w="13969695" h="5395795">
                <a:moveTo>
                  <a:pt x="0" y="0"/>
                </a:moveTo>
                <a:lnTo>
                  <a:pt x="13969695" y="0"/>
                </a:lnTo>
                <a:lnTo>
                  <a:pt x="13969695" y="5395795"/>
                </a:lnTo>
                <a:lnTo>
                  <a:pt x="0" y="539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462835" y="5798238"/>
            <a:ext cx="8681165" cy="3364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3"/>
              </a:lnSpc>
            </a:pPr>
            <a:r>
              <a:rPr lang="en-US" sz="2777" i="1">
                <a:solidFill>
                  <a:srgbClr val="545454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Movie length plays a crucial role in both audience satisfaction and critical reception. Through our analysis, we found that most highly rated films fall within a runtime window of </a:t>
            </a:r>
            <a:r>
              <a:rPr lang="en-US" sz="2777" b="1" i="1">
                <a:solidFill>
                  <a:srgbClr val="545454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90 to 150 minutes—a sweet spot that balances storytelling depth with viewer attention spans</a:t>
            </a:r>
            <a:r>
              <a:rPr lang="en-US" sz="2777" i="1">
                <a:solidFill>
                  <a:srgbClr val="545454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449652"/>
            <a:ext cx="6651996" cy="1751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6"/>
              </a:lnSpc>
            </a:pPr>
            <a:r>
              <a:rPr lang="en-US" sz="5597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Why Runtime Matters?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10931" y="5899203"/>
            <a:ext cx="7363646" cy="3377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4004" lvl="1" indent="-202002" algn="l">
              <a:lnSpc>
                <a:spcPts val="2994"/>
              </a:lnSpc>
              <a:buFont typeface="Arial"/>
              <a:buChar char="•"/>
            </a:pPr>
            <a:r>
              <a:rPr lang="en-US" sz="1871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Too short: May feel rushed or underdeveloped, leading to lower ratings</a:t>
            </a:r>
          </a:p>
          <a:p>
            <a:pPr marL="404004" lvl="1" indent="-202002" algn="l">
              <a:lnSpc>
                <a:spcPts val="2994"/>
              </a:lnSpc>
              <a:buFont typeface="Arial"/>
              <a:buChar char="•"/>
            </a:pPr>
            <a:r>
              <a:rPr lang="en-US" sz="1871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Too long: Risks viewer fatigue unless the story/genre demands it (e.g. epics, historical dramas)</a:t>
            </a:r>
          </a:p>
          <a:p>
            <a:pPr marL="404004" lvl="1" indent="-202002" algn="l">
              <a:lnSpc>
                <a:spcPts val="2994"/>
              </a:lnSpc>
              <a:buFont typeface="Arial"/>
              <a:buChar char="•"/>
            </a:pPr>
            <a:r>
              <a:rPr lang="en-US" sz="1871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The 90–150 min range allows for:</a:t>
            </a:r>
          </a:p>
          <a:p>
            <a:pPr marL="808008" lvl="2" indent="-269336" algn="l">
              <a:lnSpc>
                <a:spcPts val="2994"/>
              </a:lnSpc>
              <a:buFont typeface="Arial"/>
              <a:buChar char="⚬"/>
            </a:pPr>
            <a:r>
              <a:rPr lang="en-US" sz="1871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Engaging pacing</a:t>
            </a:r>
          </a:p>
          <a:p>
            <a:pPr marL="808008" lvl="2" indent="-269336" algn="l">
              <a:lnSpc>
                <a:spcPts val="2994"/>
              </a:lnSpc>
              <a:buFont typeface="Arial"/>
              <a:buChar char="⚬"/>
            </a:pPr>
            <a:r>
              <a:rPr lang="en-US" sz="1871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Greater completion rates (especially on streaming platforms)</a:t>
            </a:r>
          </a:p>
          <a:p>
            <a:pPr marL="808008" lvl="2" indent="-269336" algn="l">
              <a:lnSpc>
                <a:spcPts val="2994"/>
              </a:lnSpc>
              <a:buFont typeface="Arial"/>
              <a:buChar char="⚬"/>
            </a:pPr>
            <a:r>
              <a:rPr lang="en-US" sz="1871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Better scheduling efficiency for theaters and releases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60027" y="5184828"/>
            <a:ext cx="3003947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Takeaways::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C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50661" y="2366536"/>
            <a:ext cx="10340005" cy="598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296"/>
              </a:lnSpc>
              <a:spcBef>
                <a:spcPct val="0"/>
              </a:spcBef>
            </a:pPr>
            <a:r>
              <a:rPr lang="en-US" sz="2087" i="1" spc="200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Based on our findings, we recommend the following data-driven strategies to guide the studio's creative and financial decisions: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412088" y="3078853"/>
            <a:ext cx="8961293" cy="1198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71" lvl="1" indent="-248285" algn="l">
              <a:lnSpc>
                <a:spcPts val="3220"/>
              </a:lnSpc>
              <a:buAutoNum type="arabicPeriod"/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Focus on High-Performing Genres</a:t>
            </a:r>
          </a:p>
          <a:p>
            <a:pPr algn="l">
              <a:lnSpc>
                <a:spcPts val="3220"/>
              </a:lnSpc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Prioritize production in War, Musicals, and Animation, which consistently show high ratings and broad audience appeal.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40017" y="4458707"/>
            <a:ext cx="8505434" cy="1276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9"/>
              </a:lnSpc>
            </a:pPr>
            <a:r>
              <a:rPr lang="en-US" sz="2299" b="1" spc="22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299" spc="2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r>
              <a:rPr lang="en-US" sz="2299" b="1" spc="22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Partner with Bankable Talent</a:t>
            </a:r>
          </a:p>
          <a:p>
            <a:pPr marL="0" lvl="0" indent="0" algn="l">
              <a:lnSpc>
                <a:spcPts val="2529"/>
              </a:lnSpc>
              <a:spcBef>
                <a:spcPct val="0"/>
              </a:spcBef>
            </a:pPr>
            <a:r>
              <a:rPr lang="en-US" sz="2299" spc="2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Collaborate with top-rated directors and writers who bring both critical success and loyal viewership.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27145" y="5849992"/>
            <a:ext cx="9650649" cy="1226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6"/>
              </a:lnSpc>
            </a:pPr>
            <a:r>
              <a:rPr lang="en-US" sz="231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3. </a:t>
            </a:r>
            <a:r>
              <a:rPr lang="en-US" sz="2318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Optimize Film Runtime</a:t>
            </a:r>
          </a:p>
          <a:p>
            <a:pPr algn="l">
              <a:lnSpc>
                <a:spcPts val="3246"/>
              </a:lnSpc>
            </a:pPr>
            <a:r>
              <a:rPr lang="en-US" sz="231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Standardize runtimes within the 90–150 minute range to maximize audience engagement and rating performance.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81098" y="7419870"/>
            <a:ext cx="10278202" cy="1645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85"/>
              </a:lnSpc>
            </a:pPr>
            <a:r>
              <a:rPr lang="en-US" sz="23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4.</a:t>
            </a:r>
            <a:r>
              <a:rPr lang="en-US" sz="234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Invest in Mid-Range Budgets</a:t>
            </a:r>
          </a:p>
          <a:p>
            <a:pPr algn="l">
              <a:lnSpc>
                <a:spcPts val="3285"/>
              </a:lnSpc>
            </a:pPr>
            <a:r>
              <a:rPr lang="en-US" sz="234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Target film budgets between $5M–$50M to achieve optimal Return on Investment (ROI) while balancing creative quality and cost control.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50661" y="990600"/>
            <a:ext cx="6252573" cy="1202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67"/>
              </a:lnSpc>
            </a:pPr>
            <a:r>
              <a:rPr lang="en-US" sz="388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🔹 Strategic Recommendations</a:t>
            </a:r>
          </a:p>
        </p:txBody>
      </p:sp>
      <p:sp>
        <p:nvSpPr>
          <p:cNvPr id="8" name="AutoShape 8"/>
          <p:cNvSpPr/>
          <p:nvPr/>
        </p:nvSpPr>
        <p:spPr>
          <a:xfrm>
            <a:off x="1028700" y="601417"/>
            <a:ext cx="16230600" cy="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>
            <a:off x="9144000" y="9943513"/>
            <a:ext cx="9144000" cy="343487"/>
            <a:chOff x="0" y="0"/>
            <a:chExt cx="2408296" cy="9046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08296" cy="90466"/>
            </a:xfrm>
            <a:custGeom>
              <a:avLst/>
              <a:gdLst/>
              <a:ahLst/>
              <a:cxnLst/>
              <a:rect l="l" t="t" r="r" b="b"/>
              <a:pathLst>
                <a:path w="2408296" h="90466">
                  <a:moveTo>
                    <a:pt x="0" y="0"/>
                  </a:moveTo>
                  <a:lnTo>
                    <a:pt x="2408296" y="0"/>
                  </a:lnTo>
                  <a:lnTo>
                    <a:pt x="2408296" y="90466"/>
                  </a:lnTo>
                  <a:lnTo>
                    <a:pt x="0" y="90466"/>
                  </a:lnTo>
                  <a:close/>
                </a:path>
              </a:pathLst>
            </a:custGeom>
            <a:solidFill>
              <a:srgbClr val="4DE1C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408296" cy="1476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2985664">
            <a:off x="-8029131" y="668768"/>
            <a:ext cx="18115662" cy="6997174"/>
          </a:xfrm>
          <a:custGeom>
            <a:avLst/>
            <a:gdLst/>
            <a:ahLst/>
            <a:cxnLst/>
            <a:rect l="l" t="t" r="r" b="b"/>
            <a:pathLst>
              <a:path w="18115662" h="6997174">
                <a:moveTo>
                  <a:pt x="0" y="0"/>
                </a:moveTo>
                <a:lnTo>
                  <a:pt x="18115662" y="0"/>
                </a:lnTo>
                <a:lnTo>
                  <a:pt x="18115662" y="6997175"/>
                </a:lnTo>
                <a:lnTo>
                  <a:pt x="0" y="6997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54584" y="0"/>
            <a:ext cx="11133416" cy="3429000"/>
            <a:chOff x="0" y="0"/>
            <a:chExt cx="263903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39032" cy="812800"/>
            </a:xfrm>
            <a:custGeom>
              <a:avLst/>
              <a:gdLst/>
              <a:ahLst/>
              <a:cxnLst/>
              <a:rect l="l" t="t" r="r" b="b"/>
              <a:pathLst>
                <a:path w="2639032" h="812800">
                  <a:moveTo>
                    <a:pt x="0" y="0"/>
                  </a:moveTo>
                  <a:lnTo>
                    <a:pt x="2639032" y="0"/>
                  </a:lnTo>
                  <a:lnTo>
                    <a:pt x="263903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639032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437354" y="3429000"/>
            <a:ext cx="9850646" cy="3429000"/>
            <a:chOff x="0" y="0"/>
            <a:chExt cx="2334968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34968" cy="812800"/>
            </a:xfrm>
            <a:custGeom>
              <a:avLst/>
              <a:gdLst/>
              <a:ahLst/>
              <a:cxnLst/>
              <a:rect l="l" t="t" r="r" b="b"/>
              <a:pathLst>
                <a:path w="2334968" h="812800">
                  <a:moveTo>
                    <a:pt x="0" y="0"/>
                  </a:moveTo>
                  <a:lnTo>
                    <a:pt x="2334968" y="0"/>
                  </a:lnTo>
                  <a:lnTo>
                    <a:pt x="23349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DE1C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334968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4636" y="6858000"/>
            <a:ext cx="8363364" cy="3429000"/>
            <a:chOff x="0" y="0"/>
            <a:chExt cx="1982427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82427" cy="812800"/>
            </a:xfrm>
            <a:custGeom>
              <a:avLst/>
              <a:gdLst/>
              <a:ahLst/>
              <a:cxnLst/>
              <a:rect l="l" t="t" r="r" b="b"/>
              <a:pathLst>
                <a:path w="1982427" h="812800">
                  <a:moveTo>
                    <a:pt x="0" y="0"/>
                  </a:moveTo>
                  <a:lnTo>
                    <a:pt x="1982427" y="0"/>
                  </a:lnTo>
                  <a:lnTo>
                    <a:pt x="198242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71C4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982427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437354" y="476276"/>
            <a:ext cx="5969920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Launch with a genre-focused slate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37354" y="1062964"/>
            <a:ext cx="6409167" cy="1745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sz="21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Start strong by producing films in high-performing genres such as War, Musicals, and Animation to build credibility and audience alignment.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24636" y="3895751"/>
            <a:ext cx="5969920" cy="889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Partner with proven, bankable talent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158094" y="4937150"/>
            <a:ext cx="6409167" cy="1449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Collaborate with directors and writers who have a track record of producing successful, well-rated films.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01735" y="7334276"/>
            <a:ext cx="5969920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 insights to guide decision-making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901735" y="8315919"/>
            <a:ext cx="6409167" cy="184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299">
                <a:solidFill>
                  <a:srgbClr val="EEF2F5"/>
                </a:solidFill>
                <a:latin typeface="Poppins"/>
                <a:ea typeface="Poppins"/>
                <a:cs typeface="Poppins"/>
                <a:sym typeface="Poppins"/>
              </a:rPr>
              <a:t>Apply data-driven insights to inform budgeting, casting, scheduling, and release strategies—ensuring better alignment with audience expectations and market trends.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3914801"/>
            <a:ext cx="4643986" cy="260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 b="1">
                <a:solidFill>
                  <a:srgbClr val="101010"/>
                </a:solidFill>
                <a:latin typeface="Poppins Bold"/>
                <a:ea typeface="Poppins Bold"/>
                <a:cs typeface="Poppins Bold"/>
                <a:sym typeface="Poppins Bold"/>
              </a:rPr>
              <a:t>Where do we go from here?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5664" y="6743700"/>
            <a:ext cx="5774301" cy="2345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4"/>
              </a:lnSpc>
            </a:pPr>
            <a:r>
              <a:rPr lang="en-US" sz="2352" b="1" i="1">
                <a:solidFill>
                  <a:srgbClr val="545454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With actionable insights from our data-driven analysis, the company is well-positioned to make informed, strategic moves as it enters the film production industry.</a:t>
            </a:r>
          </a:p>
        </p:txBody>
      </p:sp>
      <p:sp>
        <p:nvSpPr>
          <p:cNvPr id="19" name="Freeform 19"/>
          <p:cNvSpPr/>
          <p:nvPr/>
        </p:nvSpPr>
        <p:spPr>
          <a:xfrm rot="-2071567">
            <a:off x="-5831204" y="-306994"/>
            <a:ext cx="13969695" cy="5395795"/>
          </a:xfrm>
          <a:custGeom>
            <a:avLst/>
            <a:gdLst/>
            <a:ahLst/>
            <a:cxnLst/>
            <a:rect l="l" t="t" r="r" b="b"/>
            <a:pathLst>
              <a:path w="13969695" h="5395795">
                <a:moveTo>
                  <a:pt x="0" y="0"/>
                </a:moveTo>
                <a:lnTo>
                  <a:pt x="13969695" y="0"/>
                </a:lnTo>
                <a:lnTo>
                  <a:pt x="13969695" y="5395794"/>
                </a:lnTo>
                <a:lnTo>
                  <a:pt x="0" y="5395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1049</Words>
  <Application>Microsoft Office PowerPoint</Application>
  <PresentationFormat>Custom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Poppins Bold Italics</vt:lpstr>
      <vt:lpstr>Poppins</vt:lpstr>
      <vt:lpstr>Calibri</vt:lpstr>
      <vt:lpstr>Arial</vt:lpstr>
      <vt:lpstr>Poppins Medium</vt:lpstr>
      <vt:lpstr>Poppins Italics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Studio Strategy: Data-Driven Decisions for Box Office Success</dc:title>
  <dc:creator>Benson Amara</dc:creator>
  <cp:lastModifiedBy>ADMIN</cp:lastModifiedBy>
  <cp:revision>11</cp:revision>
  <dcterms:created xsi:type="dcterms:W3CDTF">2006-08-16T00:00:00Z</dcterms:created>
  <dcterms:modified xsi:type="dcterms:W3CDTF">2025-03-30T11:43:50Z</dcterms:modified>
  <dc:identifier>DAGjL64RAOc</dc:identifier>
</cp:coreProperties>
</file>