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0" r:id="rId6"/>
    <p:sldId id="264" r:id="rId7"/>
    <p:sldId id="259" r:id="rId8"/>
    <p:sldId id="266" r:id="rId9"/>
    <p:sldId id="269" r:id="rId10"/>
    <p:sldId id="274" r:id="rId11"/>
    <p:sldId id="270" r:id="rId12"/>
    <p:sldId id="271" r:id="rId13"/>
    <p:sldId id="272" r:id="rId14"/>
    <p:sldId id="281" r:id="rId15"/>
    <p:sldId id="273" r:id="rId16"/>
    <p:sldId id="275" r:id="rId17"/>
    <p:sldId id="276" r:id="rId18"/>
    <p:sldId id="277" r:id="rId19"/>
    <p:sldId id="278" r:id="rId20"/>
    <p:sldId id="282" r:id="rId21"/>
    <p:sldId id="279" r:id="rId22"/>
    <p:sldId id="283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4FF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301" autoAdjust="0"/>
    <p:restoredTop sz="94660"/>
  </p:normalViewPr>
  <p:slideViewPr>
    <p:cSldViewPr snapToGrid="0" snapToObjects="1">
      <p:cViewPr>
        <p:scale>
          <a:sx n="115" d="100"/>
          <a:sy n="115" d="100"/>
        </p:scale>
        <p:origin x="56" y="2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D970-786B-9E43-BDF4-132B676A909B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281F-1643-174E-8731-D1CF59602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genomebiology.com/2010/11/10/R106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2cCzq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2cCzq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genomebiology.com/2010/11/12/22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008000"/>
                </a:solidFill>
              </a:rPr>
              <a:t>The Wonderful World of RNA-</a:t>
            </a:r>
            <a:r>
              <a:rPr lang="en-US" sz="4300" b="1" dirty="0" err="1" smtClean="0">
                <a:solidFill>
                  <a:srgbClr val="008000"/>
                </a:solidFill>
              </a:rPr>
              <a:t>seq</a:t>
            </a:r>
            <a:endParaRPr lang="en-US" sz="43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Alyssa Frazee</a:t>
            </a:r>
          </a:p>
          <a:p>
            <a:r>
              <a:rPr lang="en-US" dirty="0" smtClean="0"/>
              <a:t>April 3,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Current Approach 1: Annotate-then-Identify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73309" y="4355382"/>
            <a:ext cx="1205919" cy="3176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52494" y="4353794"/>
            <a:ext cx="1248327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3"/>
            <a:endCxn id="9" idx="1"/>
          </p:cNvCxnSpPr>
          <p:nvPr/>
        </p:nvCxnSpPr>
        <p:spPr>
          <a:xfrm flipV="1">
            <a:off x="3983794" y="4356970"/>
            <a:ext cx="629592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5036732" y="4356970"/>
            <a:ext cx="564460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9228" y="4174529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613386" y="4172941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601192" y="4172941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72083" y="4110084"/>
            <a:ext cx="107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Genome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12319" y="3343320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9228" y="3955314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13386" y="334490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0547" y="349711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13386" y="364931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9227" y="3498701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2320" y="3650906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12320" y="3801523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3386" y="3953726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0547" y="380152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01192" y="3952138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6757" y="304049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06757" y="288829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01192" y="3341732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6309" y="3500289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34284" y="3803111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01192" y="3647730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740123" y="3045262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51356" y="23330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13386" y="319270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98351" y="264947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47928" y="304208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5036732" y="2649471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821401" y="2492502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84138" y="2886705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>
            <a:off x="5015022" y="2498854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21401" y="233463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570978" y="272724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5101862" y="2339395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5400000">
            <a:off x="3860673" y="2456164"/>
            <a:ext cx="713807" cy="46756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484565" y="264788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740123" y="3192703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3966523" y="2668334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745414" y="2885117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451359" y="24854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>
            <a:off x="3966521" y="2502715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8566" y="1594133"/>
            <a:ext cx="166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Option 1:</a:t>
            </a:r>
          </a:p>
          <a:p>
            <a:r>
              <a:rPr lang="en-US" dirty="0" smtClean="0">
                <a:latin typeface="Trebuchet MS"/>
                <a:cs typeface="Trebuchet MS"/>
              </a:rPr>
              <a:t>Count by Exon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36620" y="2194298"/>
            <a:ext cx="1055035" cy="2615158"/>
          </a:xfrm>
          <a:prstGeom prst="rect">
            <a:avLst/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/>
          <p:cNvSpPr/>
          <p:nvPr/>
        </p:nvSpPr>
        <p:spPr>
          <a:xfrm>
            <a:off x="4333682" y="2194298"/>
            <a:ext cx="975437" cy="2615158"/>
          </a:xfrm>
          <a:prstGeom prst="rect">
            <a:avLst/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/>
          <p:cNvSpPr/>
          <p:nvPr/>
        </p:nvSpPr>
        <p:spPr>
          <a:xfrm>
            <a:off x="5484138" y="2194298"/>
            <a:ext cx="975437" cy="2615158"/>
          </a:xfrm>
          <a:prstGeom prst="rect">
            <a:avLst/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Current Approach 1: Annotate-then-Identify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73309" y="4355382"/>
            <a:ext cx="1205919" cy="3176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52494" y="4353794"/>
            <a:ext cx="1248327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3"/>
            <a:endCxn id="9" idx="1"/>
          </p:cNvCxnSpPr>
          <p:nvPr/>
        </p:nvCxnSpPr>
        <p:spPr>
          <a:xfrm flipV="1">
            <a:off x="3983794" y="4356970"/>
            <a:ext cx="629592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5036732" y="4356970"/>
            <a:ext cx="564460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9228" y="4174529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613386" y="4172941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601192" y="4172941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72083" y="4110084"/>
            <a:ext cx="107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Genome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12319" y="3343320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9228" y="3955314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13386" y="334490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0547" y="349711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13386" y="364931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9227" y="3498701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2320" y="3650906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12320" y="3801523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3386" y="3953726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0547" y="380152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01192" y="3952138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6757" y="304049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06757" y="288829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01192" y="3341732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6309" y="3500289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34284" y="3803111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01192" y="3647730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740123" y="3045262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51356" y="23330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13386" y="319270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98351" y="264947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47928" y="304208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5036732" y="2649471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821401" y="2492502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84138" y="2886705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>
            <a:off x="5015022" y="2498854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21401" y="233463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570978" y="272724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5101862" y="2339395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5400000">
            <a:off x="3860673" y="2456164"/>
            <a:ext cx="713807" cy="46756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484565" y="264788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740123" y="3192703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3966523" y="2668334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745414" y="2885117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451359" y="24854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>
            <a:off x="3966521" y="2502715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870" y="1594133"/>
            <a:ext cx="2012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Option 2: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Count by taking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union of all exons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69185" y="2194298"/>
            <a:ext cx="3163849" cy="2615158"/>
          </a:xfrm>
          <a:prstGeom prst="rect">
            <a:avLst/>
          </a:prstGeom>
          <a:noFill/>
          <a:ln w="63500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Current Approach 1: Annotate-then-Identify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73309" y="4355382"/>
            <a:ext cx="1205919" cy="3176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52494" y="4353794"/>
            <a:ext cx="1248327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3"/>
            <a:endCxn id="9" idx="1"/>
          </p:cNvCxnSpPr>
          <p:nvPr/>
        </p:nvCxnSpPr>
        <p:spPr>
          <a:xfrm flipV="1">
            <a:off x="3983794" y="4356970"/>
            <a:ext cx="629592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5036732" y="4356970"/>
            <a:ext cx="564460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9228" y="4174529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613386" y="4172941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601192" y="4172941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72083" y="4110084"/>
            <a:ext cx="107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Genome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12319" y="3343320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9228" y="3955314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13386" y="334490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0547" y="349711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13386" y="364931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9227" y="3498701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2320" y="3650906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12320" y="3801523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3386" y="3953726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0547" y="380152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01192" y="3952138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6757" y="304049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06757" y="288829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01192" y="3341732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6309" y="3500289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34284" y="3803111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01192" y="3647730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740123" y="3045262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51356" y="23330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13386" y="319270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98351" y="264947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47928" y="304208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5036732" y="2649471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821401" y="2492502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84138" y="2886705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>
            <a:off x="5015022" y="2498854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21401" y="233463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570978" y="272724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5101862" y="2339395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5400000">
            <a:off x="3860673" y="2456164"/>
            <a:ext cx="713807" cy="46756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484565" y="264788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740123" y="3192703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3966523" y="2668334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745414" y="2885117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451359" y="24854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>
            <a:off x="3966521" y="2502715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870" y="1594133"/>
            <a:ext cx="2347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Option 3: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Count by taking 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intersection of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all transcripts’ exons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29652" y="2194298"/>
            <a:ext cx="1115391" cy="2615158"/>
          </a:xfrm>
          <a:prstGeom prst="rect">
            <a:avLst/>
          </a:prstGeom>
          <a:noFill/>
          <a:ln w="63500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Current Approach 1:  Annotate-then-Identify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data:  gene </a:t>
            </a:r>
            <a:r>
              <a:rPr lang="en-US" dirty="0" err="1" smtClean="0"/>
              <a:t>x</a:t>
            </a:r>
            <a:r>
              <a:rPr lang="en-US" dirty="0" smtClean="0"/>
              <a:t> sample count matrix</a:t>
            </a:r>
          </a:p>
          <a:p>
            <a:r>
              <a:rPr lang="en-US" dirty="0" smtClean="0"/>
              <a:t>Counts at each gene have a distribution, e.g.: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1600" dirty="0" smtClean="0"/>
              <a:t>[sample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, </a:t>
            </a:r>
            <a:r>
              <a:rPr lang="en-US" sz="1600" dirty="0" smtClean="0"/>
              <a:t>gene </a:t>
            </a:r>
            <a:r>
              <a:rPr lang="en-US" sz="1600" i="1" dirty="0" err="1" smtClean="0"/>
              <a:t>j</a:t>
            </a:r>
            <a:r>
              <a:rPr lang="en-US" sz="1600" i="1" dirty="0" smtClean="0"/>
              <a:t>, </a:t>
            </a:r>
            <a:r>
              <a:rPr lang="en-US" sz="1600" dirty="0" smtClean="0"/>
              <a:t>mean/variance relationship allowing </a:t>
            </a:r>
            <a:r>
              <a:rPr lang="en-US" sz="1600" dirty="0" err="1" smtClean="0"/>
              <a:t>overdispersion</a:t>
            </a:r>
            <a:r>
              <a:rPr lang="en-US" sz="1600" dirty="0" smtClean="0"/>
              <a:t>]</a:t>
            </a:r>
          </a:p>
          <a:p>
            <a:r>
              <a:rPr lang="en-US" dirty="0" smtClean="0"/>
              <a:t>The statistical test: exact </a:t>
            </a:r>
            <a:r>
              <a:rPr lang="en-US" dirty="0" err="1" smtClean="0"/>
              <a:t>p</a:t>
            </a:r>
            <a:r>
              <a:rPr lang="en-US" dirty="0" smtClean="0"/>
              <a:t>-value calculation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naseq_intr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7610" t="25258" r="44204" b="71402"/>
              <a:stretch>
                <a:fillRect/>
              </a:stretch>
            </p:blipFill>
          </mc:Choice>
          <mc:Fallback>
            <p:blipFill>
              <a:blip r:embed="rId3"/>
              <a:srcRect l="37610" t="25258" r="44204" b="71402"/>
              <a:stretch>
                <a:fillRect/>
              </a:stretch>
            </p:blipFill>
          </mc:Fallback>
        </mc:AlternateContent>
        <p:spPr>
          <a:xfrm>
            <a:off x="2407478" y="2816085"/>
            <a:ext cx="4273826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39187"/>
            <a:ext cx="790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DESeq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Anders &amp; Huber, 2010,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http://genomebiology.com/2010/11/10/R106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on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2258426" y="6167546"/>
            <a:ext cx="1205919" cy="3176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37611" y="6165958"/>
            <a:ext cx="1248327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</a:rPr>
              <a:t>Current Approach 2: Assemble-then-Identify</a:t>
            </a:r>
            <a:endParaRPr lang="en-US" sz="3200" b="1" dirty="0">
              <a:solidFill>
                <a:srgbClr val="008000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4168911" y="6169134"/>
            <a:ext cx="629592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5221849" y="6169134"/>
            <a:ext cx="564460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4345" y="5986693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4798503" y="5985105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5786309" y="5985105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TextBox 39"/>
          <p:cNvSpPr txBox="1"/>
          <p:nvPr/>
        </p:nvSpPr>
        <p:spPr>
          <a:xfrm>
            <a:off x="457200" y="5734517"/>
            <a:ext cx="1301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Genome</a:t>
            </a:r>
          </a:p>
          <a:p>
            <a:r>
              <a:rPr lang="en-US" dirty="0" smtClean="0">
                <a:latin typeface="Trebuchet MS"/>
                <a:cs typeface="Trebuchet MS"/>
              </a:rPr>
              <a:t>(guide for</a:t>
            </a:r>
          </a:p>
          <a:p>
            <a:r>
              <a:rPr lang="en-US" dirty="0" smtClean="0">
                <a:latin typeface="Trebuchet MS"/>
                <a:cs typeface="Trebuchet MS"/>
              </a:rPr>
              <a:t>alignment)</a:t>
            </a:r>
          </a:p>
        </p:txBody>
      </p:sp>
      <p:grpSp>
        <p:nvGrpSpPr>
          <p:cNvPr id="3" name="Group 110"/>
          <p:cNvGrpSpPr/>
          <p:nvPr/>
        </p:nvGrpSpPr>
        <p:grpSpPr>
          <a:xfrm>
            <a:off x="417769" y="1637862"/>
            <a:ext cx="6781337" cy="1973916"/>
            <a:chOff x="257298" y="3418543"/>
            <a:chExt cx="6781337" cy="1973916"/>
          </a:xfrm>
        </p:grpSpPr>
        <p:sp>
          <p:nvSpPr>
            <p:cNvPr id="52" name="TextBox 51"/>
            <p:cNvSpPr txBox="1"/>
            <p:nvPr/>
          </p:nvSpPr>
          <p:spPr>
            <a:xfrm>
              <a:off x="257298" y="3418543"/>
              <a:ext cx="12861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Trebuchet MS"/>
                  <a:cs typeface="Trebuchet MS"/>
                </a:rPr>
                <a:t>Data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(50-100 </a:t>
              </a:r>
              <a:r>
                <a:rPr lang="en-US" dirty="0" err="1" smtClean="0">
                  <a:solidFill>
                    <a:srgbClr val="000000"/>
                  </a:solidFill>
                  <a:latin typeface="Trebuchet MS"/>
                  <a:cs typeface="Trebuchet MS"/>
                </a:rPr>
                <a:t>bp</a:t>
              </a:r>
              <a:endParaRPr lang="en-US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reads)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605206" y="3618077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605206" y="4097439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605206" y="4251427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605206" y="4427480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605206" y="458146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05206" y="4752854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605206" y="4906842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05206" y="5060830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05206" y="521481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605206" y="5390871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526115" y="3784035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26115" y="3939611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26115" y="4099027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526115" y="4253015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551296" y="3765810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551296" y="391979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551296" y="4073786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551296" y="4729201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551296" y="4883189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551296" y="5037177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551296" y="5191165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551296" y="5367218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93"/>
            <p:cNvGrpSpPr/>
            <p:nvPr/>
          </p:nvGrpSpPr>
          <p:grpSpPr>
            <a:xfrm>
              <a:off x="2605206" y="3785623"/>
              <a:ext cx="476762" cy="1588"/>
              <a:chOff x="2605206" y="3785623"/>
              <a:chExt cx="476762" cy="1588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73"/>
            <p:cNvGrpSpPr/>
            <p:nvPr/>
          </p:nvGrpSpPr>
          <p:grpSpPr>
            <a:xfrm>
              <a:off x="2594781" y="3938023"/>
              <a:ext cx="476762" cy="1588"/>
              <a:chOff x="2605206" y="3785623"/>
              <a:chExt cx="476762" cy="1588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76"/>
            <p:cNvGrpSpPr/>
            <p:nvPr/>
          </p:nvGrpSpPr>
          <p:grpSpPr>
            <a:xfrm>
              <a:off x="4526115" y="3592836"/>
              <a:ext cx="476762" cy="1588"/>
              <a:chOff x="2605206" y="3785623"/>
              <a:chExt cx="476762" cy="1588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91"/>
            <p:cNvGrpSpPr/>
            <p:nvPr/>
          </p:nvGrpSpPr>
          <p:grpSpPr>
            <a:xfrm>
              <a:off x="4526115" y="4429068"/>
              <a:ext cx="476762" cy="1588"/>
              <a:chOff x="2605206" y="3785623"/>
              <a:chExt cx="476762" cy="1588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96"/>
            <p:cNvGrpSpPr/>
            <p:nvPr/>
          </p:nvGrpSpPr>
          <p:grpSpPr>
            <a:xfrm>
              <a:off x="4515538" y="4583056"/>
              <a:ext cx="476762" cy="1588"/>
              <a:chOff x="2605206" y="3785623"/>
              <a:chExt cx="476762" cy="158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99"/>
            <p:cNvGrpSpPr/>
            <p:nvPr/>
          </p:nvGrpSpPr>
          <p:grpSpPr>
            <a:xfrm>
              <a:off x="6551296" y="4252221"/>
              <a:ext cx="476762" cy="1588"/>
              <a:chOff x="2605206" y="3785623"/>
              <a:chExt cx="476762" cy="158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>
              <a:off x="6561873" y="3594424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03"/>
            <p:cNvGrpSpPr/>
            <p:nvPr/>
          </p:nvGrpSpPr>
          <p:grpSpPr>
            <a:xfrm>
              <a:off x="6561873" y="4432244"/>
              <a:ext cx="476762" cy="1588"/>
              <a:chOff x="2605206" y="3785623"/>
              <a:chExt cx="476762" cy="1588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06"/>
            <p:cNvGrpSpPr/>
            <p:nvPr/>
          </p:nvGrpSpPr>
          <p:grpSpPr>
            <a:xfrm>
              <a:off x="6551877" y="4586232"/>
              <a:ext cx="476762" cy="1588"/>
              <a:chOff x="2605206" y="3785623"/>
              <a:chExt cx="476762" cy="1588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</a:rPr>
              <a:t>Current Approach 2: Assemble-then-Identify</a:t>
            </a:r>
            <a:endParaRPr lang="en-US" sz="3200" b="1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73309" y="4355382"/>
            <a:ext cx="1205919" cy="3176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52494" y="4353794"/>
            <a:ext cx="1248327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3"/>
            <a:endCxn id="9" idx="1"/>
          </p:cNvCxnSpPr>
          <p:nvPr/>
        </p:nvCxnSpPr>
        <p:spPr>
          <a:xfrm flipV="1">
            <a:off x="3983794" y="4356970"/>
            <a:ext cx="629592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5036732" y="4356970"/>
            <a:ext cx="564460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9228" y="4174529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613386" y="4172941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601192" y="4172941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72083" y="4110084"/>
            <a:ext cx="107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Genome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12319" y="3343320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9228" y="3955314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13386" y="334490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0547" y="349711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13386" y="364931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9227" y="3498701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2320" y="3650906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12320" y="3801523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3386" y="3953726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0547" y="380152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01192" y="3952138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6757" y="304049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06757" y="288829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01192" y="3341732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6309" y="3500289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34284" y="3803111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01192" y="3647730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740123" y="3045262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51356" y="23330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13386" y="319270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98351" y="264947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47928" y="304208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5036732" y="2649471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821401" y="2492502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84138" y="2886705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>
            <a:off x="5015022" y="2498854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21401" y="233463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570978" y="272724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5101862" y="2339395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5400000">
            <a:off x="3860673" y="2456164"/>
            <a:ext cx="713807" cy="46756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484565" y="264788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740123" y="3192703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3966523" y="2668334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745414" y="2885117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451359" y="24854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>
            <a:off x="3966521" y="2502715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8566" y="1594133"/>
            <a:ext cx="2533679" cy="92333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Align</a:t>
            </a:r>
          </a:p>
          <a:p>
            <a:r>
              <a:rPr lang="en-US" dirty="0" smtClean="0">
                <a:latin typeface="Trebuchet MS"/>
                <a:cs typeface="Trebuchet MS"/>
              </a:rPr>
              <a:t>put reads back </a:t>
            </a:r>
          </a:p>
          <a:p>
            <a:r>
              <a:rPr lang="en-US" dirty="0" smtClean="0">
                <a:latin typeface="Trebuchet MS"/>
                <a:cs typeface="Trebuchet MS"/>
              </a:rPr>
              <a:t>where they came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</a:rPr>
              <a:t>Current Approach 2: Assemble-then-Identify</a:t>
            </a:r>
            <a:endParaRPr lang="en-US" sz="3200" b="1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73309" y="3460526"/>
            <a:ext cx="1205919" cy="31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52494" y="3458938"/>
            <a:ext cx="1248327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3"/>
            <a:endCxn id="9" idx="1"/>
          </p:cNvCxnSpPr>
          <p:nvPr/>
        </p:nvCxnSpPr>
        <p:spPr>
          <a:xfrm flipV="1">
            <a:off x="3983794" y="3462114"/>
            <a:ext cx="62959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5036732" y="3462114"/>
            <a:ext cx="56446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9228" y="3279673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613386" y="3278085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601192" y="3278085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72083" y="3215228"/>
            <a:ext cx="103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Genome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12319" y="2448464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9228" y="3060458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13386" y="2450052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0547" y="2602257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13386" y="2754462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9227" y="2603845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2320" y="2756050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12320" y="2906667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3386" y="3058870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0547" y="2906667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01192" y="3057282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6757" y="2145642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06757" y="1993437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01192" y="2446876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6309" y="2605433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34284" y="2908255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01192" y="2752874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740123" y="2150406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51356" y="1438187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13386" y="2297847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98351" y="1754615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47928" y="2147230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5036732" y="1754615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821401" y="1597646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84138" y="1991849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>
            <a:off x="5015022" y="1603998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21401" y="1439775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570978" y="1832390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5101862" y="1444539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5400000">
            <a:off x="3860673" y="1561308"/>
            <a:ext cx="713807" cy="4675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745414" y="4649788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740123" y="2297847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3966523" y="1773478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745414" y="1990261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451359" y="1590587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>
            <a:off x="3966521" y="1607859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58015" y="4648200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73400" y="4524571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40404" y="4526159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2083" y="4343082"/>
            <a:ext cx="126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Fragments</a:t>
            </a:r>
          </a:p>
        </p:txBody>
      </p:sp>
      <p:cxnSp>
        <p:nvCxnSpPr>
          <p:cNvPr id="85" name="Curved Connector 84"/>
          <p:cNvCxnSpPr/>
          <p:nvPr/>
        </p:nvCxnSpPr>
        <p:spPr>
          <a:xfrm rot="10800000">
            <a:off x="3311783" y="4527748"/>
            <a:ext cx="438919" cy="120453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0800000">
            <a:off x="6423378" y="4595137"/>
            <a:ext cx="433632" cy="12362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722519" y="4845569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903043" y="4712414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203817" y="4579064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779899" y="471082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857010" y="4579858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9330" y="5910687"/>
            <a:ext cx="1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Transcripts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986281" y="5910687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/>
          <p:cNvSpPr/>
          <p:nvPr/>
        </p:nvSpPr>
        <p:spPr>
          <a:xfrm>
            <a:off x="3766832" y="5910687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/>
          <p:cNvSpPr/>
          <p:nvPr/>
        </p:nvSpPr>
        <p:spPr>
          <a:xfrm>
            <a:off x="5800708" y="5910687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/>
          <p:cNvSpPr/>
          <p:nvPr/>
        </p:nvSpPr>
        <p:spPr>
          <a:xfrm>
            <a:off x="6300469" y="5910687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TextBox 62"/>
          <p:cNvSpPr txBox="1"/>
          <p:nvPr/>
        </p:nvSpPr>
        <p:spPr>
          <a:xfrm>
            <a:off x="0" y="6502477"/>
            <a:ext cx="619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Cufflinks: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Trapnell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et al. 2010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Nat. Biotech,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  <a:hlinkClick r:id="rId2"/>
              </a:rPr>
              <a:t>http://bit.ly/12cCzqR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6526" y="1413116"/>
            <a:ext cx="2015771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Assemble</a:t>
            </a:r>
          </a:p>
          <a:p>
            <a:r>
              <a:rPr lang="en-US" dirty="0" smtClean="0">
                <a:latin typeface="Trebuchet MS"/>
                <a:cs typeface="Trebuchet MS"/>
              </a:rPr>
              <a:t>Reconstruct the</a:t>
            </a:r>
          </a:p>
          <a:p>
            <a:r>
              <a:rPr lang="en-US" dirty="0" smtClean="0">
                <a:latin typeface="Trebuchet MS"/>
                <a:cs typeface="Trebuchet MS"/>
              </a:rPr>
              <a:t>gene’s transcripts</a:t>
            </a:r>
          </a:p>
          <a:p>
            <a:r>
              <a:rPr lang="en-US" dirty="0" smtClean="0">
                <a:latin typeface="Trebuchet MS"/>
                <a:cs typeface="Trebuchet MS"/>
              </a:rPr>
              <a:t>based on read </a:t>
            </a:r>
          </a:p>
          <a:p>
            <a:r>
              <a:rPr lang="en-US" dirty="0" smtClean="0">
                <a:latin typeface="Trebuchet MS"/>
                <a:cs typeface="Trebuchet MS"/>
              </a:rPr>
              <a:t>alignments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</a:rPr>
              <a:t>Current Approach 2: Assemble-then-Identify</a:t>
            </a:r>
            <a:endParaRPr lang="en-US" sz="3200" b="1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73309" y="3460526"/>
            <a:ext cx="1205919" cy="3176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52494" y="3458938"/>
            <a:ext cx="1248327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3"/>
            <a:endCxn id="9" idx="1"/>
          </p:cNvCxnSpPr>
          <p:nvPr/>
        </p:nvCxnSpPr>
        <p:spPr>
          <a:xfrm flipV="1">
            <a:off x="3983794" y="3462114"/>
            <a:ext cx="629592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5036732" y="3462114"/>
            <a:ext cx="564460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9228" y="3279673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613386" y="3278085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601192" y="3278085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72083" y="3215228"/>
            <a:ext cx="103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Genome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12319" y="2448464"/>
            <a:ext cx="466185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79228" y="3060458"/>
            <a:ext cx="466185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13386" y="2450052"/>
            <a:ext cx="466185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0547" y="2602257"/>
            <a:ext cx="466185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13386" y="2754462"/>
            <a:ext cx="466185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79227" y="2603845"/>
            <a:ext cx="466185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12320" y="2756050"/>
            <a:ext cx="466185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12320" y="2906667"/>
            <a:ext cx="466185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13386" y="3058870"/>
            <a:ext cx="466185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0547" y="2906667"/>
            <a:ext cx="466185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01192" y="3057282"/>
            <a:ext cx="466185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06757" y="2145642"/>
            <a:ext cx="466185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06757" y="1993437"/>
            <a:ext cx="466185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01192" y="2446876"/>
            <a:ext cx="466185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86309" y="2605433"/>
            <a:ext cx="466185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34284" y="2908255"/>
            <a:ext cx="466185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01192" y="2752874"/>
            <a:ext cx="466185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740123" y="2150406"/>
            <a:ext cx="238381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51356" y="1438187"/>
            <a:ext cx="238381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13386" y="2297847"/>
            <a:ext cx="466185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798351" y="1754615"/>
            <a:ext cx="238381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547928" y="2147230"/>
            <a:ext cx="238381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5036732" y="1754615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821401" y="1597646"/>
            <a:ext cx="238381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84138" y="1991849"/>
            <a:ext cx="238381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5015022" y="1603998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821401" y="1439775"/>
            <a:ext cx="238381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70978" y="1832390"/>
            <a:ext cx="238381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5101862" y="1444539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5400000">
            <a:off x="3860673" y="1561308"/>
            <a:ext cx="713807" cy="46756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740123" y="2297847"/>
            <a:ext cx="238381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>
            <a:off x="3966523" y="1773478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745414" y="1990261"/>
            <a:ext cx="238381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51359" y="1590587"/>
            <a:ext cx="238381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>
            <a:off x="3966521" y="1607859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32915" y="5079483"/>
            <a:ext cx="1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Transcripts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197953" y="5080758"/>
            <a:ext cx="704566" cy="3680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/>
          <p:cNvSpPr/>
          <p:nvPr/>
        </p:nvSpPr>
        <p:spPr>
          <a:xfrm>
            <a:off x="3978504" y="5080758"/>
            <a:ext cx="423346" cy="3680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/>
          <p:nvPr/>
        </p:nvSpPr>
        <p:spPr>
          <a:xfrm>
            <a:off x="5452031" y="5079483"/>
            <a:ext cx="423346" cy="36805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/>
          <p:nvPr/>
        </p:nvSpPr>
        <p:spPr>
          <a:xfrm>
            <a:off x="5951792" y="5079483"/>
            <a:ext cx="651302" cy="36805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TextBox 51"/>
          <p:cNvSpPr txBox="1"/>
          <p:nvPr/>
        </p:nvSpPr>
        <p:spPr>
          <a:xfrm>
            <a:off x="0" y="6502477"/>
            <a:ext cx="619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Cufflinks: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Trapnell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et al. 2010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Nat. Biotech,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  <a:hlinkClick r:id="rId2"/>
              </a:rPr>
              <a:t>http://bit.ly/12cCzqR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526" y="1413116"/>
            <a:ext cx="257087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Estimate Abundances</a:t>
            </a:r>
          </a:p>
          <a:p>
            <a:r>
              <a:rPr lang="en-US" dirty="0" smtClean="0">
                <a:latin typeface="Trebuchet MS"/>
                <a:cs typeface="Trebuchet MS"/>
              </a:rPr>
              <a:t>Determine which reads</a:t>
            </a:r>
          </a:p>
          <a:p>
            <a:r>
              <a:rPr lang="en-US" dirty="0" smtClean="0">
                <a:latin typeface="Trebuchet MS"/>
                <a:cs typeface="Trebuchet MS"/>
              </a:rPr>
              <a:t>originated from</a:t>
            </a:r>
          </a:p>
          <a:p>
            <a:r>
              <a:rPr lang="en-US" dirty="0" smtClean="0">
                <a:latin typeface="Trebuchet MS"/>
                <a:cs typeface="Trebuchet MS"/>
              </a:rPr>
              <a:t>which transcripts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2083" y="4110084"/>
            <a:ext cx="103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Genome</a:t>
            </a:r>
          </a:p>
        </p:txBody>
      </p:sp>
      <p:grpSp>
        <p:nvGrpSpPr>
          <p:cNvPr id="3" name="Group 55"/>
          <p:cNvGrpSpPr/>
          <p:nvPr/>
        </p:nvGrpSpPr>
        <p:grpSpPr>
          <a:xfrm>
            <a:off x="2009190" y="2269872"/>
            <a:ext cx="5427512" cy="2209544"/>
            <a:chOff x="2073309" y="2333042"/>
            <a:chExt cx="5427512" cy="2209544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073309" y="4355382"/>
              <a:ext cx="1205919" cy="317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6252494" y="4353794"/>
              <a:ext cx="1248327" cy="15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8" idx="3"/>
              <a:endCxn id="9" idx="1"/>
            </p:cNvCxnSpPr>
            <p:nvPr/>
          </p:nvCxnSpPr>
          <p:spPr>
            <a:xfrm flipV="1">
              <a:off x="3983794" y="4356970"/>
              <a:ext cx="629592" cy="15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10" idx="1"/>
            </p:cNvCxnSpPr>
            <p:nvPr/>
          </p:nvCxnSpPr>
          <p:spPr>
            <a:xfrm flipV="1">
              <a:off x="5036732" y="4356970"/>
              <a:ext cx="564460" cy="15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279228" y="4174529"/>
              <a:ext cx="704566" cy="368057"/>
            </a:xfrm>
            <a:prstGeom prst="rect">
              <a:avLst/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613386" y="4172941"/>
              <a:ext cx="423346" cy="368057"/>
            </a:xfrm>
            <a:prstGeom prst="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601192" y="4172941"/>
              <a:ext cx="651302" cy="368057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/>
            <p:cNvCxnSpPr/>
            <p:nvPr/>
          </p:nvCxnSpPr>
          <p:spPr>
            <a:xfrm>
              <a:off x="3512319" y="3343320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79228" y="3955314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13386" y="334490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0547" y="3497113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3386" y="364931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79227" y="3498701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12320" y="3650906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512320" y="3801523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13386" y="3953726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570547" y="3801523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01192" y="3952138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506757" y="304049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06757" y="2888293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01192" y="3341732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86309" y="3500289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34284" y="3803111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01192" y="3647730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740123" y="3045262"/>
              <a:ext cx="238381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51356" y="2333043"/>
              <a:ext cx="238381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13386" y="3192703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798351" y="2649471"/>
              <a:ext cx="238381" cy="1588"/>
            </a:xfrm>
            <a:prstGeom prst="line">
              <a:avLst/>
            </a:prstGeom>
            <a:ln w="63500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47928" y="3042086"/>
              <a:ext cx="238381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>
              <a:off x="5036732" y="2649471"/>
              <a:ext cx="511196" cy="3910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821401" y="2492502"/>
              <a:ext cx="238381" cy="1588"/>
            </a:xfrm>
            <a:prstGeom prst="line">
              <a:avLst/>
            </a:prstGeom>
            <a:ln w="63500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484138" y="2886705"/>
              <a:ext cx="238381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>
              <a:off x="5015022" y="2498854"/>
              <a:ext cx="511196" cy="3910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821401" y="2334631"/>
              <a:ext cx="238381" cy="1588"/>
            </a:xfrm>
            <a:prstGeom prst="line">
              <a:avLst/>
            </a:prstGeom>
            <a:ln w="63500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70978" y="2727246"/>
              <a:ext cx="238381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101862" y="2339395"/>
              <a:ext cx="511196" cy="3910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5400000">
              <a:off x="3860673" y="2456164"/>
              <a:ext cx="713807" cy="46756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484565" y="2647883"/>
              <a:ext cx="238381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740123" y="3192703"/>
              <a:ext cx="238381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/>
            <p:nvPr/>
          </p:nvCxnSpPr>
          <p:spPr>
            <a:xfrm rot="5400000">
              <a:off x="3966523" y="2668334"/>
              <a:ext cx="541643" cy="50709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745414" y="2885117"/>
              <a:ext cx="238381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451359" y="2485443"/>
              <a:ext cx="238381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5400000">
              <a:off x="3966521" y="2502715"/>
              <a:ext cx="541643" cy="50709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2686907" y="5080121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/>
          <p:cNvSpPr/>
          <p:nvPr/>
        </p:nvSpPr>
        <p:spPr>
          <a:xfrm>
            <a:off x="1906356" y="5727296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/>
          <p:cNvSpPr/>
          <p:nvPr/>
        </p:nvSpPr>
        <p:spPr>
          <a:xfrm>
            <a:off x="2686907" y="5727296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/>
          <p:cNvSpPr/>
          <p:nvPr/>
        </p:nvSpPr>
        <p:spPr>
          <a:xfrm>
            <a:off x="3186668" y="5727296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/>
          <p:cNvSpPr/>
          <p:nvPr/>
        </p:nvSpPr>
        <p:spPr>
          <a:xfrm>
            <a:off x="5722519" y="5727296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/>
          <p:cNvSpPr/>
          <p:nvPr/>
        </p:nvSpPr>
        <p:spPr>
          <a:xfrm>
            <a:off x="6503070" y="5727296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/>
          <p:cNvSpPr/>
          <p:nvPr/>
        </p:nvSpPr>
        <p:spPr>
          <a:xfrm>
            <a:off x="7416932" y="5727296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/>
          <p:nvPr/>
        </p:nvSpPr>
        <p:spPr>
          <a:xfrm>
            <a:off x="7916693" y="5727296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TextBox 56"/>
          <p:cNvSpPr txBox="1"/>
          <p:nvPr/>
        </p:nvSpPr>
        <p:spPr>
          <a:xfrm>
            <a:off x="240976" y="5587521"/>
            <a:ext cx="1339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Alternative </a:t>
            </a:r>
          </a:p>
          <a:p>
            <a:r>
              <a:rPr lang="en-US" dirty="0" smtClean="0">
                <a:latin typeface="Trebuchet MS"/>
                <a:cs typeface="Trebuchet MS"/>
              </a:rPr>
              <a:t>Assemblies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</a:rPr>
              <a:t>Current Approach 2: Assemble-then-Identify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6526" y="1413116"/>
            <a:ext cx="2046767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Warning!!!</a:t>
            </a:r>
          </a:p>
          <a:p>
            <a:r>
              <a:rPr lang="en-US" dirty="0" smtClean="0">
                <a:latin typeface="Trebuchet MS"/>
                <a:cs typeface="Trebuchet MS"/>
              </a:rPr>
              <a:t>Ambiguity is</a:t>
            </a:r>
          </a:p>
          <a:p>
            <a:r>
              <a:rPr lang="en-US" dirty="0" smtClean="0">
                <a:latin typeface="Trebuchet MS"/>
                <a:cs typeface="Trebuchet MS"/>
              </a:rPr>
              <a:t>inherent in the</a:t>
            </a:r>
          </a:p>
          <a:p>
            <a:r>
              <a:rPr lang="en-US" dirty="0" smtClean="0">
                <a:latin typeface="Trebuchet MS"/>
                <a:cs typeface="Trebuchet MS"/>
              </a:rPr>
              <a:t>assembly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My Favorite RNA-</a:t>
            </a:r>
            <a:r>
              <a:rPr lang="en-US" b="1" dirty="0" err="1" smtClean="0">
                <a:solidFill>
                  <a:srgbClr val="008000"/>
                </a:solidFill>
              </a:rPr>
              <a:t>seq</a:t>
            </a:r>
            <a:r>
              <a:rPr lang="en-US" b="1" dirty="0" smtClean="0">
                <a:solidFill>
                  <a:srgbClr val="008000"/>
                </a:solidFill>
              </a:rPr>
              <a:t> paper: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3" name="Picture 2" descr="Screen Shot 2013-04-02 at 6.00.34 PM.png"/>
          <p:cNvPicPr>
            <a:picLocks noChangeAspect="1"/>
          </p:cNvPicPr>
          <p:nvPr/>
        </p:nvPicPr>
        <p:blipFill>
          <a:blip r:embed="rId2"/>
          <a:srcRect l="5000" t="11256" r="35024" b="55314"/>
          <a:stretch>
            <a:fillRect/>
          </a:stretch>
        </p:blipFill>
        <p:spPr>
          <a:xfrm>
            <a:off x="207813" y="1601305"/>
            <a:ext cx="8622546" cy="3003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435" y="5311913"/>
            <a:ext cx="80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it here! </a:t>
            </a:r>
            <a:r>
              <a:rPr lang="en-US" dirty="0" smtClean="0">
                <a:hlinkClick r:id="rId3"/>
              </a:rPr>
              <a:t>http://genomebiology.com/2010/11/12/220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The assemble-identify problem is really really hard to do well: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3" name="Picture 2" descr="phist-cuff-simula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10522" y="1314174"/>
            <a:ext cx="5543826" cy="5543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</a:rPr>
              <a:t>A new approach:  Identify-then-annotate</a:t>
            </a:r>
            <a:endParaRPr lang="en-US" sz="3600" b="1" dirty="0">
              <a:solidFill>
                <a:srgbClr val="008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79227" y="1791935"/>
            <a:ext cx="3021242" cy="1668032"/>
            <a:chOff x="3279227" y="2288870"/>
            <a:chExt cx="3021242" cy="16680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12319" y="3343320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9228" y="3955314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613386" y="334490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70547" y="3497113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613386" y="364931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79227" y="3498701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2320" y="3650906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12320" y="3801523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13386" y="3953726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0547" y="3801523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01192" y="3952138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06757" y="304049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6757" y="2888293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01192" y="3341732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86309" y="3500289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834284" y="3803111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01192" y="3647730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740123" y="3045262"/>
              <a:ext cx="238381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451356" y="2333043"/>
              <a:ext cx="238381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13386" y="3192703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798351" y="2649471"/>
              <a:ext cx="238381" cy="1588"/>
            </a:xfrm>
            <a:prstGeom prst="line">
              <a:avLst/>
            </a:prstGeom>
            <a:ln w="63500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47928" y="3042086"/>
              <a:ext cx="238381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5036732" y="2649471"/>
              <a:ext cx="511196" cy="3910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821401" y="2492502"/>
              <a:ext cx="238381" cy="1588"/>
            </a:xfrm>
            <a:prstGeom prst="line">
              <a:avLst/>
            </a:prstGeom>
            <a:ln w="63500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484138" y="2886705"/>
              <a:ext cx="238381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>
              <a:off x="5015022" y="2498854"/>
              <a:ext cx="511196" cy="3910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821401" y="2334631"/>
              <a:ext cx="238381" cy="1588"/>
            </a:xfrm>
            <a:prstGeom prst="line">
              <a:avLst/>
            </a:prstGeom>
            <a:ln w="63500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70978" y="2727246"/>
              <a:ext cx="238381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5101862" y="2339395"/>
              <a:ext cx="511196" cy="3910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484565" y="2647883"/>
              <a:ext cx="238381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740123" y="3192703"/>
              <a:ext cx="238381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>
              <a:off x="3966523" y="2668334"/>
              <a:ext cx="541643" cy="50709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745414" y="2885117"/>
              <a:ext cx="238381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451359" y="2485443"/>
              <a:ext cx="238381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5400000">
              <a:off x="3966521" y="2502715"/>
              <a:ext cx="541643" cy="50709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5400000">
              <a:off x="3860673" y="2411992"/>
              <a:ext cx="713807" cy="46756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28199" y="1637862"/>
            <a:ext cx="890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Aligned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Reads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-144478" y="3488841"/>
            <a:ext cx="2210523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4"/>
          <p:cNvSpPr txBox="1">
            <a:spLocks/>
          </p:cNvSpPr>
          <p:nvPr/>
        </p:nvSpPr>
        <p:spPr>
          <a:xfrm>
            <a:off x="457200" y="3687328"/>
            <a:ext cx="8229600" cy="3000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 coverage at base-pair resolution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 tests: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contiguous regions showing signal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regions of interest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Shall we talk DER Finder?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(it’s up to you)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Normalization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55"/>
            <a:ext cx="8229600" cy="50921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samples are sequenced at higher depth than others</a:t>
            </a:r>
          </a:p>
          <a:p>
            <a:r>
              <a:rPr lang="en-US" dirty="0" smtClean="0"/>
              <a:t>Longer genes/transcripts will generate more reads</a:t>
            </a:r>
          </a:p>
          <a:p>
            <a:pPr lvl="1"/>
            <a:r>
              <a:rPr lang="en-US" dirty="0" smtClean="0"/>
              <a:t>One proposed solution: use RPKM = reads per </a:t>
            </a:r>
            <a:r>
              <a:rPr lang="en-US" dirty="0" err="1" smtClean="0"/>
              <a:t>kilobase</a:t>
            </a:r>
            <a:r>
              <a:rPr lang="en-US" dirty="0" smtClean="0"/>
              <a:t> per million mapped reads</a:t>
            </a:r>
          </a:p>
          <a:p>
            <a:r>
              <a:rPr lang="en-US" dirty="0" smtClean="0"/>
              <a:t>GC content</a:t>
            </a:r>
          </a:p>
          <a:p>
            <a:r>
              <a:rPr lang="en-US" dirty="0" smtClean="0"/>
              <a:t>Know your research question: comparing whether two </a:t>
            </a:r>
            <a:r>
              <a:rPr lang="en-US" i="1" dirty="0" smtClean="0"/>
              <a:t>genes </a:t>
            </a:r>
            <a:r>
              <a:rPr lang="en-US" dirty="0" smtClean="0"/>
              <a:t>are expressed differently from each other in same group? or comparing expression of the </a:t>
            </a:r>
            <a:r>
              <a:rPr lang="en-US" i="1" dirty="0" smtClean="0"/>
              <a:t>same gene </a:t>
            </a:r>
            <a:r>
              <a:rPr lang="en-US" dirty="0" smtClean="0"/>
              <a:t>between </a:t>
            </a:r>
            <a:r>
              <a:rPr lang="en-US" i="1" dirty="0" smtClean="0"/>
              <a:t>different groups?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20" y="0"/>
            <a:ext cx="8331093" cy="705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2258426" y="6167546"/>
            <a:ext cx="1205919" cy="3176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37611" y="6165958"/>
            <a:ext cx="1248327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RNA-</a:t>
            </a:r>
            <a:r>
              <a:rPr lang="en-US" b="1" dirty="0" err="1" smtClean="0">
                <a:solidFill>
                  <a:srgbClr val="008000"/>
                </a:solidFill>
              </a:rPr>
              <a:t>seq</a:t>
            </a:r>
            <a:r>
              <a:rPr lang="en-US" b="1" dirty="0" smtClean="0">
                <a:solidFill>
                  <a:srgbClr val="008000"/>
                </a:solidFill>
              </a:rPr>
              <a:t> data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4168911" y="6169134"/>
            <a:ext cx="629592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5221849" y="6169134"/>
            <a:ext cx="564460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4345" y="5986693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4798503" y="5985105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5786309" y="5985105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TextBox 39"/>
          <p:cNvSpPr txBox="1"/>
          <p:nvPr/>
        </p:nvSpPr>
        <p:spPr>
          <a:xfrm>
            <a:off x="457200" y="5922248"/>
            <a:ext cx="107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Genome</a:t>
            </a:r>
          </a:p>
          <a:p>
            <a:r>
              <a:rPr lang="en-US" dirty="0" smtClean="0">
                <a:latin typeface="Trebuchet MS"/>
                <a:cs typeface="Trebuchet MS"/>
              </a:rPr>
              <a:t>(DNA)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1555" y="3928318"/>
            <a:ext cx="1864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Transcripts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(RNA, need to 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convert to </a:t>
            </a:r>
            <a:r>
              <a:rPr lang="en-US" dirty="0" err="1" smtClean="0">
                <a:solidFill>
                  <a:srgbClr val="000000"/>
                </a:solidFill>
                <a:latin typeface="Trebuchet MS"/>
                <a:cs typeface="Trebuchet MS"/>
              </a:rPr>
              <a:t>cDNA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to sequence)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58426" y="4495354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/>
          <p:cNvSpPr/>
          <p:nvPr/>
        </p:nvSpPr>
        <p:spPr>
          <a:xfrm>
            <a:off x="3038977" y="4495354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/>
          <p:cNvSpPr/>
          <p:nvPr/>
        </p:nvSpPr>
        <p:spPr>
          <a:xfrm>
            <a:off x="3940954" y="4495354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/>
          <p:cNvSpPr/>
          <p:nvPr/>
        </p:nvSpPr>
        <p:spPr>
          <a:xfrm>
            <a:off x="4721505" y="4495354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/>
          <p:cNvSpPr/>
          <p:nvPr/>
        </p:nvSpPr>
        <p:spPr>
          <a:xfrm>
            <a:off x="5221266" y="4495354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/>
          <p:cNvSpPr/>
          <p:nvPr/>
        </p:nvSpPr>
        <p:spPr>
          <a:xfrm>
            <a:off x="6404033" y="4495354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/>
          <p:cNvSpPr/>
          <p:nvPr/>
        </p:nvSpPr>
        <p:spPr>
          <a:xfrm>
            <a:off x="6903794" y="4495354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110"/>
          <p:cNvGrpSpPr/>
          <p:nvPr/>
        </p:nvGrpSpPr>
        <p:grpSpPr>
          <a:xfrm>
            <a:off x="682801" y="1637862"/>
            <a:ext cx="6516305" cy="1973916"/>
            <a:chOff x="522330" y="3418543"/>
            <a:chExt cx="6516305" cy="1973916"/>
          </a:xfrm>
        </p:grpSpPr>
        <p:sp>
          <p:nvSpPr>
            <p:cNvPr id="52" name="TextBox 51"/>
            <p:cNvSpPr txBox="1"/>
            <p:nvPr/>
          </p:nvSpPr>
          <p:spPr>
            <a:xfrm>
              <a:off x="522330" y="3418543"/>
              <a:ext cx="12861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Trebuchet MS"/>
                  <a:cs typeface="Trebuchet MS"/>
                </a:rPr>
                <a:t>Reads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(50-100 </a:t>
              </a:r>
              <a:r>
                <a:rPr lang="en-US" dirty="0" err="1" smtClean="0">
                  <a:solidFill>
                    <a:srgbClr val="000000"/>
                  </a:solidFill>
                  <a:latin typeface="Trebuchet MS"/>
                  <a:cs typeface="Trebuchet MS"/>
                </a:rPr>
                <a:t>bp</a:t>
              </a:r>
              <a:endParaRPr lang="en-US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long)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605206" y="3618077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605206" y="4097439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605206" y="4251427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605206" y="4427480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605206" y="458146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05206" y="4752854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605206" y="4906842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05206" y="5060830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05206" y="521481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605206" y="5390871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526115" y="3784035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26115" y="3939611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26115" y="4099027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526115" y="4253015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551296" y="3765810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551296" y="391979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551296" y="4073786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551296" y="4729201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551296" y="4883189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551296" y="5037177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551296" y="5191165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551296" y="5367218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93"/>
            <p:cNvGrpSpPr/>
            <p:nvPr/>
          </p:nvGrpSpPr>
          <p:grpSpPr>
            <a:xfrm>
              <a:off x="2605206" y="3785623"/>
              <a:ext cx="476762" cy="1588"/>
              <a:chOff x="2605206" y="3785623"/>
              <a:chExt cx="476762" cy="1588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73"/>
            <p:cNvGrpSpPr/>
            <p:nvPr/>
          </p:nvGrpSpPr>
          <p:grpSpPr>
            <a:xfrm>
              <a:off x="2594781" y="3938023"/>
              <a:ext cx="476762" cy="1588"/>
              <a:chOff x="2605206" y="3785623"/>
              <a:chExt cx="476762" cy="1588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76"/>
            <p:cNvGrpSpPr/>
            <p:nvPr/>
          </p:nvGrpSpPr>
          <p:grpSpPr>
            <a:xfrm>
              <a:off x="4526115" y="3592836"/>
              <a:ext cx="476762" cy="1588"/>
              <a:chOff x="2605206" y="3785623"/>
              <a:chExt cx="476762" cy="1588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91"/>
            <p:cNvGrpSpPr/>
            <p:nvPr/>
          </p:nvGrpSpPr>
          <p:grpSpPr>
            <a:xfrm>
              <a:off x="4526115" y="4429068"/>
              <a:ext cx="476762" cy="1588"/>
              <a:chOff x="2605206" y="3785623"/>
              <a:chExt cx="476762" cy="1588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96"/>
            <p:cNvGrpSpPr/>
            <p:nvPr/>
          </p:nvGrpSpPr>
          <p:grpSpPr>
            <a:xfrm>
              <a:off x="4515538" y="4583056"/>
              <a:ext cx="476762" cy="1588"/>
              <a:chOff x="2605206" y="3785623"/>
              <a:chExt cx="476762" cy="158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99"/>
            <p:cNvGrpSpPr/>
            <p:nvPr/>
          </p:nvGrpSpPr>
          <p:grpSpPr>
            <a:xfrm>
              <a:off x="6551296" y="4252221"/>
              <a:ext cx="476762" cy="1588"/>
              <a:chOff x="2605206" y="3785623"/>
              <a:chExt cx="476762" cy="158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>
              <a:off x="6561873" y="3594424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03"/>
            <p:cNvGrpSpPr/>
            <p:nvPr/>
          </p:nvGrpSpPr>
          <p:grpSpPr>
            <a:xfrm>
              <a:off x="6561873" y="4432244"/>
              <a:ext cx="476762" cy="1588"/>
              <a:chOff x="2605206" y="3785623"/>
              <a:chExt cx="476762" cy="1588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06"/>
            <p:cNvGrpSpPr/>
            <p:nvPr/>
          </p:nvGrpSpPr>
          <p:grpSpPr>
            <a:xfrm>
              <a:off x="6551877" y="4586232"/>
              <a:ext cx="476762" cy="1588"/>
              <a:chOff x="2605206" y="3785623"/>
              <a:chExt cx="476762" cy="1588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Questions we want to answer with RNA-</a:t>
            </a:r>
            <a:r>
              <a:rPr lang="en-US" b="1" dirty="0" err="1" smtClean="0">
                <a:solidFill>
                  <a:srgbClr val="008000"/>
                </a:solidFill>
              </a:rPr>
              <a:t>seq</a:t>
            </a:r>
            <a:r>
              <a:rPr lang="en-US" b="1" dirty="0" smtClean="0">
                <a:solidFill>
                  <a:srgbClr val="008000"/>
                </a:solidFill>
              </a:rPr>
              <a:t> data: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 are the genes? </a:t>
            </a:r>
          </a:p>
          <a:p>
            <a:r>
              <a:rPr lang="en-US" dirty="0" smtClean="0"/>
              <a:t>Which genes are most highly expressed?</a:t>
            </a:r>
          </a:p>
          <a:p>
            <a:r>
              <a:rPr lang="en-US" dirty="0" smtClean="0"/>
              <a:t>Which genes have multiple </a:t>
            </a:r>
            <a:r>
              <a:rPr lang="en-US" dirty="0" err="1" smtClean="0"/>
              <a:t>isoforms</a:t>
            </a:r>
            <a:r>
              <a:rPr lang="en-US" dirty="0" smtClean="0"/>
              <a:t>? What are those </a:t>
            </a:r>
            <a:r>
              <a:rPr lang="en-US" dirty="0" err="1" smtClean="0"/>
              <a:t>isoforms</a:t>
            </a:r>
            <a:r>
              <a:rPr lang="en-US" dirty="0" smtClean="0"/>
              <a:t>?  How common are they?</a:t>
            </a:r>
          </a:p>
          <a:p>
            <a:r>
              <a:rPr lang="en-US" dirty="0" smtClean="0"/>
              <a:t>Which genes/</a:t>
            </a:r>
            <a:r>
              <a:rPr lang="en-US" dirty="0" err="1" smtClean="0"/>
              <a:t>isoforms</a:t>
            </a:r>
            <a:r>
              <a:rPr lang="en-US" dirty="0" smtClean="0"/>
              <a:t> are expressed at different levels between two (or more) populations?</a:t>
            </a:r>
          </a:p>
          <a:p>
            <a:r>
              <a:rPr lang="en-US" dirty="0" smtClean="0"/>
              <a:t>Which genes are spliced differently between two (or more) populations? </a:t>
            </a:r>
          </a:p>
          <a:p>
            <a:r>
              <a:rPr lang="en-US" dirty="0" smtClean="0"/>
              <a:t>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Question I want to answer with RNA-</a:t>
            </a:r>
            <a:r>
              <a:rPr lang="en-US" b="1" dirty="0" err="1" smtClean="0">
                <a:solidFill>
                  <a:srgbClr val="008000"/>
                </a:solidFill>
              </a:rPr>
              <a:t>seq</a:t>
            </a:r>
            <a:r>
              <a:rPr lang="en-US" b="1" dirty="0" smtClean="0">
                <a:solidFill>
                  <a:srgbClr val="008000"/>
                </a:solidFill>
              </a:rPr>
              <a:t> data</a:t>
            </a:r>
            <a:r>
              <a:rPr lang="en-US" dirty="0" smtClean="0">
                <a:solidFill>
                  <a:srgbClr val="008000"/>
                </a:solidFill>
              </a:rPr>
              <a:t>: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Where are the genes? 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Which genes are most highly expressed?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Which genes have multiple </a:t>
            </a:r>
            <a:r>
              <a:rPr lang="en-US" dirty="0" err="1" smtClean="0">
                <a:solidFill>
                  <a:srgbClr val="A6A6A6"/>
                </a:solidFill>
              </a:rPr>
              <a:t>isoforms</a:t>
            </a:r>
            <a:r>
              <a:rPr lang="en-US" dirty="0" smtClean="0">
                <a:solidFill>
                  <a:srgbClr val="A6A6A6"/>
                </a:solidFill>
              </a:rPr>
              <a:t>? What are those </a:t>
            </a:r>
            <a:r>
              <a:rPr lang="en-US" dirty="0" err="1" smtClean="0">
                <a:solidFill>
                  <a:srgbClr val="A6A6A6"/>
                </a:solidFill>
              </a:rPr>
              <a:t>isoforms</a:t>
            </a:r>
            <a:r>
              <a:rPr lang="en-US" dirty="0" smtClean="0">
                <a:solidFill>
                  <a:srgbClr val="A6A6A6"/>
                </a:solidFill>
              </a:rPr>
              <a:t>?  How common are they?</a:t>
            </a:r>
          </a:p>
          <a:p>
            <a:r>
              <a:rPr lang="en-US" b="1" dirty="0" smtClean="0"/>
              <a:t>Which genes/</a:t>
            </a:r>
            <a:r>
              <a:rPr lang="en-US" b="1" dirty="0" err="1" smtClean="0"/>
              <a:t>isoforms</a:t>
            </a:r>
            <a:r>
              <a:rPr lang="en-US" b="1" dirty="0" smtClean="0"/>
              <a:t> are expressed at different levels between two (or more) populations?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Which genes are spliced differently between two (or more) populations?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Big picture: DE analysis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04360" y="1305037"/>
            <a:ext cx="1712706" cy="1357398"/>
          </a:xfrm>
          <a:custGeom>
            <a:avLst/>
            <a:gdLst>
              <a:gd name="connsiteX0" fmla="*/ 286654 w 1712706"/>
              <a:gd name="connsiteY0" fmla="*/ 432787 h 1357398"/>
              <a:gd name="connsiteX1" fmla="*/ 331218 w 1712706"/>
              <a:gd name="connsiteY1" fmla="*/ 689005 h 1357398"/>
              <a:gd name="connsiteX2" fmla="*/ 386923 w 1712706"/>
              <a:gd name="connsiteY2" fmla="*/ 800404 h 1357398"/>
              <a:gd name="connsiteX3" fmla="*/ 431487 w 1712706"/>
              <a:gd name="connsiteY3" fmla="*/ 878383 h 1357398"/>
              <a:gd name="connsiteX4" fmla="*/ 453769 w 1712706"/>
              <a:gd name="connsiteY4" fmla="*/ 922942 h 1357398"/>
              <a:gd name="connsiteX5" fmla="*/ 520615 w 1712706"/>
              <a:gd name="connsiteY5" fmla="*/ 978642 h 1357398"/>
              <a:gd name="connsiteX6" fmla="*/ 554039 w 1712706"/>
              <a:gd name="connsiteY6" fmla="*/ 1000922 h 1357398"/>
              <a:gd name="connsiteX7" fmla="*/ 620885 w 1712706"/>
              <a:gd name="connsiteY7" fmla="*/ 1012062 h 1357398"/>
              <a:gd name="connsiteX8" fmla="*/ 732295 w 1712706"/>
              <a:gd name="connsiteY8" fmla="*/ 989782 h 1357398"/>
              <a:gd name="connsiteX9" fmla="*/ 788000 w 1712706"/>
              <a:gd name="connsiteY9" fmla="*/ 945222 h 1357398"/>
              <a:gd name="connsiteX10" fmla="*/ 865987 w 1712706"/>
              <a:gd name="connsiteY10" fmla="*/ 856103 h 1357398"/>
              <a:gd name="connsiteX11" fmla="*/ 888269 w 1712706"/>
              <a:gd name="connsiteY11" fmla="*/ 822683 h 1357398"/>
              <a:gd name="connsiteX12" fmla="*/ 877128 w 1712706"/>
              <a:gd name="connsiteY12" fmla="*/ 722424 h 1357398"/>
              <a:gd name="connsiteX13" fmla="*/ 832564 w 1712706"/>
              <a:gd name="connsiteY13" fmla="*/ 711284 h 1357398"/>
              <a:gd name="connsiteX14" fmla="*/ 620885 w 1712706"/>
              <a:gd name="connsiteY14" fmla="*/ 722424 h 1357398"/>
              <a:gd name="connsiteX15" fmla="*/ 520615 w 1712706"/>
              <a:gd name="connsiteY15" fmla="*/ 766984 h 1357398"/>
              <a:gd name="connsiteX16" fmla="*/ 476051 w 1712706"/>
              <a:gd name="connsiteY16" fmla="*/ 789264 h 1357398"/>
              <a:gd name="connsiteX17" fmla="*/ 409205 w 1712706"/>
              <a:gd name="connsiteY17" fmla="*/ 856103 h 1357398"/>
              <a:gd name="connsiteX18" fmla="*/ 386923 w 1712706"/>
              <a:gd name="connsiteY18" fmla="*/ 889523 h 1357398"/>
              <a:gd name="connsiteX19" fmla="*/ 353500 w 1712706"/>
              <a:gd name="connsiteY19" fmla="*/ 945222 h 1357398"/>
              <a:gd name="connsiteX20" fmla="*/ 320077 w 1712706"/>
              <a:gd name="connsiteY20" fmla="*/ 978642 h 1357398"/>
              <a:gd name="connsiteX21" fmla="*/ 286654 w 1712706"/>
              <a:gd name="connsiteY21" fmla="*/ 1023201 h 1357398"/>
              <a:gd name="connsiteX22" fmla="*/ 186385 w 1712706"/>
              <a:gd name="connsiteY22" fmla="*/ 1078901 h 1357398"/>
              <a:gd name="connsiteX23" fmla="*/ 52692 w 1712706"/>
              <a:gd name="connsiteY23" fmla="*/ 1056621 h 1357398"/>
              <a:gd name="connsiteX24" fmla="*/ 30410 w 1712706"/>
              <a:gd name="connsiteY24" fmla="*/ 989782 h 1357398"/>
              <a:gd name="connsiteX25" fmla="*/ 19269 w 1712706"/>
              <a:gd name="connsiteY25" fmla="*/ 956362 h 1357398"/>
              <a:gd name="connsiteX26" fmla="*/ 41551 w 1712706"/>
              <a:gd name="connsiteY26" fmla="*/ 833823 h 1357398"/>
              <a:gd name="connsiteX27" fmla="*/ 342359 w 1712706"/>
              <a:gd name="connsiteY27" fmla="*/ 856103 h 1357398"/>
              <a:gd name="connsiteX28" fmla="*/ 398064 w 1712706"/>
              <a:gd name="connsiteY28" fmla="*/ 878383 h 1357398"/>
              <a:gd name="connsiteX29" fmla="*/ 442628 w 1712706"/>
              <a:gd name="connsiteY29" fmla="*/ 911802 h 1357398"/>
              <a:gd name="connsiteX30" fmla="*/ 542897 w 1712706"/>
              <a:gd name="connsiteY30" fmla="*/ 1023201 h 1357398"/>
              <a:gd name="connsiteX31" fmla="*/ 576321 w 1712706"/>
              <a:gd name="connsiteY31" fmla="*/ 1056621 h 1357398"/>
              <a:gd name="connsiteX32" fmla="*/ 632026 w 1712706"/>
              <a:gd name="connsiteY32" fmla="*/ 1078901 h 1357398"/>
              <a:gd name="connsiteX33" fmla="*/ 732295 w 1712706"/>
              <a:gd name="connsiteY33" fmla="*/ 1101181 h 1357398"/>
              <a:gd name="connsiteX34" fmla="*/ 955116 w 1712706"/>
              <a:gd name="connsiteY34" fmla="*/ 1090041 h 1357398"/>
              <a:gd name="connsiteX35" fmla="*/ 1010821 w 1712706"/>
              <a:gd name="connsiteY35" fmla="*/ 1045481 h 1357398"/>
              <a:gd name="connsiteX36" fmla="*/ 1099949 w 1712706"/>
              <a:gd name="connsiteY36" fmla="*/ 989782 h 1357398"/>
              <a:gd name="connsiteX37" fmla="*/ 1166795 w 1712706"/>
              <a:gd name="connsiteY37" fmla="*/ 934082 h 1357398"/>
              <a:gd name="connsiteX38" fmla="*/ 1233641 w 1712706"/>
              <a:gd name="connsiteY38" fmla="*/ 889523 h 1357398"/>
              <a:gd name="connsiteX39" fmla="*/ 1278205 w 1712706"/>
              <a:gd name="connsiteY39" fmla="*/ 856103 h 1357398"/>
              <a:gd name="connsiteX40" fmla="*/ 1367334 w 1712706"/>
              <a:gd name="connsiteY40" fmla="*/ 789264 h 1357398"/>
              <a:gd name="connsiteX41" fmla="*/ 1356193 w 1712706"/>
              <a:gd name="connsiteY41" fmla="*/ 566466 h 1357398"/>
              <a:gd name="connsiteX42" fmla="*/ 1322770 w 1712706"/>
              <a:gd name="connsiteY42" fmla="*/ 521906 h 1357398"/>
              <a:gd name="connsiteX43" fmla="*/ 1233641 w 1712706"/>
              <a:gd name="connsiteY43" fmla="*/ 488486 h 1357398"/>
              <a:gd name="connsiteX44" fmla="*/ 1088808 w 1712706"/>
              <a:gd name="connsiteY44" fmla="*/ 510766 h 1357398"/>
              <a:gd name="connsiteX45" fmla="*/ 1055385 w 1712706"/>
              <a:gd name="connsiteY45" fmla="*/ 533046 h 1357398"/>
              <a:gd name="connsiteX46" fmla="*/ 1122231 w 1712706"/>
              <a:gd name="connsiteY46" fmla="*/ 644445 h 1357398"/>
              <a:gd name="connsiteX47" fmla="*/ 1144513 w 1712706"/>
              <a:gd name="connsiteY47" fmla="*/ 677865 h 1357398"/>
              <a:gd name="connsiteX48" fmla="*/ 1200218 w 1712706"/>
              <a:gd name="connsiteY48" fmla="*/ 755844 h 1357398"/>
              <a:gd name="connsiteX49" fmla="*/ 1322770 w 1712706"/>
              <a:gd name="connsiteY49" fmla="*/ 744704 h 1357398"/>
              <a:gd name="connsiteX50" fmla="*/ 1367334 w 1712706"/>
              <a:gd name="connsiteY50" fmla="*/ 711284 h 1357398"/>
              <a:gd name="connsiteX51" fmla="*/ 1434180 w 1712706"/>
              <a:gd name="connsiteY51" fmla="*/ 644445 h 1357398"/>
              <a:gd name="connsiteX52" fmla="*/ 1501026 w 1712706"/>
              <a:gd name="connsiteY52" fmla="*/ 555326 h 1357398"/>
              <a:gd name="connsiteX53" fmla="*/ 1523308 w 1712706"/>
              <a:gd name="connsiteY53" fmla="*/ 510766 h 1357398"/>
              <a:gd name="connsiteX54" fmla="*/ 1545590 w 1712706"/>
              <a:gd name="connsiteY54" fmla="*/ 477346 h 1357398"/>
              <a:gd name="connsiteX55" fmla="*/ 1556731 w 1712706"/>
              <a:gd name="connsiteY55" fmla="*/ 443927 h 1357398"/>
              <a:gd name="connsiteX56" fmla="*/ 1545590 w 1712706"/>
              <a:gd name="connsiteY56" fmla="*/ 410507 h 1357398"/>
              <a:gd name="connsiteX57" fmla="*/ 1512167 w 1712706"/>
              <a:gd name="connsiteY57" fmla="*/ 399367 h 1357398"/>
              <a:gd name="connsiteX58" fmla="*/ 1456462 w 1712706"/>
              <a:gd name="connsiteY58" fmla="*/ 377087 h 1357398"/>
              <a:gd name="connsiteX59" fmla="*/ 1423039 w 1712706"/>
              <a:gd name="connsiteY59" fmla="*/ 365947 h 1357398"/>
              <a:gd name="connsiteX60" fmla="*/ 1367334 w 1712706"/>
              <a:gd name="connsiteY60" fmla="*/ 343668 h 1357398"/>
              <a:gd name="connsiteX61" fmla="*/ 1311629 w 1712706"/>
              <a:gd name="connsiteY61" fmla="*/ 332528 h 1357398"/>
              <a:gd name="connsiteX62" fmla="*/ 1222500 w 1712706"/>
              <a:gd name="connsiteY62" fmla="*/ 310248 h 1357398"/>
              <a:gd name="connsiteX63" fmla="*/ 1177936 w 1712706"/>
              <a:gd name="connsiteY63" fmla="*/ 299108 h 1357398"/>
              <a:gd name="connsiteX64" fmla="*/ 821423 w 1712706"/>
              <a:gd name="connsiteY64" fmla="*/ 310248 h 1357398"/>
              <a:gd name="connsiteX65" fmla="*/ 754577 w 1712706"/>
              <a:gd name="connsiteY65" fmla="*/ 332528 h 1357398"/>
              <a:gd name="connsiteX66" fmla="*/ 654308 w 1712706"/>
              <a:gd name="connsiteY66" fmla="*/ 343668 h 1357398"/>
              <a:gd name="connsiteX67" fmla="*/ 375782 w 1712706"/>
              <a:gd name="connsiteY67" fmla="*/ 343668 h 1357398"/>
              <a:gd name="connsiteX68" fmla="*/ 353500 w 1712706"/>
              <a:gd name="connsiteY68" fmla="*/ 310248 h 1357398"/>
              <a:gd name="connsiteX69" fmla="*/ 331218 w 1712706"/>
              <a:gd name="connsiteY69" fmla="*/ 221129 h 1357398"/>
              <a:gd name="connsiteX70" fmla="*/ 264372 w 1712706"/>
              <a:gd name="connsiteY70" fmla="*/ 154289 h 1357398"/>
              <a:gd name="connsiteX71" fmla="*/ 186385 w 1712706"/>
              <a:gd name="connsiteY71" fmla="*/ 165429 h 1357398"/>
              <a:gd name="connsiteX72" fmla="*/ 108397 w 1712706"/>
              <a:gd name="connsiteY72" fmla="*/ 243409 h 1357398"/>
              <a:gd name="connsiteX73" fmla="*/ 63833 w 1712706"/>
              <a:gd name="connsiteY73" fmla="*/ 276828 h 1357398"/>
              <a:gd name="connsiteX74" fmla="*/ 52692 w 1712706"/>
              <a:gd name="connsiteY74" fmla="*/ 310248 h 1357398"/>
              <a:gd name="connsiteX75" fmla="*/ 41551 w 1712706"/>
              <a:gd name="connsiteY75" fmla="*/ 466207 h 1357398"/>
              <a:gd name="connsiteX76" fmla="*/ 97256 w 1712706"/>
              <a:gd name="connsiteY76" fmla="*/ 499626 h 1357398"/>
              <a:gd name="connsiteX77" fmla="*/ 164102 w 1712706"/>
              <a:gd name="connsiteY77" fmla="*/ 521906 h 1357398"/>
              <a:gd name="connsiteX78" fmla="*/ 353500 w 1712706"/>
              <a:gd name="connsiteY78" fmla="*/ 488486 h 1357398"/>
              <a:gd name="connsiteX79" fmla="*/ 386923 w 1712706"/>
              <a:gd name="connsiteY79" fmla="*/ 466207 h 1357398"/>
              <a:gd name="connsiteX80" fmla="*/ 409205 w 1712706"/>
              <a:gd name="connsiteY80" fmla="*/ 410507 h 1357398"/>
              <a:gd name="connsiteX81" fmla="*/ 442628 w 1712706"/>
              <a:gd name="connsiteY81" fmla="*/ 343668 h 1357398"/>
              <a:gd name="connsiteX82" fmla="*/ 464910 w 1712706"/>
              <a:gd name="connsiteY82" fmla="*/ 232269 h 1357398"/>
              <a:gd name="connsiteX83" fmla="*/ 476051 w 1712706"/>
              <a:gd name="connsiteY83" fmla="*/ 87450 h 1357398"/>
              <a:gd name="connsiteX84" fmla="*/ 765718 w 1712706"/>
              <a:gd name="connsiteY84" fmla="*/ 154289 h 1357398"/>
              <a:gd name="connsiteX85" fmla="*/ 788000 w 1712706"/>
              <a:gd name="connsiteY85" fmla="*/ 198849 h 1357398"/>
              <a:gd name="connsiteX86" fmla="*/ 810282 w 1712706"/>
              <a:gd name="connsiteY86" fmla="*/ 276828 h 1357398"/>
              <a:gd name="connsiteX87" fmla="*/ 821423 w 1712706"/>
              <a:gd name="connsiteY87" fmla="*/ 310248 h 1357398"/>
              <a:gd name="connsiteX88" fmla="*/ 754577 w 1712706"/>
              <a:gd name="connsiteY88" fmla="*/ 566466 h 1357398"/>
              <a:gd name="connsiteX89" fmla="*/ 698872 w 1712706"/>
              <a:gd name="connsiteY89" fmla="*/ 588745 h 1357398"/>
              <a:gd name="connsiteX90" fmla="*/ 576321 w 1712706"/>
              <a:gd name="connsiteY90" fmla="*/ 566466 h 1357398"/>
              <a:gd name="connsiteX91" fmla="*/ 565180 w 1712706"/>
              <a:gd name="connsiteY91" fmla="*/ 533046 h 1357398"/>
              <a:gd name="connsiteX92" fmla="*/ 554039 w 1712706"/>
              <a:gd name="connsiteY92" fmla="*/ 466207 h 1357398"/>
              <a:gd name="connsiteX93" fmla="*/ 598603 w 1712706"/>
              <a:gd name="connsiteY93" fmla="*/ 354808 h 1357398"/>
              <a:gd name="connsiteX94" fmla="*/ 732295 w 1712706"/>
              <a:gd name="connsiteY94" fmla="*/ 265688 h 1357398"/>
              <a:gd name="connsiteX95" fmla="*/ 776859 w 1712706"/>
              <a:gd name="connsiteY95" fmla="*/ 221129 h 1357398"/>
              <a:gd name="connsiteX96" fmla="*/ 888269 w 1712706"/>
              <a:gd name="connsiteY96" fmla="*/ 176569 h 1357398"/>
              <a:gd name="connsiteX97" fmla="*/ 932834 w 1712706"/>
              <a:gd name="connsiteY97" fmla="*/ 154289 h 1357398"/>
              <a:gd name="connsiteX98" fmla="*/ 1055385 w 1712706"/>
              <a:gd name="connsiteY98" fmla="*/ 165429 h 1357398"/>
              <a:gd name="connsiteX99" fmla="*/ 1066526 w 1712706"/>
              <a:gd name="connsiteY99" fmla="*/ 209989 h 1357398"/>
              <a:gd name="connsiteX100" fmla="*/ 1088808 w 1712706"/>
              <a:gd name="connsiteY100" fmla="*/ 243409 h 1357398"/>
              <a:gd name="connsiteX101" fmla="*/ 1133372 w 1712706"/>
              <a:gd name="connsiteY101" fmla="*/ 377087 h 1357398"/>
              <a:gd name="connsiteX102" fmla="*/ 1222500 w 1712706"/>
              <a:gd name="connsiteY102" fmla="*/ 432787 h 1357398"/>
              <a:gd name="connsiteX103" fmla="*/ 1222500 w 1712706"/>
              <a:gd name="connsiteY103" fmla="*/ 599885 h 1357398"/>
              <a:gd name="connsiteX104" fmla="*/ 1189077 w 1712706"/>
              <a:gd name="connsiteY104" fmla="*/ 611025 h 1357398"/>
              <a:gd name="connsiteX105" fmla="*/ 1122231 w 1712706"/>
              <a:gd name="connsiteY105" fmla="*/ 622165 h 1357398"/>
              <a:gd name="connsiteX106" fmla="*/ 1066526 w 1712706"/>
              <a:gd name="connsiteY106" fmla="*/ 611025 h 1357398"/>
              <a:gd name="connsiteX107" fmla="*/ 1021962 w 1712706"/>
              <a:gd name="connsiteY107" fmla="*/ 521906 h 1357398"/>
              <a:gd name="connsiteX108" fmla="*/ 1010821 w 1712706"/>
              <a:gd name="connsiteY108" fmla="*/ 488486 h 1357398"/>
              <a:gd name="connsiteX109" fmla="*/ 1055385 w 1712706"/>
              <a:gd name="connsiteY109" fmla="*/ 354808 h 1357398"/>
              <a:gd name="connsiteX110" fmla="*/ 1122231 w 1712706"/>
              <a:gd name="connsiteY110" fmla="*/ 321388 h 1357398"/>
              <a:gd name="connsiteX111" fmla="*/ 1300487 w 1712706"/>
              <a:gd name="connsiteY111" fmla="*/ 209989 h 1357398"/>
              <a:gd name="connsiteX112" fmla="*/ 1378475 w 1712706"/>
              <a:gd name="connsiteY112" fmla="*/ 187709 h 1357398"/>
              <a:gd name="connsiteX113" fmla="*/ 1434180 w 1712706"/>
              <a:gd name="connsiteY113" fmla="*/ 154289 h 1357398"/>
              <a:gd name="connsiteX114" fmla="*/ 1601295 w 1712706"/>
              <a:gd name="connsiteY114" fmla="*/ 232269 h 1357398"/>
              <a:gd name="connsiteX115" fmla="*/ 1623577 w 1712706"/>
              <a:gd name="connsiteY115" fmla="*/ 276828 h 1357398"/>
              <a:gd name="connsiteX116" fmla="*/ 1657000 w 1712706"/>
              <a:gd name="connsiteY116" fmla="*/ 377087 h 1357398"/>
              <a:gd name="connsiteX117" fmla="*/ 1679283 w 1712706"/>
              <a:gd name="connsiteY117" fmla="*/ 421647 h 1357398"/>
              <a:gd name="connsiteX118" fmla="*/ 1701565 w 1712706"/>
              <a:gd name="connsiteY118" fmla="*/ 599885 h 1357398"/>
              <a:gd name="connsiteX119" fmla="*/ 1712706 w 1712706"/>
              <a:gd name="connsiteY119" fmla="*/ 666725 h 1357398"/>
              <a:gd name="connsiteX120" fmla="*/ 1690424 w 1712706"/>
              <a:gd name="connsiteY120" fmla="*/ 922942 h 1357398"/>
              <a:gd name="connsiteX121" fmla="*/ 1657000 w 1712706"/>
              <a:gd name="connsiteY121" fmla="*/ 989782 h 1357398"/>
              <a:gd name="connsiteX122" fmla="*/ 1590154 w 1712706"/>
              <a:gd name="connsiteY122" fmla="*/ 1078901 h 1357398"/>
              <a:gd name="connsiteX123" fmla="*/ 1501026 w 1712706"/>
              <a:gd name="connsiteY123" fmla="*/ 1123461 h 1357398"/>
              <a:gd name="connsiteX124" fmla="*/ 1423039 w 1712706"/>
              <a:gd name="connsiteY124" fmla="*/ 1156880 h 1357398"/>
              <a:gd name="connsiteX125" fmla="*/ 1077667 w 1712706"/>
              <a:gd name="connsiteY125" fmla="*/ 1145740 h 1357398"/>
              <a:gd name="connsiteX126" fmla="*/ 1055385 w 1712706"/>
              <a:gd name="connsiteY126" fmla="*/ 1112321 h 1357398"/>
              <a:gd name="connsiteX127" fmla="*/ 1021962 w 1712706"/>
              <a:gd name="connsiteY127" fmla="*/ 1090041 h 1357398"/>
              <a:gd name="connsiteX128" fmla="*/ 988539 w 1712706"/>
              <a:gd name="connsiteY128" fmla="*/ 1034341 h 1357398"/>
              <a:gd name="connsiteX129" fmla="*/ 977398 w 1712706"/>
              <a:gd name="connsiteY129" fmla="*/ 911802 h 1357398"/>
              <a:gd name="connsiteX130" fmla="*/ 1033103 w 1712706"/>
              <a:gd name="connsiteY130" fmla="*/ 878383 h 1357398"/>
              <a:gd name="connsiteX131" fmla="*/ 1166795 w 1712706"/>
              <a:gd name="connsiteY131" fmla="*/ 889523 h 1357398"/>
              <a:gd name="connsiteX132" fmla="*/ 1189077 w 1712706"/>
              <a:gd name="connsiteY132" fmla="*/ 922942 h 1357398"/>
              <a:gd name="connsiteX133" fmla="*/ 1211359 w 1712706"/>
              <a:gd name="connsiteY133" fmla="*/ 967502 h 1357398"/>
              <a:gd name="connsiteX134" fmla="*/ 1233641 w 1712706"/>
              <a:gd name="connsiteY134" fmla="*/ 1045481 h 1357398"/>
              <a:gd name="connsiteX135" fmla="*/ 1211359 w 1712706"/>
              <a:gd name="connsiteY135" fmla="*/ 1179160 h 1357398"/>
              <a:gd name="connsiteX136" fmla="*/ 1189077 w 1712706"/>
              <a:gd name="connsiteY136" fmla="*/ 1212580 h 1357398"/>
              <a:gd name="connsiteX137" fmla="*/ 1021962 w 1712706"/>
              <a:gd name="connsiteY137" fmla="*/ 1312839 h 1357398"/>
              <a:gd name="connsiteX138" fmla="*/ 966257 w 1712706"/>
              <a:gd name="connsiteY138" fmla="*/ 1335119 h 1357398"/>
              <a:gd name="connsiteX139" fmla="*/ 843705 w 1712706"/>
              <a:gd name="connsiteY139" fmla="*/ 1357398 h 1357398"/>
              <a:gd name="connsiteX140" fmla="*/ 409205 w 1712706"/>
              <a:gd name="connsiteY140" fmla="*/ 1301699 h 1357398"/>
              <a:gd name="connsiteX141" fmla="*/ 375782 w 1712706"/>
              <a:gd name="connsiteY141" fmla="*/ 1268279 h 1357398"/>
              <a:gd name="connsiteX142" fmla="*/ 342359 w 1712706"/>
              <a:gd name="connsiteY142" fmla="*/ 1245999 h 1357398"/>
              <a:gd name="connsiteX143" fmla="*/ 320077 w 1712706"/>
              <a:gd name="connsiteY143" fmla="*/ 1212580 h 1357398"/>
              <a:gd name="connsiteX144" fmla="*/ 286654 w 1712706"/>
              <a:gd name="connsiteY144" fmla="*/ 1168020 h 1357398"/>
              <a:gd name="connsiteX145" fmla="*/ 264372 w 1712706"/>
              <a:gd name="connsiteY145" fmla="*/ 1112321 h 1357398"/>
              <a:gd name="connsiteX146" fmla="*/ 286654 w 1712706"/>
              <a:gd name="connsiteY146" fmla="*/ 1067761 h 1357398"/>
              <a:gd name="connsiteX147" fmla="*/ 732295 w 1712706"/>
              <a:gd name="connsiteY147" fmla="*/ 1090041 h 1357398"/>
              <a:gd name="connsiteX148" fmla="*/ 776859 w 1712706"/>
              <a:gd name="connsiteY148" fmla="*/ 1101181 h 1357398"/>
              <a:gd name="connsiteX149" fmla="*/ 955116 w 1712706"/>
              <a:gd name="connsiteY149" fmla="*/ 1045481 h 1357398"/>
              <a:gd name="connsiteX150" fmla="*/ 966257 w 1712706"/>
              <a:gd name="connsiteY150" fmla="*/ 1012062 h 1357398"/>
              <a:gd name="connsiteX151" fmla="*/ 955116 w 1712706"/>
              <a:gd name="connsiteY151" fmla="*/ 811543 h 1357398"/>
              <a:gd name="connsiteX152" fmla="*/ 877128 w 1712706"/>
              <a:gd name="connsiteY152" fmla="*/ 677865 h 1357398"/>
              <a:gd name="connsiteX153" fmla="*/ 832564 w 1712706"/>
              <a:gd name="connsiteY153" fmla="*/ 655585 h 1357398"/>
              <a:gd name="connsiteX154" fmla="*/ 732295 w 1712706"/>
              <a:gd name="connsiteY154" fmla="*/ 633305 h 1357398"/>
              <a:gd name="connsiteX155" fmla="*/ 665449 w 1712706"/>
              <a:gd name="connsiteY155" fmla="*/ 666725 h 1357398"/>
              <a:gd name="connsiteX156" fmla="*/ 654308 w 1712706"/>
              <a:gd name="connsiteY156" fmla="*/ 711284 h 1357398"/>
              <a:gd name="connsiteX157" fmla="*/ 632026 w 1712706"/>
              <a:gd name="connsiteY157" fmla="*/ 755844 h 1357398"/>
              <a:gd name="connsiteX158" fmla="*/ 598603 w 1712706"/>
              <a:gd name="connsiteY158" fmla="*/ 867243 h 1357398"/>
              <a:gd name="connsiteX159" fmla="*/ 587462 w 1712706"/>
              <a:gd name="connsiteY159" fmla="*/ 934082 h 1357398"/>
              <a:gd name="connsiteX160" fmla="*/ 598603 w 1712706"/>
              <a:gd name="connsiteY160" fmla="*/ 1101181 h 1357398"/>
              <a:gd name="connsiteX161" fmla="*/ 743436 w 1712706"/>
              <a:gd name="connsiteY161" fmla="*/ 1090041 h 1357398"/>
              <a:gd name="connsiteX162" fmla="*/ 832564 w 1712706"/>
              <a:gd name="connsiteY162" fmla="*/ 1056621 h 1357398"/>
              <a:gd name="connsiteX163" fmla="*/ 921692 w 1712706"/>
              <a:gd name="connsiteY163" fmla="*/ 978642 h 1357398"/>
              <a:gd name="connsiteX164" fmla="*/ 943975 w 1712706"/>
              <a:gd name="connsiteY164" fmla="*/ 945222 h 1357398"/>
              <a:gd name="connsiteX165" fmla="*/ 955116 w 1712706"/>
              <a:gd name="connsiteY165" fmla="*/ 911802 h 1357398"/>
              <a:gd name="connsiteX166" fmla="*/ 899410 w 1712706"/>
              <a:gd name="connsiteY166" fmla="*/ 766984 h 1357398"/>
              <a:gd name="connsiteX167" fmla="*/ 854846 w 1712706"/>
              <a:gd name="connsiteY167" fmla="*/ 744704 h 1357398"/>
              <a:gd name="connsiteX168" fmla="*/ 810282 w 1712706"/>
              <a:gd name="connsiteY168" fmla="*/ 711284 h 1357398"/>
              <a:gd name="connsiteX169" fmla="*/ 721154 w 1712706"/>
              <a:gd name="connsiteY169" fmla="*/ 677865 h 1357398"/>
              <a:gd name="connsiteX170" fmla="*/ 643167 w 1712706"/>
              <a:gd name="connsiteY170" fmla="*/ 644445 h 1357398"/>
              <a:gd name="connsiteX171" fmla="*/ 542897 w 1712706"/>
              <a:gd name="connsiteY171" fmla="*/ 622165 h 1357398"/>
              <a:gd name="connsiteX172" fmla="*/ 398064 w 1712706"/>
              <a:gd name="connsiteY172" fmla="*/ 599885 h 1357398"/>
              <a:gd name="connsiteX173" fmla="*/ 342359 w 1712706"/>
              <a:gd name="connsiteY173" fmla="*/ 588745 h 1357398"/>
              <a:gd name="connsiteX174" fmla="*/ 275513 w 1712706"/>
              <a:gd name="connsiteY174" fmla="*/ 577606 h 1357398"/>
              <a:gd name="connsiteX175" fmla="*/ 63833 w 1712706"/>
              <a:gd name="connsiteY175" fmla="*/ 633305 h 1357398"/>
              <a:gd name="connsiteX176" fmla="*/ 63833 w 1712706"/>
              <a:gd name="connsiteY176" fmla="*/ 644445 h 135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712706" h="1357398">
                <a:moveTo>
                  <a:pt x="286654" y="432787"/>
                </a:moveTo>
                <a:cubicBezTo>
                  <a:pt x="301509" y="518193"/>
                  <a:pt x="308407" y="605372"/>
                  <a:pt x="331218" y="689005"/>
                </a:cubicBezTo>
                <a:cubicBezTo>
                  <a:pt x="342143" y="729059"/>
                  <a:pt x="366323" y="764358"/>
                  <a:pt x="386923" y="800404"/>
                </a:cubicBezTo>
                <a:cubicBezTo>
                  <a:pt x="401778" y="826397"/>
                  <a:pt x="417150" y="852101"/>
                  <a:pt x="431487" y="878383"/>
                </a:cubicBezTo>
                <a:cubicBezTo>
                  <a:pt x="439440" y="892961"/>
                  <a:pt x="442736" y="910531"/>
                  <a:pt x="453769" y="922942"/>
                </a:cubicBezTo>
                <a:cubicBezTo>
                  <a:pt x="473039" y="944619"/>
                  <a:pt x="497720" y="960837"/>
                  <a:pt x="520615" y="978642"/>
                </a:cubicBezTo>
                <a:cubicBezTo>
                  <a:pt x="531185" y="986862"/>
                  <a:pt x="541336" y="996688"/>
                  <a:pt x="554039" y="1000922"/>
                </a:cubicBezTo>
                <a:cubicBezTo>
                  <a:pt x="575469" y="1008065"/>
                  <a:pt x="598603" y="1008349"/>
                  <a:pt x="620885" y="1012062"/>
                </a:cubicBezTo>
                <a:cubicBezTo>
                  <a:pt x="658022" y="1004635"/>
                  <a:pt x="697131" y="1003846"/>
                  <a:pt x="732295" y="989782"/>
                </a:cubicBezTo>
                <a:cubicBezTo>
                  <a:pt x="754373" y="980952"/>
                  <a:pt x="770104" y="960879"/>
                  <a:pt x="788000" y="945222"/>
                </a:cubicBezTo>
                <a:cubicBezTo>
                  <a:pt x="817980" y="918992"/>
                  <a:pt x="842152" y="887880"/>
                  <a:pt x="865987" y="856103"/>
                </a:cubicBezTo>
                <a:cubicBezTo>
                  <a:pt x="874021" y="845392"/>
                  <a:pt x="880842" y="833823"/>
                  <a:pt x="888269" y="822683"/>
                </a:cubicBezTo>
                <a:cubicBezTo>
                  <a:pt x="884555" y="789263"/>
                  <a:pt x="892167" y="752499"/>
                  <a:pt x="877128" y="722424"/>
                </a:cubicBezTo>
                <a:cubicBezTo>
                  <a:pt x="870280" y="708729"/>
                  <a:pt x="847876" y="711284"/>
                  <a:pt x="832564" y="711284"/>
                </a:cubicBezTo>
                <a:cubicBezTo>
                  <a:pt x="761907" y="711284"/>
                  <a:pt x="691445" y="718711"/>
                  <a:pt x="620885" y="722424"/>
                </a:cubicBezTo>
                <a:cubicBezTo>
                  <a:pt x="511181" y="777271"/>
                  <a:pt x="648641" y="710089"/>
                  <a:pt x="520615" y="766984"/>
                </a:cubicBezTo>
                <a:cubicBezTo>
                  <a:pt x="505438" y="773728"/>
                  <a:pt x="489020" y="778890"/>
                  <a:pt x="476051" y="789264"/>
                </a:cubicBezTo>
                <a:cubicBezTo>
                  <a:pt x="451445" y="808947"/>
                  <a:pt x="426685" y="829886"/>
                  <a:pt x="409205" y="856103"/>
                </a:cubicBezTo>
                <a:cubicBezTo>
                  <a:pt x="401778" y="867243"/>
                  <a:pt x="394020" y="878169"/>
                  <a:pt x="386923" y="889523"/>
                </a:cubicBezTo>
                <a:cubicBezTo>
                  <a:pt x="375446" y="907884"/>
                  <a:pt x="366492" y="927901"/>
                  <a:pt x="353500" y="945222"/>
                </a:cubicBezTo>
                <a:cubicBezTo>
                  <a:pt x="344046" y="957826"/>
                  <a:pt x="330331" y="966680"/>
                  <a:pt x="320077" y="978642"/>
                </a:cubicBezTo>
                <a:cubicBezTo>
                  <a:pt x="307993" y="992739"/>
                  <a:pt x="300532" y="1010866"/>
                  <a:pt x="286654" y="1023201"/>
                </a:cubicBezTo>
                <a:cubicBezTo>
                  <a:pt x="240683" y="1064060"/>
                  <a:pt x="231773" y="1063773"/>
                  <a:pt x="186385" y="1078901"/>
                </a:cubicBezTo>
                <a:cubicBezTo>
                  <a:pt x="141821" y="1071474"/>
                  <a:pt x="91919" y="1079034"/>
                  <a:pt x="52692" y="1056621"/>
                </a:cubicBezTo>
                <a:cubicBezTo>
                  <a:pt x="32301" y="1044970"/>
                  <a:pt x="37837" y="1012062"/>
                  <a:pt x="30410" y="989782"/>
                </a:cubicBezTo>
                <a:lnTo>
                  <a:pt x="19269" y="956362"/>
                </a:lnTo>
                <a:cubicBezTo>
                  <a:pt x="26696" y="915516"/>
                  <a:pt x="2802" y="848725"/>
                  <a:pt x="41551" y="833823"/>
                </a:cubicBezTo>
                <a:cubicBezTo>
                  <a:pt x="114846" y="805636"/>
                  <a:pt x="251403" y="821998"/>
                  <a:pt x="342359" y="856103"/>
                </a:cubicBezTo>
                <a:cubicBezTo>
                  <a:pt x="361084" y="863124"/>
                  <a:pt x="380582" y="868672"/>
                  <a:pt x="398064" y="878383"/>
                </a:cubicBezTo>
                <a:cubicBezTo>
                  <a:pt x="414295" y="887399"/>
                  <a:pt x="427773" y="900662"/>
                  <a:pt x="442628" y="911802"/>
                </a:cubicBezTo>
                <a:cubicBezTo>
                  <a:pt x="485303" y="975808"/>
                  <a:pt x="455443" y="935756"/>
                  <a:pt x="542897" y="1023201"/>
                </a:cubicBezTo>
                <a:cubicBezTo>
                  <a:pt x="554038" y="1034341"/>
                  <a:pt x="561692" y="1050770"/>
                  <a:pt x="576321" y="1056621"/>
                </a:cubicBezTo>
                <a:cubicBezTo>
                  <a:pt x="594889" y="1064048"/>
                  <a:pt x="613054" y="1072577"/>
                  <a:pt x="632026" y="1078901"/>
                </a:cubicBezTo>
                <a:cubicBezTo>
                  <a:pt x="655627" y="1086767"/>
                  <a:pt x="710220" y="1096766"/>
                  <a:pt x="732295" y="1101181"/>
                </a:cubicBezTo>
                <a:cubicBezTo>
                  <a:pt x="806569" y="1097468"/>
                  <a:pt x="882193" y="1104624"/>
                  <a:pt x="955116" y="1090041"/>
                </a:cubicBezTo>
                <a:cubicBezTo>
                  <a:pt x="978433" y="1085378"/>
                  <a:pt x="991270" y="1059015"/>
                  <a:pt x="1010821" y="1045481"/>
                </a:cubicBezTo>
                <a:cubicBezTo>
                  <a:pt x="1039626" y="1025541"/>
                  <a:pt x="1071440" y="1010144"/>
                  <a:pt x="1099949" y="989782"/>
                </a:cubicBezTo>
                <a:cubicBezTo>
                  <a:pt x="1123551" y="972925"/>
                  <a:pt x="1143591" y="951483"/>
                  <a:pt x="1166795" y="934082"/>
                </a:cubicBezTo>
                <a:cubicBezTo>
                  <a:pt x="1188219" y="918016"/>
                  <a:pt x="1211702" y="904879"/>
                  <a:pt x="1233641" y="889523"/>
                </a:cubicBezTo>
                <a:cubicBezTo>
                  <a:pt x="1248853" y="878876"/>
                  <a:pt x="1262755" y="866402"/>
                  <a:pt x="1278205" y="856103"/>
                </a:cubicBezTo>
                <a:cubicBezTo>
                  <a:pt x="1361266" y="800734"/>
                  <a:pt x="1308525" y="848066"/>
                  <a:pt x="1367334" y="789264"/>
                </a:cubicBezTo>
                <a:cubicBezTo>
                  <a:pt x="1395967" y="703374"/>
                  <a:pt x="1393974" y="725130"/>
                  <a:pt x="1356193" y="566466"/>
                </a:cubicBezTo>
                <a:cubicBezTo>
                  <a:pt x="1351892" y="548404"/>
                  <a:pt x="1336868" y="533989"/>
                  <a:pt x="1322770" y="521906"/>
                </a:cubicBezTo>
                <a:cubicBezTo>
                  <a:pt x="1298781" y="501346"/>
                  <a:pt x="1262721" y="495755"/>
                  <a:pt x="1233641" y="488486"/>
                </a:cubicBezTo>
                <a:cubicBezTo>
                  <a:pt x="1185363" y="495913"/>
                  <a:pt x="1136195" y="498920"/>
                  <a:pt x="1088808" y="510766"/>
                </a:cubicBezTo>
                <a:cubicBezTo>
                  <a:pt x="1075818" y="514013"/>
                  <a:pt x="1057046" y="519760"/>
                  <a:pt x="1055385" y="533046"/>
                </a:cubicBezTo>
                <a:cubicBezTo>
                  <a:pt x="1048357" y="589268"/>
                  <a:pt x="1093220" y="610601"/>
                  <a:pt x="1122231" y="644445"/>
                </a:cubicBezTo>
                <a:cubicBezTo>
                  <a:pt x="1130945" y="654610"/>
                  <a:pt x="1136730" y="666970"/>
                  <a:pt x="1144513" y="677865"/>
                </a:cubicBezTo>
                <a:cubicBezTo>
                  <a:pt x="1213608" y="774588"/>
                  <a:pt x="1147706" y="677083"/>
                  <a:pt x="1200218" y="755844"/>
                </a:cubicBezTo>
                <a:cubicBezTo>
                  <a:pt x="1241069" y="752131"/>
                  <a:pt x="1283136" y="755272"/>
                  <a:pt x="1322770" y="744704"/>
                </a:cubicBezTo>
                <a:cubicBezTo>
                  <a:pt x="1340711" y="739920"/>
                  <a:pt x="1353532" y="723704"/>
                  <a:pt x="1367334" y="711284"/>
                </a:cubicBezTo>
                <a:cubicBezTo>
                  <a:pt x="1390756" y="690206"/>
                  <a:pt x="1417967" y="671464"/>
                  <a:pt x="1434180" y="644445"/>
                </a:cubicBezTo>
                <a:cubicBezTo>
                  <a:pt x="1475709" y="575236"/>
                  <a:pt x="1452291" y="604055"/>
                  <a:pt x="1501026" y="555326"/>
                </a:cubicBezTo>
                <a:cubicBezTo>
                  <a:pt x="1508453" y="540473"/>
                  <a:pt x="1515068" y="525184"/>
                  <a:pt x="1523308" y="510766"/>
                </a:cubicBezTo>
                <a:cubicBezTo>
                  <a:pt x="1529951" y="499141"/>
                  <a:pt x="1539602" y="489321"/>
                  <a:pt x="1545590" y="477346"/>
                </a:cubicBezTo>
                <a:cubicBezTo>
                  <a:pt x="1550842" y="466844"/>
                  <a:pt x="1553017" y="455067"/>
                  <a:pt x="1556731" y="443927"/>
                </a:cubicBezTo>
                <a:cubicBezTo>
                  <a:pt x="1553017" y="432787"/>
                  <a:pt x="1553894" y="418810"/>
                  <a:pt x="1545590" y="410507"/>
                </a:cubicBezTo>
                <a:cubicBezTo>
                  <a:pt x="1537286" y="402203"/>
                  <a:pt x="1523163" y="403490"/>
                  <a:pt x="1512167" y="399367"/>
                </a:cubicBezTo>
                <a:cubicBezTo>
                  <a:pt x="1493442" y="392346"/>
                  <a:pt x="1475187" y="384108"/>
                  <a:pt x="1456462" y="377087"/>
                </a:cubicBezTo>
                <a:cubicBezTo>
                  <a:pt x="1445466" y="372964"/>
                  <a:pt x="1434035" y="370070"/>
                  <a:pt x="1423039" y="365947"/>
                </a:cubicBezTo>
                <a:cubicBezTo>
                  <a:pt x="1404314" y="358926"/>
                  <a:pt x="1386489" y="349414"/>
                  <a:pt x="1367334" y="343668"/>
                </a:cubicBezTo>
                <a:cubicBezTo>
                  <a:pt x="1349196" y="338227"/>
                  <a:pt x="1330080" y="336786"/>
                  <a:pt x="1311629" y="332528"/>
                </a:cubicBezTo>
                <a:cubicBezTo>
                  <a:pt x="1281789" y="325643"/>
                  <a:pt x="1252210" y="317675"/>
                  <a:pt x="1222500" y="310248"/>
                </a:cubicBezTo>
                <a:lnTo>
                  <a:pt x="1177936" y="299108"/>
                </a:lnTo>
                <a:cubicBezTo>
                  <a:pt x="1059098" y="302821"/>
                  <a:pt x="939950" y="300891"/>
                  <a:pt x="821423" y="310248"/>
                </a:cubicBezTo>
                <a:cubicBezTo>
                  <a:pt x="798009" y="312096"/>
                  <a:pt x="777608" y="327922"/>
                  <a:pt x="754577" y="332528"/>
                </a:cubicBezTo>
                <a:cubicBezTo>
                  <a:pt x="721601" y="339123"/>
                  <a:pt x="687731" y="339955"/>
                  <a:pt x="654308" y="343668"/>
                </a:cubicBezTo>
                <a:cubicBezTo>
                  <a:pt x="503510" y="381363"/>
                  <a:pt x="595594" y="369525"/>
                  <a:pt x="375782" y="343668"/>
                </a:cubicBezTo>
                <a:cubicBezTo>
                  <a:pt x="368355" y="332528"/>
                  <a:pt x="358076" y="322831"/>
                  <a:pt x="353500" y="310248"/>
                </a:cubicBezTo>
                <a:cubicBezTo>
                  <a:pt x="343035" y="281471"/>
                  <a:pt x="349592" y="245625"/>
                  <a:pt x="331218" y="221129"/>
                </a:cubicBezTo>
                <a:cubicBezTo>
                  <a:pt x="289761" y="165858"/>
                  <a:pt x="313244" y="186868"/>
                  <a:pt x="264372" y="154289"/>
                </a:cubicBezTo>
                <a:cubicBezTo>
                  <a:pt x="238376" y="158002"/>
                  <a:pt x="209185" y="152402"/>
                  <a:pt x="186385" y="165429"/>
                </a:cubicBezTo>
                <a:cubicBezTo>
                  <a:pt x="154466" y="183667"/>
                  <a:pt x="137808" y="221353"/>
                  <a:pt x="108397" y="243409"/>
                </a:cubicBezTo>
                <a:lnTo>
                  <a:pt x="63833" y="276828"/>
                </a:lnTo>
                <a:cubicBezTo>
                  <a:pt x="60119" y="287968"/>
                  <a:pt x="57318" y="299455"/>
                  <a:pt x="52692" y="310248"/>
                </a:cubicBezTo>
                <a:cubicBezTo>
                  <a:pt x="26517" y="371318"/>
                  <a:pt x="0" y="376189"/>
                  <a:pt x="41551" y="466207"/>
                </a:cubicBezTo>
                <a:cubicBezTo>
                  <a:pt x="50626" y="485867"/>
                  <a:pt x="77543" y="490667"/>
                  <a:pt x="97256" y="499626"/>
                </a:cubicBezTo>
                <a:cubicBezTo>
                  <a:pt x="118638" y="509344"/>
                  <a:pt x="164102" y="521906"/>
                  <a:pt x="164102" y="521906"/>
                </a:cubicBezTo>
                <a:cubicBezTo>
                  <a:pt x="227235" y="510766"/>
                  <a:pt x="291306" y="504033"/>
                  <a:pt x="353500" y="488486"/>
                </a:cubicBezTo>
                <a:cubicBezTo>
                  <a:pt x="366490" y="485239"/>
                  <a:pt x="379140" y="477102"/>
                  <a:pt x="386923" y="466207"/>
                </a:cubicBezTo>
                <a:cubicBezTo>
                  <a:pt x="398547" y="449935"/>
                  <a:pt x="400261" y="428393"/>
                  <a:pt x="409205" y="410507"/>
                </a:cubicBezTo>
                <a:cubicBezTo>
                  <a:pt x="434153" y="360615"/>
                  <a:pt x="430627" y="395666"/>
                  <a:pt x="442628" y="343668"/>
                </a:cubicBezTo>
                <a:cubicBezTo>
                  <a:pt x="451144" y="306769"/>
                  <a:pt x="464910" y="232269"/>
                  <a:pt x="464910" y="232269"/>
                </a:cubicBezTo>
                <a:cubicBezTo>
                  <a:pt x="468624" y="183996"/>
                  <a:pt x="433546" y="110632"/>
                  <a:pt x="476051" y="87450"/>
                </a:cubicBezTo>
                <a:cubicBezTo>
                  <a:pt x="636392" y="0"/>
                  <a:pt x="688383" y="76963"/>
                  <a:pt x="765718" y="154289"/>
                </a:cubicBezTo>
                <a:cubicBezTo>
                  <a:pt x="773145" y="169142"/>
                  <a:pt x="781458" y="183585"/>
                  <a:pt x="788000" y="198849"/>
                </a:cubicBezTo>
                <a:cubicBezTo>
                  <a:pt x="799448" y="225558"/>
                  <a:pt x="802206" y="248564"/>
                  <a:pt x="810282" y="276828"/>
                </a:cubicBezTo>
                <a:cubicBezTo>
                  <a:pt x="813508" y="288119"/>
                  <a:pt x="817709" y="299108"/>
                  <a:pt x="821423" y="310248"/>
                </a:cubicBezTo>
                <a:cubicBezTo>
                  <a:pt x="805923" y="465229"/>
                  <a:pt x="856705" y="509734"/>
                  <a:pt x="754577" y="566466"/>
                </a:cubicBezTo>
                <a:cubicBezTo>
                  <a:pt x="737095" y="576177"/>
                  <a:pt x="717440" y="581319"/>
                  <a:pt x="698872" y="588745"/>
                </a:cubicBezTo>
                <a:cubicBezTo>
                  <a:pt x="658022" y="581319"/>
                  <a:pt x="614648" y="582434"/>
                  <a:pt x="576321" y="566466"/>
                </a:cubicBezTo>
                <a:cubicBezTo>
                  <a:pt x="565481" y="561950"/>
                  <a:pt x="567728" y="544509"/>
                  <a:pt x="565180" y="533046"/>
                </a:cubicBezTo>
                <a:cubicBezTo>
                  <a:pt x="560280" y="510997"/>
                  <a:pt x="557753" y="488487"/>
                  <a:pt x="554039" y="466207"/>
                </a:cubicBezTo>
                <a:cubicBezTo>
                  <a:pt x="568894" y="429074"/>
                  <a:pt x="575944" y="387764"/>
                  <a:pt x="598603" y="354808"/>
                </a:cubicBezTo>
                <a:cubicBezTo>
                  <a:pt x="638993" y="296065"/>
                  <a:pt x="675632" y="288351"/>
                  <a:pt x="732295" y="265688"/>
                </a:cubicBezTo>
                <a:cubicBezTo>
                  <a:pt x="747150" y="250835"/>
                  <a:pt x="759649" y="233175"/>
                  <a:pt x="776859" y="221129"/>
                </a:cubicBezTo>
                <a:cubicBezTo>
                  <a:pt x="850846" y="169343"/>
                  <a:pt x="823566" y="200830"/>
                  <a:pt x="888269" y="176569"/>
                </a:cubicBezTo>
                <a:cubicBezTo>
                  <a:pt x="903820" y="170738"/>
                  <a:pt x="917979" y="161716"/>
                  <a:pt x="932834" y="154289"/>
                </a:cubicBezTo>
                <a:cubicBezTo>
                  <a:pt x="973684" y="158002"/>
                  <a:pt x="1017521" y="149654"/>
                  <a:pt x="1055385" y="165429"/>
                </a:cubicBezTo>
                <a:cubicBezTo>
                  <a:pt x="1069518" y="171317"/>
                  <a:pt x="1060494" y="195917"/>
                  <a:pt x="1066526" y="209989"/>
                </a:cubicBezTo>
                <a:cubicBezTo>
                  <a:pt x="1071801" y="222295"/>
                  <a:pt x="1083835" y="230978"/>
                  <a:pt x="1088808" y="243409"/>
                </a:cubicBezTo>
                <a:cubicBezTo>
                  <a:pt x="1106254" y="287019"/>
                  <a:pt x="1093094" y="352923"/>
                  <a:pt x="1133372" y="377087"/>
                </a:cubicBezTo>
                <a:cubicBezTo>
                  <a:pt x="1200559" y="417395"/>
                  <a:pt x="1171060" y="398496"/>
                  <a:pt x="1222500" y="432787"/>
                </a:cubicBezTo>
                <a:cubicBezTo>
                  <a:pt x="1238245" y="495761"/>
                  <a:pt x="1249344" y="519360"/>
                  <a:pt x="1222500" y="599885"/>
                </a:cubicBezTo>
                <a:cubicBezTo>
                  <a:pt x="1218786" y="611026"/>
                  <a:pt x="1200541" y="608478"/>
                  <a:pt x="1189077" y="611025"/>
                </a:cubicBezTo>
                <a:cubicBezTo>
                  <a:pt x="1167026" y="615925"/>
                  <a:pt x="1144513" y="618452"/>
                  <a:pt x="1122231" y="622165"/>
                </a:cubicBezTo>
                <a:cubicBezTo>
                  <a:pt x="1103663" y="618452"/>
                  <a:pt x="1082584" y="621060"/>
                  <a:pt x="1066526" y="611025"/>
                </a:cubicBezTo>
                <a:cubicBezTo>
                  <a:pt x="1031114" y="588895"/>
                  <a:pt x="1031671" y="555883"/>
                  <a:pt x="1021962" y="521906"/>
                </a:cubicBezTo>
                <a:cubicBezTo>
                  <a:pt x="1018736" y="510615"/>
                  <a:pt x="1014535" y="499626"/>
                  <a:pt x="1010821" y="488486"/>
                </a:cubicBezTo>
                <a:cubicBezTo>
                  <a:pt x="1025676" y="443927"/>
                  <a:pt x="1029329" y="393888"/>
                  <a:pt x="1055385" y="354808"/>
                </a:cubicBezTo>
                <a:cubicBezTo>
                  <a:pt x="1069204" y="334081"/>
                  <a:pt x="1100869" y="334204"/>
                  <a:pt x="1122231" y="321388"/>
                </a:cubicBezTo>
                <a:cubicBezTo>
                  <a:pt x="1169915" y="292780"/>
                  <a:pt x="1245386" y="233601"/>
                  <a:pt x="1300487" y="209989"/>
                </a:cubicBezTo>
                <a:cubicBezTo>
                  <a:pt x="1325337" y="199340"/>
                  <a:pt x="1352479" y="195136"/>
                  <a:pt x="1378475" y="187709"/>
                </a:cubicBezTo>
                <a:cubicBezTo>
                  <a:pt x="1397043" y="176569"/>
                  <a:pt x="1412947" y="150043"/>
                  <a:pt x="1434180" y="154289"/>
                </a:cubicBezTo>
                <a:cubicBezTo>
                  <a:pt x="1494458" y="166343"/>
                  <a:pt x="1549684" y="198877"/>
                  <a:pt x="1601295" y="232269"/>
                </a:cubicBezTo>
                <a:cubicBezTo>
                  <a:pt x="1615238" y="241290"/>
                  <a:pt x="1616832" y="261653"/>
                  <a:pt x="1623577" y="276828"/>
                </a:cubicBezTo>
                <a:cubicBezTo>
                  <a:pt x="1701613" y="452391"/>
                  <a:pt x="1602676" y="232242"/>
                  <a:pt x="1657000" y="377087"/>
                </a:cubicBezTo>
                <a:cubicBezTo>
                  <a:pt x="1662832" y="392636"/>
                  <a:pt x="1671855" y="406794"/>
                  <a:pt x="1679283" y="421647"/>
                </a:cubicBezTo>
                <a:cubicBezTo>
                  <a:pt x="1702707" y="538756"/>
                  <a:pt x="1679527" y="412584"/>
                  <a:pt x="1701565" y="599885"/>
                </a:cubicBezTo>
                <a:cubicBezTo>
                  <a:pt x="1704204" y="622318"/>
                  <a:pt x="1708992" y="644445"/>
                  <a:pt x="1712706" y="666725"/>
                </a:cubicBezTo>
                <a:cubicBezTo>
                  <a:pt x="1705279" y="752131"/>
                  <a:pt x="1704991" y="838461"/>
                  <a:pt x="1690424" y="922942"/>
                </a:cubicBezTo>
                <a:cubicBezTo>
                  <a:pt x="1686191" y="947490"/>
                  <a:pt x="1670471" y="968829"/>
                  <a:pt x="1657000" y="989782"/>
                </a:cubicBezTo>
                <a:cubicBezTo>
                  <a:pt x="1636918" y="1021018"/>
                  <a:pt x="1623368" y="1062295"/>
                  <a:pt x="1590154" y="1078901"/>
                </a:cubicBezTo>
                <a:cubicBezTo>
                  <a:pt x="1560445" y="1093754"/>
                  <a:pt x="1532538" y="1112959"/>
                  <a:pt x="1501026" y="1123461"/>
                </a:cubicBezTo>
                <a:cubicBezTo>
                  <a:pt x="1451847" y="1139851"/>
                  <a:pt x="1478107" y="1129349"/>
                  <a:pt x="1423039" y="1156880"/>
                </a:cubicBezTo>
                <a:cubicBezTo>
                  <a:pt x="1307915" y="1153167"/>
                  <a:pt x="1192014" y="1159599"/>
                  <a:pt x="1077667" y="1145740"/>
                </a:cubicBezTo>
                <a:cubicBezTo>
                  <a:pt x="1064376" y="1144129"/>
                  <a:pt x="1064853" y="1121788"/>
                  <a:pt x="1055385" y="1112321"/>
                </a:cubicBezTo>
                <a:cubicBezTo>
                  <a:pt x="1045917" y="1102854"/>
                  <a:pt x="1033103" y="1097468"/>
                  <a:pt x="1021962" y="1090041"/>
                </a:cubicBezTo>
                <a:cubicBezTo>
                  <a:pt x="1010821" y="1071474"/>
                  <a:pt x="999055" y="1053268"/>
                  <a:pt x="988539" y="1034341"/>
                </a:cubicBezTo>
                <a:cubicBezTo>
                  <a:pt x="965676" y="993192"/>
                  <a:pt x="946258" y="963697"/>
                  <a:pt x="977398" y="911802"/>
                </a:cubicBezTo>
                <a:cubicBezTo>
                  <a:pt x="988539" y="893235"/>
                  <a:pt x="1014535" y="889523"/>
                  <a:pt x="1033103" y="878383"/>
                </a:cubicBezTo>
                <a:cubicBezTo>
                  <a:pt x="1077667" y="882096"/>
                  <a:pt x="1123797" y="877239"/>
                  <a:pt x="1166795" y="889523"/>
                </a:cubicBezTo>
                <a:cubicBezTo>
                  <a:pt x="1179669" y="893201"/>
                  <a:pt x="1182434" y="911318"/>
                  <a:pt x="1189077" y="922942"/>
                </a:cubicBezTo>
                <a:cubicBezTo>
                  <a:pt x="1197317" y="937360"/>
                  <a:pt x="1204817" y="952238"/>
                  <a:pt x="1211359" y="967502"/>
                </a:cubicBezTo>
                <a:cubicBezTo>
                  <a:pt x="1220948" y="989875"/>
                  <a:pt x="1227988" y="1022870"/>
                  <a:pt x="1233641" y="1045481"/>
                </a:cubicBezTo>
                <a:cubicBezTo>
                  <a:pt x="1226214" y="1090041"/>
                  <a:pt x="1223000" y="1135511"/>
                  <a:pt x="1211359" y="1179160"/>
                </a:cubicBezTo>
                <a:cubicBezTo>
                  <a:pt x="1207909" y="1192097"/>
                  <a:pt x="1198947" y="1203533"/>
                  <a:pt x="1189077" y="1212580"/>
                </a:cubicBezTo>
                <a:cubicBezTo>
                  <a:pt x="1045077" y="1344567"/>
                  <a:pt x="1131389" y="1280014"/>
                  <a:pt x="1021962" y="1312839"/>
                </a:cubicBezTo>
                <a:cubicBezTo>
                  <a:pt x="1002807" y="1318585"/>
                  <a:pt x="985658" y="1330269"/>
                  <a:pt x="966257" y="1335119"/>
                </a:cubicBezTo>
                <a:cubicBezTo>
                  <a:pt x="925976" y="1345188"/>
                  <a:pt x="884556" y="1349972"/>
                  <a:pt x="843705" y="1357398"/>
                </a:cubicBezTo>
                <a:cubicBezTo>
                  <a:pt x="698872" y="1338832"/>
                  <a:pt x="552645" y="1329018"/>
                  <a:pt x="409205" y="1301699"/>
                </a:cubicBezTo>
                <a:cubicBezTo>
                  <a:pt x="393728" y="1298751"/>
                  <a:pt x="387886" y="1278365"/>
                  <a:pt x="375782" y="1268279"/>
                </a:cubicBezTo>
                <a:cubicBezTo>
                  <a:pt x="365496" y="1259708"/>
                  <a:pt x="353500" y="1253426"/>
                  <a:pt x="342359" y="1245999"/>
                </a:cubicBezTo>
                <a:cubicBezTo>
                  <a:pt x="334932" y="1234859"/>
                  <a:pt x="327860" y="1223474"/>
                  <a:pt x="320077" y="1212580"/>
                </a:cubicBezTo>
                <a:cubicBezTo>
                  <a:pt x="309284" y="1197472"/>
                  <a:pt x="295672" y="1184250"/>
                  <a:pt x="286654" y="1168020"/>
                </a:cubicBezTo>
                <a:cubicBezTo>
                  <a:pt x="276942" y="1150540"/>
                  <a:pt x="271799" y="1130887"/>
                  <a:pt x="264372" y="1112321"/>
                </a:cubicBezTo>
                <a:cubicBezTo>
                  <a:pt x="271799" y="1097468"/>
                  <a:pt x="270101" y="1069103"/>
                  <a:pt x="286654" y="1067761"/>
                </a:cubicBezTo>
                <a:cubicBezTo>
                  <a:pt x="455525" y="1054070"/>
                  <a:pt x="584032" y="1057097"/>
                  <a:pt x="732295" y="1090041"/>
                </a:cubicBezTo>
                <a:cubicBezTo>
                  <a:pt x="747242" y="1093362"/>
                  <a:pt x="762004" y="1097468"/>
                  <a:pt x="776859" y="1101181"/>
                </a:cubicBezTo>
                <a:cubicBezTo>
                  <a:pt x="972360" y="1088149"/>
                  <a:pt x="926838" y="1144442"/>
                  <a:pt x="955116" y="1045481"/>
                </a:cubicBezTo>
                <a:cubicBezTo>
                  <a:pt x="958342" y="1034191"/>
                  <a:pt x="962543" y="1023202"/>
                  <a:pt x="966257" y="1012062"/>
                </a:cubicBezTo>
                <a:cubicBezTo>
                  <a:pt x="962543" y="945222"/>
                  <a:pt x="967759" y="877281"/>
                  <a:pt x="955116" y="811543"/>
                </a:cubicBezTo>
                <a:cubicBezTo>
                  <a:pt x="951668" y="793616"/>
                  <a:pt x="902853" y="699913"/>
                  <a:pt x="877128" y="677865"/>
                </a:cubicBezTo>
                <a:cubicBezTo>
                  <a:pt x="864518" y="667057"/>
                  <a:pt x="847829" y="662127"/>
                  <a:pt x="832564" y="655585"/>
                </a:cubicBezTo>
                <a:cubicBezTo>
                  <a:pt x="797657" y="640626"/>
                  <a:pt x="772356" y="639981"/>
                  <a:pt x="732295" y="633305"/>
                </a:cubicBezTo>
                <a:cubicBezTo>
                  <a:pt x="710013" y="644445"/>
                  <a:pt x="683065" y="649111"/>
                  <a:pt x="665449" y="666725"/>
                </a:cubicBezTo>
                <a:cubicBezTo>
                  <a:pt x="654622" y="677550"/>
                  <a:pt x="659684" y="696949"/>
                  <a:pt x="654308" y="711284"/>
                </a:cubicBezTo>
                <a:cubicBezTo>
                  <a:pt x="648476" y="726833"/>
                  <a:pt x="638194" y="740425"/>
                  <a:pt x="632026" y="755844"/>
                </a:cubicBezTo>
                <a:cubicBezTo>
                  <a:pt x="620657" y="784264"/>
                  <a:pt x="605169" y="834415"/>
                  <a:pt x="598603" y="867243"/>
                </a:cubicBezTo>
                <a:cubicBezTo>
                  <a:pt x="594173" y="889391"/>
                  <a:pt x="591176" y="911802"/>
                  <a:pt x="587462" y="934082"/>
                </a:cubicBezTo>
                <a:cubicBezTo>
                  <a:pt x="591176" y="989782"/>
                  <a:pt x="559128" y="1061710"/>
                  <a:pt x="598603" y="1101181"/>
                </a:cubicBezTo>
                <a:cubicBezTo>
                  <a:pt x="632843" y="1135418"/>
                  <a:pt x="695871" y="1099100"/>
                  <a:pt x="743436" y="1090041"/>
                </a:cubicBezTo>
                <a:cubicBezTo>
                  <a:pt x="774605" y="1084105"/>
                  <a:pt x="804184" y="1070810"/>
                  <a:pt x="832564" y="1056621"/>
                </a:cubicBezTo>
                <a:cubicBezTo>
                  <a:pt x="858170" y="1043819"/>
                  <a:pt x="904459" y="998745"/>
                  <a:pt x="921692" y="978642"/>
                </a:cubicBezTo>
                <a:cubicBezTo>
                  <a:pt x="930406" y="968477"/>
                  <a:pt x="936547" y="956362"/>
                  <a:pt x="943975" y="945222"/>
                </a:cubicBezTo>
                <a:cubicBezTo>
                  <a:pt x="947689" y="934082"/>
                  <a:pt x="956091" y="923504"/>
                  <a:pt x="955116" y="911802"/>
                </a:cubicBezTo>
                <a:cubicBezTo>
                  <a:pt x="950767" y="859615"/>
                  <a:pt x="941467" y="803028"/>
                  <a:pt x="899410" y="766984"/>
                </a:cubicBezTo>
                <a:cubicBezTo>
                  <a:pt x="886800" y="756177"/>
                  <a:pt x="868930" y="753506"/>
                  <a:pt x="854846" y="744704"/>
                </a:cubicBezTo>
                <a:cubicBezTo>
                  <a:pt x="839100" y="734864"/>
                  <a:pt x="826890" y="719587"/>
                  <a:pt x="810282" y="711284"/>
                </a:cubicBezTo>
                <a:cubicBezTo>
                  <a:pt x="781902" y="697095"/>
                  <a:pt x="750614" y="689648"/>
                  <a:pt x="721154" y="677865"/>
                </a:cubicBezTo>
                <a:cubicBezTo>
                  <a:pt x="694894" y="667362"/>
                  <a:pt x="670162" y="652880"/>
                  <a:pt x="643167" y="644445"/>
                </a:cubicBezTo>
                <a:cubicBezTo>
                  <a:pt x="610487" y="634233"/>
                  <a:pt x="576471" y="628879"/>
                  <a:pt x="542897" y="622165"/>
                </a:cubicBezTo>
                <a:cubicBezTo>
                  <a:pt x="481235" y="609834"/>
                  <a:pt x="462276" y="610586"/>
                  <a:pt x="398064" y="599885"/>
                </a:cubicBezTo>
                <a:cubicBezTo>
                  <a:pt x="379386" y="596772"/>
                  <a:pt x="360990" y="592132"/>
                  <a:pt x="342359" y="588745"/>
                </a:cubicBezTo>
                <a:cubicBezTo>
                  <a:pt x="320134" y="584705"/>
                  <a:pt x="297795" y="581319"/>
                  <a:pt x="275513" y="577606"/>
                </a:cubicBezTo>
                <a:cubicBezTo>
                  <a:pt x="83901" y="588249"/>
                  <a:pt x="85675" y="524102"/>
                  <a:pt x="63833" y="633305"/>
                </a:cubicBezTo>
                <a:cubicBezTo>
                  <a:pt x="63105" y="636946"/>
                  <a:pt x="63833" y="640732"/>
                  <a:pt x="63833" y="64444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4629" y="2713421"/>
            <a:ext cx="14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purified RNA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4"/>
          <p:cNvGrpSpPr/>
          <p:nvPr/>
        </p:nvGrpSpPr>
        <p:grpSpPr>
          <a:xfrm>
            <a:off x="3320027" y="1305040"/>
            <a:ext cx="1247799" cy="1357396"/>
            <a:chOff x="3186335" y="1305039"/>
            <a:chExt cx="1247799" cy="1631183"/>
          </a:xfrm>
        </p:grpSpPr>
        <p:cxnSp>
          <p:nvCxnSpPr>
            <p:cNvPr id="6" name="Straight Connector 5"/>
            <p:cNvCxnSpPr/>
            <p:nvPr/>
          </p:nvCxnSpPr>
          <p:spPr>
            <a:xfrm rot="16200000" flipH="1">
              <a:off x="2880829" y="1610545"/>
              <a:ext cx="711282" cy="1002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3179227" y="1652352"/>
              <a:ext cx="724088" cy="2546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3545293" y="1765673"/>
              <a:ext cx="501293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86335" y="2141727"/>
              <a:ext cx="557470" cy="331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950362" y="1765674"/>
              <a:ext cx="501292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3773133" y="2234562"/>
              <a:ext cx="582372" cy="2733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3880041" y="1918632"/>
              <a:ext cx="420684" cy="3255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3510606" y="2097123"/>
              <a:ext cx="466398" cy="304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3186335" y="2769121"/>
              <a:ext cx="657742" cy="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089206" y="2403530"/>
              <a:ext cx="456734" cy="2331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3705655" y="2513704"/>
              <a:ext cx="644497" cy="200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422017" y="1931591"/>
            <a:ext cx="75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shear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422017" y="1896936"/>
            <a:ext cx="753177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7206" y="2713421"/>
            <a:ext cx="182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</a:rPr>
              <a:t>cDNA</a:t>
            </a:r>
            <a:r>
              <a:rPr lang="en-US" dirty="0" smtClean="0">
                <a:solidFill>
                  <a:srgbClr val="595959"/>
                </a:solidFill>
              </a:rPr>
              <a:t> fragments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147156" y="1931591"/>
            <a:ext cx="753177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57490" y="1965011"/>
            <a:ext cx="227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fragment </a:t>
            </a:r>
            <a:r>
              <a:rPr lang="en-US" dirty="0" err="1" smtClean="0"/>
              <a:t>end(s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7130259" y="1774396"/>
            <a:ext cx="1645669" cy="1588"/>
          </a:xfrm>
          <a:prstGeom prst="line">
            <a:avLst/>
          </a:prstGeom>
          <a:ln w="698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30260" y="2760820"/>
            <a:ext cx="1645669" cy="1588"/>
          </a:xfrm>
          <a:prstGeom prst="line">
            <a:avLst/>
          </a:prstGeom>
          <a:ln w="698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30260" y="2098691"/>
            <a:ext cx="164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or paired-end: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30261" y="1120373"/>
            <a:ext cx="164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single-end: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rot="10800000">
            <a:off x="7130260" y="1667192"/>
            <a:ext cx="37879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>
            <a:off x="7137827" y="2643952"/>
            <a:ext cx="37879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8393186" y="2651532"/>
            <a:ext cx="37879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614625" y="3479322"/>
            <a:ext cx="793138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45166" y="3083547"/>
            <a:ext cx="227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reads to reference genome</a:t>
            </a:r>
            <a:endParaRPr lang="en-US" dirty="0"/>
          </a:p>
        </p:txBody>
      </p:sp>
      <p:grpSp>
        <p:nvGrpSpPr>
          <p:cNvPr id="10" name="Group 78"/>
          <p:cNvGrpSpPr/>
          <p:nvPr/>
        </p:nvGrpSpPr>
        <p:grpSpPr>
          <a:xfrm>
            <a:off x="7126312" y="4190942"/>
            <a:ext cx="1645669" cy="403756"/>
            <a:chOff x="7126312" y="5226962"/>
            <a:chExt cx="1645669" cy="40375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126312" y="5629130"/>
              <a:ext cx="1645669" cy="1588"/>
            </a:xfrm>
            <a:prstGeom prst="line">
              <a:avLst/>
            </a:prstGeom>
            <a:ln w="698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7137827" y="553842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7334791" y="550144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7245663" y="544574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7301368" y="539004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7223381" y="533434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7375781" y="528622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7528181" y="522696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7918116" y="555002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>
              <a:off x="8349041" y="554646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8100365" y="548720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8163637" y="5427942"/>
              <a:ext cx="37879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 rot="10800000" flipV="1">
            <a:off x="6851733" y="4853220"/>
            <a:ext cx="657322" cy="6164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63948" y="5146525"/>
            <a:ext cx="2272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summarize mapped reads into feature-level abundances (gene, exon, transcript…)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430046" y="5585803"/>
            <a:ext cx="22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 abundances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rot="10800000">
            <a:off x="3725099" y="5803887"/>
            <a:ext cx="963283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1532278" y="4651127"/>
            <a:ext cx="991105" cy="87824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66952" y="3371520"/>
            <a:ext cx="22727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8000"/>
                </a:solidFill>
              </a:rPr>
              <a:t>test each feature for differential expression</a:t>
            </a:r>
            <a:endParaRPr lang="en-US" sz="2600" dirty="0">
              <a:solidFill>
                <a:srgbClr val="008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0" y="6439187"/>
            <a:ext cx="22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Oshlack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al, 2010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56" grpId="0"/>
      <p:bldP spid="57" grpId="0"/>
      <p:bldP spid="66" grpId="0"/>
      <p:bldP spid="82" grpId="0"/>
      <p:bldP spid="83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2258426" y="6167546"/>
            <a:ext cx="1205919" cy="3176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37611" y="6165958"/>
            <a:ext cx="1248327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Current Approach 1: Annotate-then- Identify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4168911" y="6169134"/>
            <a:ext cx="629592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5221849" y="6169134"/>
            <a:ext cx="564460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4345" y="5986693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4798503" y="5985105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5786309" y="5985105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TextBox 39"/>
          <p:cNvSpPr txBox="1"/>
          <p:nvPr/>
        </p:nvSpPr>
        <p:spPr>
          <a:xfrm>
            <a:off x="457200" y="5469485"/>
            <a:ext cx="172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Genome/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Transcriptome</a:t>
            </a:r>
          </a:p>
          <a:p>
            <a:r>
              <a:rPr lang="en-US" dirty="0" smtClean="0">
                <a:latin typeface="Trebuchet MS"/>
                <a:cs typeface="Trebuchet MS"/>
              </a:rPr>
              <a:t>(assume</a:t>
            </a:r>
          </a:p>
          <a:p>
            <a:r>
              <a:rPr lang="en-US" dirty="0" smtClean="0">
                <a:latin typeface="Trebuchet MS"/>
                <a:cs typeface="Trebuchet MS"/>
              </a:rPr>
              <a:t>we know it)</a:t>
            </a:r>
          </a:p>
        </p:txBody>
      </p:sp>
      <p:grpSp>
        <p:nvGrpSpPr>
          <p:cNvPr id="3" name="Group 110"/>
          <p:cNvGrpSpPr/>
          <p:nvPr/>
        </p:nvGrpSpPr>
        <p:grpSpPr>
          <a:xfrm>
            <a:off x="417769" y="1637862"/>
            <a:ext cx="6781337" cy="1973916"/>
            <a:chOff x="257298" y="3418543"/>
            <a:chExt cx="6781337" cy="1973916"/>
          </a:xfrm>
        </p:grpSpPr>
        <p:sp>
          <p:nvSpPr>
            <p:cNvPr id="52" name="TextBox 51"/>
            <p:cNvSpPr txBox="1"/>
            <p:nvPr/>
          </p:nvSpPr>
          <p:spPr>
            <a:xfrm>
              <a:off x="257298" y="3418543"/>
              <a:ext cx="12861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Trebuchet MS"/>
                  <a:cs typeface="Trebuchet MS"/>
                </a:rPr>
                <a:t>Data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(50-100 </a:t>
              </a:r>
              <a:r>
                <a:rPr lang="en-US" dirty="0" err="1" smtClean="0">
                  <a:solidFill>
                    <a:srgbClr val="000000"/>
                  </a:solidFill>
                  <a:latin typeface="Trebuchet MS"/>
                  <a:cs typeface="Trebuchet MS"/>
                </a:rPr>
                <a:t>bp</a:t>
              </a:r>
              <a:endParaRPr lang="en-US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reads)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605206" y="3618077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605206" y="4097439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605206" y="4251427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605206" y="4427480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605206" y="458146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05206" y="4752854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605206" y="4906842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05206" y="5060830"/>
              <a:ext cx="466185" cy="158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05206" y="521481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605206" y="5390871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526115" y="3784035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26115" y="3939611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26115" y="4099027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526115" y="4253015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551296" y="3765810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551296" y="3919798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551296" y="4073786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551296" y="4729201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551296" y="4883189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551296" y="5037177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551296" y="5191165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551296" y="5367218"/>
              <a:ext cx="466185" cy="1588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93"/>
            <p:cNvGrpSpPr/>
            <p:nvPr/>
          </p:nvGrpSpPr>
          <p:grpSpPr>
            <a:xfrm>
              <a:off x="2605206" y="3785623"/>
              <a:ext cx="476762" cy="1588"/>
              <a:chOff x="2605206" y="3785623"/>
              <a:chExt cx="476762" cy="1588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73"/>
            <p:cNvGrpSpPr/>
            <p:nvPr/>
          </p:nvGrpSpPr>
          <p:grpSpPr>
            <a:xfrm>
              <a:off x="2594781" y="3938023"/>
              <a:ext cx="476762" cy="1588"/>
              <a:chOff x="2605206" y="3785623"/>
              <a:chExt cx="476762" cy="1588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76"/>
            <p:cNvGrpSpPr/>
            <p:nvPr/>
          </p:nvGrpSpPr>
          <p:grpSpPr>
            <a:xfrm>
              <a:off x="4526115" y="3592836"/>
              <a:ext cx="476762" cy="1588"/>
              <a:chOff x="2605206" y="3785623"/>
              <a:chExt cx="476762" cy="1588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91"/>
            <p:cNvGrpSpPr/>
            <p:nvPr/>
          </p:nvGrpSpPr>
          <p:grpSpPr>
            <a:xfrm>
              <a:off x="4526115" y="4429068"/>
              <a:ext cx="476762" cy="1588"/>
              <a:chOff x="2605206" y="3785623"/>
              <a:chExt cx="476762" cy="1588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96"/>
            <p:cNvGrpSpPr/>
            <p:nvPr/>
          </p:nvGrpSpPr>
          <p:grpSpPr>
            <a:xfrm>
              <a:off x="4515538" y="4583056"/>
              <a:ext cx="476762" cy="1588"/>
              <a:chOff x="2605206" y="3785623"/>
              <a:chExt cx="476762" cy="158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99"/>
            <p:cNvGrpSpPr/>
            <p:nvPr/>
          </p:nvGrpSpPr>
          <p:grpSpPr>
            <a:xfrm>
              <a:off x="6551296" y="4252221"/>
              <a:ext cx="476762" cy="1588"/>
              <a:chOff x="2605206" y="3785623"/>
              <a:chExt cx="476762" cy="158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>
              <a:off x="6561873" y="3594424"/>
              <a:ext cx="466185" cy="1588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03"/>
            <p:cNvGrpSpPr/>
            <p:nvPr/>
          </p:nvGrpSpPr>
          <p:grpSpPr>
            <a:xfrm>
              <a:off x="6561873" y="4432244"/>
              <a:ext cx="476762" cy="1588"/>
              <a:chOff x="2605206" y="3785623"/>
              <a:chExt cx="476762" cy="1588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06"/>
            <p:cNvGrpSpPr/>
            <p:nvPr/>
          </p:nvGrpSpPr>
          <p:grpSpPr>
            <a:xfrm>
              <a:off x="6551877" y="4586232"/>
              <a:ext cx="476762" cy="1588"/>
              <a:chOff x="2605206" y="3785623"/>
              <a:chExt cx="476762" cy="1588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flipV="1">
                <a:off x="2605206" y="3785623"/>
                <a:ext cx="238381" cy="1588"/>
              </a:xfrm>
              <a:prstGeom prst="line">
                <a:avLst/>
              </a:prstGeom>
              <a:ln w="63500">
                <a:solidFill>
                  <a:srgbClr val="8064A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2843587" y="3785623"/>
                <a:ext cx="238381" cy="1588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Current Approach 1: Annotate-then-Identify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73309" y="4355382"/>
            <a:ext cx="1205919" cy="3176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52494" y="4353794"/>
            <a:ext cx="1248327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3"/>
            <a:endCxn id="9" idx="1"/>
          </p:cNvCxnSpPr>
          <p:nvPr/>
        </p:nvCxnSpPr>
        <p:spPr>
          <a:xfrm flipV="1">
            <a:off x="3983794" y="4356970"/>
            <a:ext cx="629592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5036732" y="4356970"/>
            <a:ext cx="564460" cy="1588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9228" y="4174529"/>
            <a:ext cx="704566" cy="368057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613386" y="4172941"/>
            <a:ext cx="423346" cy="368057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601192" y="4172941"/>
            <a:ext cx="651302" cy="368057"/>
          </a:xfrm>
          <a:prstGeom prst="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72083" y="4110084"/>
            <a:ext cx="107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Genome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12319" y="3343320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9228" y="3955314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13386" y="334490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0547" y="349711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13386" y="364931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9227" y="3498701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2320" y="3650906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12320" y="3801523"/>
            <a:ext cx="466185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3386" y="3953726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0547" y="380152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01192" y="3952138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6757" y="3040498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06757" y="288829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01192" y="3341732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6309" y="3500289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34284" y="3803111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01192" y="3647730"/>
            <a:ext cx="466185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740123" y="3045262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51356" y="23330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13386" y="3192703"/>
            <a:ext cx="466185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98351" y="264947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47928" y="304208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5036732" y="2649471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821401" y="2492502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84138" y="2886705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>
            <a:off x="5015022" y="2498854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21401" y="2334631"/>
            <a:ext cx="238381" cy="1588"/>
          </a:xfrm>
          <a:prstGeom prst="line">
            <a:avLst/>
          </a:prstGeom>
          <a:ln w="6350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570978" y="2727246"/>
            <a:ext cx="238381" cy="158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5101862" y="2339395"/>
            <a:ext cx="511196" cy="391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5400000">
            <a:off x="3860673" y="2456164"/>
            <a:ext cx="713807" cy="46756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484565" y="264788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740123" y="3192703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3966523" y="2668334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745414" y="2885117"/>
            <a:ext cx="238381" cy="158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451359" y="2485443"/>
            <a:ext cx="238381" cy="158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>
            <a:off x="3966521" y="2502715"/>
            <a:ext cx="541643" cy="5070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8566" y="1594133"/>
            <a:ext cx="2533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rebuchet MS"/>
                <a:cs typeface="Trebuchet MS"/>
              </a:rPr>
              <a:t>Align</a:t>
            </a:r>
          </a:p>
          <a:p>
            <a:r>
              <a:rPr lang="en-US" dirty="0" smtClean="0">
                <a:latin typeface="Trebuchet MS"/>
                <a:cs typeface="Trebuchet MS"/>
              </a:rPr>
              <a:t>put reads back </a:t>
            </a:r>
          </a:p>
          <a:p>
            <a:r>
              <a:rPr lang="en-US" dirty="0" smtClean="0">
                <a:latin typeface="Trebuchet MS"/>
                <a:cs typeface="Trebuchet MS"/>
              </a:rPr>
              <a:t>where they came from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1" y="6570870"/>
            <a:ext cx="5786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slide credit: Jeff Leek (this and all other pretty-colored-genome-pictures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718</Words>
  <Application>Microsoft Macintosh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The Wonderful World of RNA-seq</vt:lpstr>
      <vt:lpstr>My Favorite RNA-seq paper:</vt:lpstr>
      <vt:lpstr>Slide 3</vt:lpstr>
      <vt:lpstr>RNA-seq data</vt:lpstr>
      <vt:lpstr>Questions we want to answer with RNA-seq data:</vt:lpstr>
      <vt:lpstr>Question I want to answer with RNA-seq data:</vt:lpstr>
      <vt:lpstr>Big picture: DE analysis</vt:lpstr>
      <vt:lpstr>Current Approach 1: Annotate-then- Identify</vt:lpstr>
      <vt:lpstr>Current Approach 1: Annotate-then-Identify</vt:lpstr>
      <vt:lpstr>Current Approach 1: Annotate-then-Identify</vt:lpstr>
      <vt:lpstr>Current Approach 1: Annotate-then-Identify</vt:lpstr>
      <vt:lpstr>Current Approach 1: Annotate-then-Identify</vt:lpstr>
      <vt:lpstr>Current Approach 1:  Annotate-then-Identify</vt:lpstr>
      <vt:lpstr>Slide 14</vt:lpstr>
      <vt:lpstr>Current Approach 2: Assemble-then-Identify</vt:lpstr>
      <vt:lpstr>Current Approach 2: Assemble-then-Identify</vt:lpstr>
      <vt:lpstr>Current Approach 2: Assemble-then-Identify</vt:lpstr>
      <vt:lpstr>Current Approach 2: Assemble-then-Identify</vt:lpstr>
      <vt:lpstr>Current Approach 2: Assemble-then-Identify</vt:lpstr>
      <vt:lpstr>The assemble-identify problem is really really hard to do well:</vt:lpstr>
      <vt:lpstr>A new approach:  Identify-then-annotate</vt:lpstr>
      <vt:lpstr>Shall we talk DER Finder?</vt:lpstr>
      <vt:lpstr>Normalization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Wonderful World of RNA-seq</dc:title>
  <dc:creator>Alyssa Frazee</dc:creator>
  <cp:lastModifiedBy>Alyssa Frazee</cp:lastModifiedBy>
  <cp:revision>78</cp:revision>
  <dcterms:created xsi:type="dcterms:W3CDTF">2013-04-03T02:09:44Z</dcterms:created>
  <dcterms:modified xsi:type="dcterms:W3CDTF">2013-04-03T13:01:10Z</dcterms:modified>
</cp:coreProperties>
</file>