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5119350" cy="10691813"/>
  <p:notesSz cx="6858000" cy="9144000"/>
  <p:defaultTextStyle>
    <a:defPPr>
      <a:defRPr lang="en-US"/>
    </a:defPPr>
    <a:lvl1pPr marL="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1pPr>
    <a:lvl2pPr marL="619357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2pPr>
    <a:lvl3pPr marL="1238713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3pPr>
    <a:lvl4pPr marL="185807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4pPr>
    <a:lvl5pPr marL="2477427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5pPr>
    <a:lvl6pPr marL="3096784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6pPr>
    <a:lvl7pPr marL="371614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7pPr>
    <a:lvl8pPr marL="4335498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8pPr>
    <a:lvl9pPr marL="4954855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ge" initials="P" lastIdx="1" clrIdx="0">
    <p:extLst>
      <p:ext uri="{19B8F6BF-5375-455C-9EA6-DF929625EA0E}">
        <p15:presenceInfo xmlns:p15="http://schemas.microsoft.com/office/powerpoint/2012/main" userId="Pai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490"/>
    <a:srgbClr val="51247A"/>
    <a:srgbClr val="962A8B"/>
    <a:srgbClr val="E62645"/>
    <a:srgbClr val="2B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545" autoAdjust="0"/>
  </p:normalViewPr>
  <p:slideViewPr>
    <p:cSldViewPr showGuides="1">
      <p:cViewPr>
        <p:scale>
          <a:sx n="89" d="100"/>
          <a:sy n="89" d="100"/>
        </p:scale>
        <p:origin x="12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1pPr>
    <a:lvl2pPr marL="619357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2pPr>
    <a:lvl3pPr marL="1238713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3pPr>
    <a:lvl4pPr marL="185807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4pPr>
    <a:lvl5pPr marL="2477427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5pPr>
    <a:lvl6pPr marL="3096784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6pPr>
    <a:lvl7pPr marL="371614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7pPr>
    <a:lvl8pPr marL="4335498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8pPr>
    <a:lvl9pPr marL="4954855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2" y="1429612"/>
            <a:ext cx="14255417" cy="8213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dirty="0"/>
            </a:lvl1pPr>
            <a:lvl2pPr>
              <a:lnSpc>
                <a:spcPct val="100000"/>
              </a:lnSpc>
              <a:spcBef>
                <a:spcPts val="35"/>
              </a:spcBef>
              <a:defRPr lang="en-US" dirty="0"/>
            </a:lvl2pPr>
            <a:lvl3pPr>
              <a:lnSpc>
                <a:spcPct val="100000"/>
              </a:lnSpc>
              <a:spcBef>
                <a:spcPts val="35"/>
              </a:spcBef>
              <a:defRPr lang="en-US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154601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DFACA1-739E-41C2-ADCF-3BBD882809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CRICOS Provider Number 00025B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5417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29" y="9145918"/>
            <a:ext cx="4592587" cy="491033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3" y="5744556"/>
            <a:ext cx="4525525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2" y="6635136"/>
            <a:ext cx="4526100" cy="3008132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3" y="6441663"/>
            <a:ext cx="4525525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2" y="1635665"/>
            <a:ext cx="4526100" cy="2082727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3" y="1442192"/>
            <a:ext cx="4525525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744556"/>
            <a:ext cx="4593171" cy="834607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593171" cy="319987"/>
          </a:xfrm>
          <a:solidFill>
            <a:srgbClr val="EFEDEB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0" y="5335854"/>
            <a:ext cx="4593171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 marL="0" indent="0"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5919" y="5542828"/>
            <a:ext cx="4521290" cy="1532314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574541-139E-4D0F-822B-366774B5BB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65919" y="5137341"/>
            <a:ext cx="4521290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2" y="3898418"/>
            <a:ext cx="4526100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593171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5919" y="7496268"/>
            <a:ext cx="4521290" cy="2147001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5919" y="7302793"/>
            <a:ext cx="4521290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04B9AF68-682C-4E16-B642-EA5E76C28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20D61-9B56-477A-A693-C76A71C478EA}"/>
              </a:ext>
            </a:extLst>
          </p:cNvPr>
          <p:cNvSpPr/>
          <p:nvPr userDrawn="1"/>
        </p:nvSpPr>
        <p:spPr>
          <a:xfrm>
            <a:off x="75397" y="43029"/>
            <a:ext cx="14942402" cy="9600241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DD4F6411-2BFC-4266-96ED-56A5ADBB7B7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68603" y="5137341"/>
            <a:ext cx="4525876" cy="1937799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4755" y="9145919"/>
            <a:ext cx="4603025" cy="340448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5301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876" cy="2851231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5301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876" cy="2082727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5301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315114"/>
            <a:ext cx="4603026" cy="1264049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603026" cy="319987"/>
          </a:xfrm>
          <a:solidFill>
            <a:srgbClr val="EFEDEB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3088" y="5366793"/>
            <a:ext cx="4439209" cy="352318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988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876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603026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1333" y="7496268"/>
            <a:ext cx="4525876" cy="1990099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1333" y="7302793"/>
            <a:ext cx="4525876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2314C1D0-0D7F-4267-89B6-C3EBC1B35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236539" y="5167898"/>
            <a:ext cx="4369088" cy="352318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988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1650991E-1438-4CCD-99DA-3F0E235881F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52A6CF-C126-4291-878F-F34A7A07C768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F3304A6-91C9-49E1-9F7B-DA464442A3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79CA109-E0A0-48FB-887E-343D779E144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B339C037-BF54-4CE4-8BBB-ABFEF61826E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15B41BF8-DE97-4D4A-8EAD-C4C028D92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75397" y="43028"/>
            <a:ext cx="14942402" cy="1322961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30" y="9145918"/>
            <a:ext cx="4591612" cy="483168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4950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525" cy="2993950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4950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525" cy="208272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4950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744556"/>
            <a:ext cx="4592196" cy="83460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592196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0" y="5335854"/>
            <a:ext cx="4592196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5520" y="5741340"/>
            <a:ext cx="4521689" cy="1333801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525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592196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5520" y="7496267"/>
            <a:ext cx="4521689" cy="2132820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5520" y="7302793"/>
            <a:ext cx="4521689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CA60D0B7-1DC9-4B2D-A6FF-24915AEF69A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63810" y="5137342"/>
            <a:ext cx="4521689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27790412-6BFB-44B6-B54A-E9CF8D9D1F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63810" y="5335854"/>
            <a:ext cx="4521689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74D8FBF2-313E-4AF6-BF90-E0133CDC7A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A3EDB2-BBC9-4807-B403-81190ED984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D10EC5-36A4-4BF8-A74C-8CD43AB186D9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C3612AB-A18E-4F68-A1DF-CC5D3108DA5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B79FEEA-6710-497B-91AA-1C1B0AC363A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0AFA3C6-337F-42B1-AE2F-A4E5D0962C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</p:spTree>
    <p:extLst>
      <p:ext uri="{BB962C8B-B14F-4D97-AF65-F5344CB8AC3E}">
        <p14:creationId xmlns:p14="http://schemas.microsoft.com/office/powerpoint/2010/main" val="3241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87682" y="9643269"/>
            <a:ext cx="14942402" cy="10057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69FAC54-C013-4F35-B370-89B8C6011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1878" y="9810795"/>
            <a:ext cx="1646373" cy="657685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38" y="9145919"/>
            <a:ext cx="4590815" cy="341531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5301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876" cy="2852314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5301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9" y="1429611"/>
            <a:ext cx="942029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876" cy="208272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5301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9" y="5744556"/>
            <a:ext cx="4591398" cy="83460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9" y="5137342"/>
            <a:ext cx="4591398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9" y="5335854"/>
            <a:ext cx="4591398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876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9" y="6777824"/>
            <a:ext cx="4591398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4594" y="7496269"/>
            <a:ext cx="4522615" cy="1991182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4594" y="7302793"/>
            <a:ext cx="4522615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9" y="4515077"/>
            <a:ext cx="942029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5" name="Content Placeholder 9">
            <a:extLst>
              <a:ext uri="{FF2B5EF4-FFF2-40B4-BE49-F238E27FC236}">
                <a16:creationId xmlns:a16="http://schemas.microsoft.com/office/drawing/2014/main" id="{D869CBBC-0917-4B87-97EB-5DBF0EA34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4594" y="5741340"/>
            <a:ext cx="4522615" cy="1333801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E93910CA-4BE7-4096-8149-1CFA5B6815B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62884" y="5137342"/>
            <a:ext cx="4522615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680BC7-8038-4630-AFDD-C5B079ECB2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62884" y="5335854"/>
            <a:ext cx="4522615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2CB75D2-2F97-4616-B875-58A3A3E7DD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0D4944-0729-41AD-A369-4F74818311AD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ADB72C7-2D3D-4294-8BC2-A60048F02BA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CA96DC66-09AD-40F5-97BD-3F90500AAE8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3F89DBB-C6D8-4176-B53B-D7B7F82507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</p:spTree>
    <p:extLst>
      <p:ext uri="{BB962C8B-B14F-4D97-AF65-F5344CB8AC3E}">
        <p14:creationId xmlns:p14="http://schemas.microsoft.com/office/powerpoint/2010/main" val="19095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791" y="190361"/>
            <a:ext cx="14204853" cy="2499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92" y="1429612"/>
            <a:ext cx="14255417" cy="82138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FA0A4D-1147-4515-879E-EFB1FC19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165" y="10433573"/>
            <a:ext cx="5102640" cy="1060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424">
                <a:solidFill>
                  <a:schemeClr val="bg1"/>
                </a:solidFill>
              </a:defRPr>
            </a:lvl1pPr>
          </a:lstStyle>
          <a:p>
            <a:r>
              <a:rPr lang="en-AU"/>
              <a:t>CRICOS Provider Number 00025B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322155" rtl="0" eaLnBrk="1" latinLnBrk="0" hangingPunct="1">
        <a:lnSpc>
          <a:spcPct val="100000"/>
        </a:lnSpc>
        <a:spcBef>
          <a:spcPct val="0"/>
        </a:spcBef>
        <a:buNone/>
        <a:defRPr sz="1623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>
          <a:schemeClr val="tx1"/>
        </a:buClr>
        <a:buFont typeface="+mj-lt"/>
        <a:buNone/>
        <a:defRPr lang="en-US" sz="67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4075" indent="-94075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>
          <a:schemeClr val="tx1"/>
        </a:buClr>
        <a:buFont typeface="Arial" panose="020B0604020202020204" pitchFamily="34" charset="0"/>
        <a:buChar char="•"/>
        <a:defRPr lang="en-US" sz="67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91510" indent="-97435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Tx/>
        <a:buFont typeface="Tahoma" panose="020B0604030504040204" pitchFamily="34" charset="0"/>
        <a:buChar char="–"/>
        <a:defRPr lang="en-US" sz="67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94075" indent="0" algn="l" defTabSz="322155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Font typeface="Wingdings" panose="05000000000000000000" pitchFamily="2" charset="2"/>
        <a:buNone/>
        <a:defRPr lang="en-US" sz="776" kern="1200" baseline="0" dirty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322155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Font typeface="Arial" panose="020B0604020202020204" pitchFamily="34" charset="0"/>
        <a:buNone/>
        <a:defRPr lang="en-US" sz="776" b="1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None/>
        <a:defRPr lang="en-AU" sz="988" b="1" kern="1200" baseline="0" dirty="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None/>
        <a:defRPr sz="987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190249" indent="-95125" algn="l" defTabSz="322155" rtl="0" eaLnBrk="1" latinLnBrk="0" hangingPunct="1">
        <a:spcBef>
          <a:spcPts val="211"/>
        </a:spcBef>
        <a:spcAft>
          <a:spcPts val="211"/>
        </a:spcAft>
        <a:buFont typeface="Arial Rounded MT" panose="02000403040000020004" pitchFamily="2" charset="0"/>
        <a:buChar char="–"/>
        <a:defRPr sz="987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285374" indent="-95125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Char char="•"/>
        <a:defRPr sz="987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1077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2155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3232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4310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5387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6464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7542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8618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4762" userDrawn="1">
          <p15:clr>
            <a:srgbClr val="F26B43"/>
          </p15:clr>
        </p15:guide>
        <p15:guide id="7" orient="horz" pos="900" userDrawn="1">
          <p15:clr>
            <a:srgbClr val="F26B43"/>
          </p15:clr>
        </p15:guide>
        <p15:guide id="11" orient="horz" pos="6075" userDrawn="1">
          <p15:clr>
            <a:srgbClr val="F26B43"/>
          </p15:clr>
        </p15:guide>
        <p15:guide id="20" pos="9252" userDrawn="1">
          <p15:clr>
            <a:srgbClr val="F26B43"/>
          </p15:clr>
        </p15:guide>
        <p15:guide id="21" pos="272" userDrawn="1">
          <p15:clr>
            <a:srgbClr val="F26B43"/>
          </p15:clr>
        </p15:guide>
        <p15:guide id="22" orient="horz" pos="6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82384A11-C142-1C12-11B2-BD756E15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44" y="2139116"/>
            <a:ext cx="3841204" cy="29241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564-EBD6-4D00-9344-15A9A296C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808" y="1832945"/>
            <a:ext cx="4205377" cy="1754007"/>
          </a:xfrm>
        </p:spPr>
        <p:txBody>
          <a:bodyPr lIns="180000" rIns="180000">
            <a:normAutofit lnSpcReduction="10000"/>
          </a:bodyPr>
          <a:lstStyle/>
          <a:p>
            <a:r>
              <a:rPr lang="en-AU" sz="1050" dirty="0"/>
              <a:t>2016 saw the most damaging DDOS attack in history…</a:t>
            </a:r>
          </a:p>
          <a:p>
            <a:endParaRPr lang="en-AU" sz="1050" dirty="0"/>
          </a:p>
          <a:p>
            <a:r>
              <a:rPr lang="en-AU" sz="1050" dirty="0"/>
              <a:t>Constructed from a botnet of unsecured </a:t>
            </a:r>
            <a:r>
              <a:rPr lang="en-AU" sz="1050" i="1" dirty="0"/>
              <a:t>IoT</a:t>
            </a:r>
            <a:r>
              <a:rPr lang="en-AU" sz="1050" dirty="0"/>
              <a:t> devices, it achieved a throughput of 1.2Tbps and targeted </a:t>
            </a:r>
            <a:r>
              <a:rPr lang="en-AU" sz="1050" i="1" dirty="0"/>
              <a:t>Dyn</a:t>
            </a:r>
            <a:r>
              <a:rPr lang="en-AU" sz="1050" dirty="0"/>
              <a:t> servers, taking down a majority of the internet.</a:t>
            </a:r>
          </a:p>
          <a:p>
            <a:endParaRPr lang="en-AU" sz="1100" dirty="0"/>
          </a:p>
          <a:p>
            <a:pPr algn="ctr"/>
            <a:r>
              <a:rPr lang="en-AU" sz="1200" b="1" dirty="0"/>
              <a:t>∴ Security in IoT devices is critical.</a:t>
            </a:r>
          </a:p>
          <a:p>
            <a:endParaRPr lang="en-AU" sz="1200" dirty="0"/>
          </a:p>
          <a:p>
            <a:r>
              <a:rPr lang="en-AU" sz="1000" dirty="0"/>
              <a:t>However, additional security protocols can strain IoT devices.</a:t>
            </a:r>
          </a:p>
          <a:p>
            <a:r>
              <a:rPr lang="en-AU" sz="1000" dirty="0"/>
              <a:t>Speed-up is required for critical processes.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9E712-EB0C-46AC-B378-EC2E2D46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8808" y="1037449"/>
            <a:ext cx="14254183" cy="161583"/>
          </a:xfrm>
        </p:spPr>
        <p:txBody>
          <a:bodyPr/>
          <a:lstStyle/>
          <a:p>
            <a:r>
              <a:rPr lang="en-AU" sz="1050" dirty="0"/>
              <a:t>REIT4814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DB4D-5423-4269-80A0-460E080C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861774"/>
          </a:xfrm>
        </p:spPr>
        <p:txBody>
          <a:bodyPr/>
          <a:lstStyle/>
          <a:p>
            <a:pPr algn="l"/>
            <a:r>
              <a:rPr lang="en-AU" sz="2800" b="1" i="0" dirty="0">
                <a:effectLst/>
                <a:latin typeface="Roboto" panose="020F0502020204030204" pitchFamily="34" charset="0"/>
              </a:rPr>
              <a:t>FPGA RISC-V Softcore Processor for Network Security</a:t>
            </a:r>
            <a:br>
              <a:rPr lang="en-AU" sz="2800" b="1" i="0" dirty="0">
                <a:effectLst/>
                <a:latin typeface="Roboto" panose="020F0502020204030204" pitchFamily="34" charset="0"/>
              </a:rPr>
            </a:b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40BC0-0111-4E78-9964-E294A17F6A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792" y="658755"/>
            <a:ext cx="14254183" cy="276999"/>
          </a:xfrm>
        </p:spPr>
        <p:txBody>
          <a:bodyPr/>
          <a:lstStyle/>
          <a:p>
            <a:r>
              <a:rPr lang="en-AU" sz="1800" dirty="0"/>
              <a:t>Lachlan Comino, s4532119; Supervised by Matthew D’Souza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6A381B-EFB7-45AA-B317-08E4EB47D2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6516" y="1431976"/>
            <a:ext cx="4195527" cy="400970"/>
          </a:xfrm>
        </p:spPr>
        <p:txBody>
          <a:bodyPr/>
          <a:lstStyle/>
          <a:p>
            <a:r>
              <a:rPr lang="en-AU" sz="1400" dirty="0"/>
              <a:t>Project Aims, Goals and Scope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56E5065E-5A1D-7559-B176-1701DDE62014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76568503"/>
              </p:ext>
            </p:extLst>
          </p:nvPr>
        </p:nvGraphicFramePr>
        <p:xfrm>
          <a:off x="402571" y="8714108"/>
          <a:ext cx="421161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52">
                  <a:extLst>
                    <a:ext uri="{9D8B030D-6E8A-4147-A177-3AD203B41FA5}">
                      <a16:colId xmlns:a16="http://schemas.microsoft.com/office/drawing/2014/main" val="2365099544"/>
                    </a:ext>
                  </a:extLst>
                </a:gridCol>
                <a:gridCol w="1468566">
                  <a:extLst>
                    <a:ext uri="{9D8B030D-6E8A-4147-A177-3AD203B41FA5}">
                      <a16:colId xmlns:a16="http://schemas.microsoft.com/office/drawing/2014/main" val="1206613300"/>
                    </a:ext>
                  </a:extLst>
                </a:gridCol>
                <a:gridCol w="1598696">
                  <a:extLst>
                    <a:ext uri="{9D8B030D-6E8A-4147-A177-3AD203B41FA5}">
                      <a16:colId xmlns:a16="http://schemas.microsoft.com/office/drawing/2014/main" val="3880396304"/>
                    </a:ext>
                  </a:extLst>
                </a:gridCol>
              </a:tblGrid>
              <a:tr h="196691">
                <a:tc>
                  <a:txBody>
                    <a:bodyPr/>
                    <a:lstStyle/>
                    <a:p>
                      <a:r>
                        <a:rPr lang="en-US" sz="11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91101"/>
                  </a:ext>
                </a:extLst>
              </a:tr>
              <a:tr h="173551">
                <a:tc>
                  <a:txBody>
                    <a:bodyPr/>
                    <a:lstStyle/>
                    <a:p>
                      <a:r>
                        <a:rPr lang="en-US" sz="900" b="1" dirty="0"/>
                        <a:t>SC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ARM Cortex M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VexRiscv</a:t>
                      </a:r>
                      <a:r>
                        <a:rPr lang="en-US" sz="900" dirty="0"/>
                        <a:t> (RISC-V)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16478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r>
                        <a:rPr lang="en-US" sz="900" b="1" dirty="0"/>
                        <a:t>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Verilog, VHDL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SpinalHDL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92808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r>
                        <a:rPr lang="en-US" sz="900" b="1" dirty="0"/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Vivado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F4PGA (</a:t>
                      </a:r>
                      <a:r>
                        <a:rPr lang="en-US" sz="900" dirty="0" err="1"/>
                        <a:t>Yosys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930"/>
                  </a:ext>
                </a:extLst>
              </a:tr>
              <a:tr h="173551">
                <a:tc>
                  <a:txBody>
                    <a:bodyPr/>
                    <a:lstStyle/>
                    <a:p>
                      <a:r>
                        <a:rPr lang="en-US" sz="900" b="1" dirty="0"/>
                        <a:t>SoC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Add IP Core in </a:t>
                      </a:r>
                      <a:r>
                        <a:rPr lang="en-US" sz="900" dirty="0" err="1"/>
                        <a:t>Vivado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LiteX</a:t>
                      </a:r>
                      <a:r>
                        <a:rPr lang="en-US" sz="900" dirty="0"/>
                        <a:t> SoC Builder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48235"/>
                  </a:ext>
                </a:extLst>
              </a:tr>
              <a:tr h="173551">
                <a:tc>
                  <a:txBody>
                    <a:bodyPr/>
                    <a:lstStyle/>
                    <a:p>
                      <a:r>
                        <a:rPr lang="en-US" sz="900" b="1" dirty="0"/>
                        <a:t>Linux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PetaLinux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Buildroot</a:t>
                      </a:r>
                      <a:r>
                        <a:rPr lang="en-US" sz="900" dirty="0"/>
                        <a:t>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616089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6A2C87-FFF9-48AC-8CB0-75EC26DFDB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2571" y="8313138"/>
            <a:ext cx="4211614" cy="400970"/>
          </a:xfrm>
        </p:spPr>
        <p:txBody>
          <a:bodyPr/>
          <a:lstStyle/>
          <a:p>
            <a:r>
              <a:rPr lang="en-AU" sz="1400" dirty="0"/>
              <a:t>Using Open-Source Tools: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B2B475-7140-4EAE-9D0C-1436C2A7E9A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1460019" y="6486436"/>
            <a:ext cx="3421491" cy="526939"/>
          </a:xfrm>
        </p:spPr>
        <p:txBody>
          <a:bodyPr lIns="180000" rIns="180000">
            <a:normAutofit lnSpcReduction="10000"/>
          </a:bodyPr>
          <a:lstStyle/>
          <a:p>
            <a:r>
              <a:rPr lang="en-AU" sz="1000" dirty="0"/>
              <a:t>Average throughput from each configuration, serving 100 total clients, in 10 client chunks.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306BBF-0822-452C-83D9-FB1AF6F124C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1460019" y="6088117"/>
            <a:ext cx="3421491" cy="398319"/>
          </a:xfrm>
        </p:spPr>
        <p:txBody>
          <a:bodyPr/>
          <a:lstStyle/>
          <a:p>
            <a:r>
              <a:rPr lang="en-AU" sz="1400" dirty="0"/>
              <a:t>Server Application Performance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7A0188-6219-4F5A-B094-CC6776E1CC3B}"/>
              </a:ext>
            </a:extLst>
          </p:cNvPr>
          <p:cNvSpPr txBox="1"/>
          <p:nvPr/>
        </p:nvSpPr>
        <p:spPr>
          <a:xfrm>
            <a:off x="439480" y="10189731"/>
            <a:ext cx="44002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</a:rPr>
              <a:t>School of Electrical Engineering and Computer Science</a:t>
            </a:r>
          </a:p>
        </p:txBody>
      </p:sp>
      <p:sp>
        <p:nvSpPr>
          <p:cNvPr id="26" name="Footer Placeholder 15">
            <a:extLst>
              <a:ext uri="{FF2B5EF4-FFF2-40B4-BE49-F238E27FC236}">
                <a16:creationId xmlns:a16="http://schemas.microsoft.com/office/drawing/2014/main" id="{220A6432-1083-4072-2C91-D05DD0636B48}"/>
              </a:ext>
            </a:extLst>
          </p:cNvPr>
          <p:cNvSpPr txBox="1">
            <a:spLocks/>
          </p:cNvSpPr>
          <p:nvPr/>
        </p:nvSpPr>
        <p:spPr>
          <a:xfrm rot="16200000">
            <a:off x="14184377" y="9054255"/>
            <a:ext cx="1085078" cy="825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39789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79578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19368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9157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98946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38735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78525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18314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50" dirty="0"/>
              <a:t>CRICOS 00025B • TEQSA PRV12080 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0398D34-3762-E392-C46C-D0BC32FE72C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10950" y="3582955"/>
            <a:ext cx="4203235" cy="405486"/>
          </a:xfrm>
        </p:spPr>
        <p:txBody>
          <a:bodyPr/>
          <a:lstStyle/>
          <a:p>
            <a:pPr algn="ctr"/>
            <a:r>
              <a:rPr lang="en-AU" sz="1600" dirty="0"/>
              <a:t>Aim: Speed-up AES-128-CBC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F5BFDD4-E0E5-1A7C-543F-A457202B3614}"/>
              </a:ext>
            </a:extLst>
          </p:cNvPr>
          <p:cNvSpPr txBox="1">
            <a:spLocks/>
          </p:cNvSpPr>
          <p:nvPr/>
        </p:nvSpPr>
        <p:spPr>
          <a:xfrm>
            <a:off x="402571" y="7800912"/>
            <a:ext cx="4203235" cy="50844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270000" tIns="90000" rIns="27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/>
              <a:t>Goal: Implement an Encryption SoC Server on FPGA Hardware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41EA9-F01C-9E5B-1C00-59DFC34B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82" y="3960745"/>
            <a:ext cx="2534513" cy="37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AB90C55-A052-37C6-4F77-235613365871}"/>
              </a:ext>
            </a:extLst>
          </p:cNvPr>
          <p:cNvSpPr txBox="1">
            <a:spLocks/>
          </p:cNvSpPr>
          <p:nvPr/>
        </p:nvSpPr>
        <p:spPr>
          <a:xfrm>
            <a:off x="2639602" y="5523729"/>
            <a:ext cx="1972441" cy="2258146"/>
          </a:xfrm>
          <a:prstGeom prst="rect">
            <a:avLst/>
          </a:prstGeom>
          <a:solidFill>
            <a:srgbClr val="EFEDEB"/>
          </a:solidFill>
        </p:spPr>
        <p:txBody>
          <a:bodyPr vert="horz" lIns="144000" tIns="126000" rIns="144000" bIns="126000" rtlCol="0">
            <a:normAutofit lnSpcReduction="10000"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/>
              <a:t>Three ways we can </a:t>
            </a:r>
            <a:r>
              <a:rPr lang="en-AU" sz="1100" b="1" dirty="0"/>
              <a:t>speed up</a:t>
            </a:r>
            <a:r>
              <a:rPr lang="en-AU" sz="1100" dirty="0"/>
              <a:t> AES: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/>
              <a:t>Precompute </a:t>
            </a:r>
            <a:r>
              <a:rPr lang="en-AU" sz="1100" dirty="0" err="1"/>
              <a:t>SBoxes</a:t>
            </a:r>
            <a:r>
              <a:rPr lang="en-AU" sz="1100" dirty="0"/>
              <a:t> in BRAM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/>
              <a:t>Implement operations at the ISA-level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/>
              <a:t>Combine operations into a single operation</a:t>
            </a:r>
          </a:p>
          <a:p>
            <a:endParaRPr lang="en-AU" sz="1100" dirty="0"/>
          </a:p>
          <a:p>
            <a:r>
              <a:rPr lang="en-AU" sz="1100" dirty="0"/>
              <a:t>Parallelisation is not possible (CBC relies on previous block ciphers).</a:t>
            </a:r>
          </a:p>
        </p:txBody>
      </p:sp>
      <p:sp>
        <p:nvSpPr>
          <p:cNvPr id="49" name="Text Placeholder 20">
            <a:extLst>
              <a:ext uri="{FF2B5EF4-FFF2-40B4-BE49-F238E27FC236}">
                <a16:creationId xmlns:a16="http://schemas.microsoft.com/office/drawing/2014/main" id="{86298E70-B750-3F3C-4A09-4769585C937A}"/>
              </a:ext>
            </a:extLst>
          </p:cNvPr>
          <p:cNvSpPr txBox="1">
            <a:spLocks/>
          </p:cNvSpPr>
          <p:nvPr/>
        </p:nvSpPr>
        <p:spPr>
          <a:xfrm>
            <a:off x="447257" y="7521957"/>
            <a:ext cx="1999850" cy="34363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900" dirty="0"/>
              <a:t>Figure 1: Diagram showing ciphering process of one AES round, Wikipedia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19975FF-3593-C246-6577-FAE78548D903}"/>
              </a:ext>
            </a:extLst>
          </p:cNvPr>
          <p:cNvSpPr txBox="1">
            <a:spLocks/>
          </p:cNvSpPr>
          <p:nvPr/>
        </p:nvSpPr>
        <p:spPr>
          <a:xfrm>
            <a:off x="2639601" y="3988126"/>
            <a:ext cx="1972441" cy="1535603"/>
          </a:xfrm>
          <a:prstGeom prst="rect">
            <a:avLst/>
          </a:prstGeom>
          <a:solidFill>
            <a:srgbClr val="EFEDEB"/>
          </a:solidFill>
        </p:spPr>
        <p:txBody>
          <a:bodyPr vert="horz" lIns="144000" tIns="126000" rIns="144000" bIns="126000" rtlCol="0">
            <a:noAutofit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b="1" dirty="0"/>
              <a:t>Algorithm Steps</a:t>
            </a:r>
          </a:p>
          <a:p>
            <a:pPr marL="228600" indent="-228600">
              <a:buAutoNum type="arabicPeriod"/>
            </a:pPr>
            <a:r>
              <a:rPr lang="en-AU" sz="1000" dirty="0" err="1"/>
              <a:t>ExpandKey</a:t>
            </a:r>
            <a:endParaRPr lang="en-AU" sz="1000" dirty="0"/>
          </a:p>
          <a:p>
            <a:pPr marL="228600" indent="-228600">
              <a:buAutoNum type="arabicPeriod"/>
            </a:pPr>
            <a:r>
              <a:rPr lang="en-AU" sz="1000" dirty="0" err="1"/>
              <a:t>AddRoundKey</a:t>
            </a:r>
            <a:endParaRPr lang="en-AU" sz="1000" dirty="0"/>
          </a:p>
          <a:p>
            <a:endParaRPr lang="en-AU" sz="1000" dirty="0"/>
          </a:p>
          <a:p>
            <a:r>
              <a:rPr lang="en-AU" sz="1000" dirty="0"/>
              <a:t>Loop for </a:t>
            </a:r>
            <a:r>
              <a:rPr lang="en-AU" sz="1000" i="1" dirty="0"/>
              <a:t>n</a:t>
            </a:r>
            <a:r>
              <a:rPr lang="en-AU" sz="1000" dirty="0"/>
              <a:t> rounds:</a:t>
            </a:r>
          </a:p>
          <a:p>
            <a:pPr marL="228600" indent="-228600">
              <a:buAutoNum type="arabicPeriod"/>
            </a:pPr>
            <a:r>
              <a:rPr lang="en-AU" sz="1000" dirty="0" err="1"/>
              <a:t>ByteSub</a:t>
            </a:r>
            <a:endParaRPr lang="en-AU" sz="1000" dirty="0"/>
          </a:p>
          <a:p>
            <a:pPr marL="228600" indent="-228600">
              <a:buAutoNum type="arabicPeriod"/>
            </a:pPr>
            <a:r>
              <a:rPr lang="en-AU" sz="1000" dirty="0" err="1"/>
              <a:t>ShiftRow</a:t>
            </a:r>
            <a:endParaRPr lang="en-AU" sz="1000" dirty="0"/>
          </a:p>
          <a:p>
            <a:pPr marL="228600" indent="-228600">
              <a:buAutoNum type="arabicPeriod"/>
            </a:pPr>
            <a:r>
              <a:rPr lang="en-AU" sz="1000" dirty="0" err="1"/>
              <a:t>MixColumn</a:t>
            </a:r>
            <a:endParaRPr lang="en-AU" sz="1000" dirty="0"/>
          </a:p>
          <a:p>
            <a:pPr marL="228600" indent="-228600">
              <a:buAutoNum type="arabicPeriod"/>
            </a:pPr>
            <a:r>
              <a:rPr lang="en-AU" sz="1000" dirty="0" err="1"/>
              <a:t>AddRoundKey</a:t>
            </a:r>
            <a:endParaRPr lang="en-AU" sz="10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0A16920-BA3C-E655-981D-47682D194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82" y="1918617"/>
            <a:ext cx="6397062" cy="2649429"/>
          </a:xfrm>
          <a:prstGeom prst="rect">
            <a:avLst/>
          </a:prstGeom>
        </p:spPr>
      </p:pic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73B9A28E-0F25-A5DC-8748-429C51F04DA0}"/>
              </a:ext>
            </a:extLst>
          </p:cNvPr>
          <p:cNvSpPr txBox="1">
            <a:spLocks/>
          </p:cNvSpPr>
          <p:nvPr/>
        </p:nvSpPr>
        <p:spPr>
          <a:xfrm>
            <a:off x="4681182" y="5786743"/>
            <a:ext cx="2633583" cy="4054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270000" tIns="90000" rIns="27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Server Application, Python3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05EDFE4F-6FD1-EA54-D80A-C1C9EC76C88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681183" y="5006280"/>
            <a:ext cx="6673812" cy="774081"/>
          </a:xfrm>
        </p:spPr>
        <p:txBody>
          <a:bodyPr lIns="180000" rIns="180000">
            <a:normAutofit fontScale="92500"/>
          </a:bodyPr>
          <a:lstStyle/>
          <a:p>
            <a:r>
              <a:rPr lang="en-US" sz="1100" dirty="0"/>
              <a:t>With the dual-core 100MHz </a:t>
            </a:r>
            <a:r>
              <a:rPr lang="en-US" sz="1100" dirty="0" err="1"/>
              <a:t>VexRiscv</a:t>
            </a:r>
            <a:r>
              <a:rPr lang="en-US" sz="1100" dirty="0"/>
              <a:t>, an average TCP throughput of </a:t>
            </a:r>
            <a:r>
              <a:rPr lang="en-US" sz="1100" b="1" dirty="0"/>
              <a:t>9.9Mbits/s</a:t>
            </a:r>
            <a:r>
              <a:rPr lang="en-US" sz="1100" dirty="0"/>
              <a:t> was achieved in </a:t>
            </a:r>
            <a:r>
              <a:rPr lang="en-US" sz="1100" i="1" dirty="0"/>
              <a:t>iPerf3.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With 150Mhz dual-core, the TCP stream average increased to </a:t>
            </a:r>
            <a:r>
              <a:rPr lang="en-US" sz="1100" b="1" dirty="0"/>
              <a:t>22.4Mbits/s. </a:t>
            </a:r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5BAD4B58-3E48-72BD-BFD5-288A4021D287}"/>
              </a:ext>
            </a:extLst>
          </p:cNvPr>
          <p:cNvSpPr txBox="1">
            <a:spLocks/>
          </p:cNvSpPr>
          <p:nvPr/>
        </p:nvSpPr>
        <p:spPr>
          <a:xfrm>
            <a:off x="4679100" y="4635244"/>
            <a:ext cx="6684562" cy="400970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846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Ethernet Throughput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66A4EBE5-E4AD-1B06-7088-66A293F1B30C}"/>
              </a:ext>
            </a:extLst>
          </p:cNvPr>
          <p:cNvSpPr txBox="1">
            <a:spLocks/>
          </p:cNvSpPr>
          <p:nvPr/>
        </p:nvSpPr>
        <p:spPr>
          <a:xfrm>
            <a:off x="4666364" y="1420300"/>
            <a:ext cx="6688630" cy="400970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846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Encryption Rate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648E348-146A-3B76-D419-D6900786E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643" y="5755800"/>
            <a:ext cx="4063418" cy="4614137"/>
          </a:xfrm>
          <a:prstGeom prst="rect">
            <a:avLst/>
          </a:prstGeom>
        </p:spPr>
      </p:pic>
      <p:sp>
        <p:nvSpPr>
          <p:cNvPr id="80" name="Content Placeholder 12">
            <a:extLst>
              <a:ext uri="{FF2B5EF4-FFF2-40B4-BE49-F238E27FC236}">
                <a16:creationId xmlns:a16="http://schemas.microsoft.com/office/drawing/2014/main" id="{0041273A-E82E-A261-D5A1-728A9A72D393}"/>
              </a:ext>
            </a:extLst>
          </p:cNvPr>
          <p:cNvSpPr txBox="1">
            <a:spLocks/>
          </p:cNvSpPr>
          <p:nvPr/>
        </p:nvSpPr>
        <p:spPr>
          <a:xfrm>
            <a:off x="4687223" y="6562711"/>
            <a:ext cx="2631441" cy="3495791"/>
          </a:xfrm>
          <a:prstGeom prst="rect">
            <a:avLst/>
          </a:prstGeom>
          <a:solidFill>
            <a:srgbClr val="EFEDEB"/>
          </a:solidFill>
        </p:spPr>
        <p:txBody>
          <a:bodyPr vert="horz" lIns="180000" tIns="126000" rIns="180000" bIns="126000" rtlCol="0">
            <a:normAutofit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Implemented in full </a:t>
            </a:r>
            <a:r>
              <a:rPr lang="en-AU" sz="1000" i="1" dirty="0"/>
              <a:t>Python3 </a:t>
            </a:r>
            <a:r>
              <a:rPr lang="en-AU" sz="1000" dirty="0"/>
              <a:t>running on </a:t>
            </a:r>
            <a:r>
              <a:rPr lang="en-AU" sz="1000" dirty="0" err="1"/>
              <a:t>Buildroot</a:t>
            </a:r>
            <a:r>
              <a:rPr lang="en-AU" sz="1000" dirty="0"/>
              <a:t> Linux.</a:t>
            </a:r>
          </a:p>
          <a:p>
            <a:endParaRPr lang="en-AU" sz="1000" dirty="0"/>
          </a:p>
          <a:p>
            <a:r>
              <a:rPr lang="en-AU" sz="1000" dirty="0"/>
              <a:t>Client streams input chunks to the server.</a:t>
            </a:r>
          </a:p>
          <a:p>
            <a:endParaRPr lang="en-AU" sz="1000" dirty="0"/>
          </a:p>
          <a:p>
            <a:r>
              <a:rPr lang="en-AU" sz="1000" dirty="0"/>
              <a:t>Server then encrypts or decrypts depending on what the client specified.</a:t>
            </a:r>
          </a:p>
          <a:p>
            <a:endParaRPr lang="en-AU" sz="1000" dirty="0"/>
          </a:p>
          <a:p>
            <a:r>
              <a:rPr lang="en-AU" sz="1000" dirty="0"/>
              <a:t>Server sends back the processed chunk and the transaction is closed.</a:t>
            </a:r>
          </a:p>
          <a:p>
            <a:endParaRPr lang="en-AU" sz="1000" dirty="0"/>
          </a:p>
          <a:p>
            <a:r>
              <a:rPr lang="en-AU" sz="1000" dirty="0"/>
              <a:t>This process supports the </a:t>
            </a:r>
            <a:r>
              <a:rPr lang="en-AU" sz="1000" b="1" dirty="0"/>
              <a:t>threading</a:t>
            </a:r>
            <a:r>
              <a:rPr lang="en-AU" sz="1000" dirty="0"/>
              <a:t> of multiple clients on the same port.</a:t>
            </a:r>
          </a:p>
          <a:p>
            <a:endParaRPr lang="en-AU" sz="1000" dirty="0"/>
          </a:p>
          <a:p>
            <a:r>
              <a:rPr lang="en-AU" sz="1000" dirty="0"/>
              <a:t>For analysing performance, “metrics” are collected both server-side and client-side.</a:t>
            </a:r>
          </a:p>
          <a:p>
            <a:endParaRPr lang="en-AU" sz="1000" dirty="0"/>
          </a:p>
          <a:p>
            <a:r>
              <a:rPr lang="en-AU" sz="1000" dirty="0"/>
              <a:t>These results are then posted to a HTTP server that uses a SQLite DB.</a:t>
            </a:r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392FEED0-6EB5-CC1B-9760-5D7FA4510027}"/>
              </a:ext>
            </a:extLst>
          </p:cNvPr>
          <p:cNvSpPr txBox="1">
            <a:spLocks/>
          </p:cNvSpPr>
          <p:nvPr/>
        </p:nvSpPr>
        <p:spPr>
          <a:xfrm>
            <a:off x="4614185" y="6205652"/>
            <a:ext cx="2690117" cy="34363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900" dirty="0"/>
              <a:t>Figure 2 (Right): Diagram showing Server-Client Relationship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6EEBEEAD-0BB3-FA95-DD2E-423B9F8DD888}"/>
              </a:ext>
            </a:extLst>
          </p:cNvPr>
          <p:cNvSpPr txBox="1">
            <a:spLocks/>
          </p:cNvSpPr>
          <p:nvPr/>
        </p:nvSpPr>
        <p:spPr>
          <a:xfrm>
            <a:off x="11462163" y="5036214"/>
            <a:ext cx="3421491" cy="547164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846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Q: Does Overall Throughput Increase with CPU Core Amount?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67C7B36F-0573-C1F2-7C42-C579BFA78789}"/>
              </a:ext>
            </a:extLst>
          </p:cNvPr>
          <p:cNvSpPr txBox="1">
            <a:spLocks/>
          </p:cNvSpPr>
          <p:nvPr/>
        </p:nvSpPr>
        <p:spPr>
          <a:xfrm>
            <a:off x="11460019" y="5540953"/>
            <a:ext cx="3421491" cy="547164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846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A: No. Because of Resource Contention</a:t>
            </a:r>
          </a:p>
        </p:txBody>
      </p:sp>
      <p:sp>
        <p:nvSpPr>
          <p:cNvPr id="89" name="Text Placeholder 20">
            <a:extLst>
              <a:ext uri="{FF2B5EF4-FFF2-40B4-BE49-F238E27FC236}">
                <a16:creationId xmlns:a16="http://schemas.microsoft.com/office/drawing/2014/main" id="{73E4E56B-5B34-3924-23CF-75D50EE56356}"/>
              </a:ext>
            </a:extLst>
          </p:cNvPr>
          <p:cNvSpPr txBox="1">
            <a:spLocks/>
          </p:cNvSpPr>
          <p:nvPr/>
        </p:nvSpPr>
        <p:spPr>
          <a:xfrm>
            <a:off x="11230294" y="1861953"/>
            <a:ext cx="3478106" cy="3468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dirty="0"/>
              <a:t>Figure 4: Stress-ng Performance Comparison Across Configurations</a:t>
            </a:r>
          </a:p>
        </p:txBody>
      </p:sp>
      <p:sp>
        <p:nvSpPr>
          <p:cNvPr id="91" name="Text Placeholder 20">
            <a:extLst>
              <a:ext uri="{FF2B5EF4-FFF2-40B4-BE49-F238E27FC236}">
                <a16:creationId xmlns:a16="http://schemas.microsoft.com/office/drawing/2014/main" id="{2F629C01-A94F-A22E-4B34-2FCC0B510D3F}"/>
              </a:ext>
            </a:extLst>
          </p:cNvPr>
          <p:cNvSpPr txBox="1">
            <a:spLocks/>
          </p:cNvSpPr>
          <p:nvPr/>
        </p:nvSpPr>
        <p:spPr>
          <a:xfrm>
            <a:off x="4666364" y="1839519"/>
            <a:ext cx="6399522" cy="16101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dirty="0"/>
              <a:t>Figure 3: OpenSSL Speed Tests for </a:t>
            </a:r>
            <a:r>
              <a:rPr lang="en-AU" sz="1000" dirty="0" err="1"/>
              <a:t>VexRiscv</a:t>
            </a:r>
            <a:r>
              <a:rPr lang="en-AU" sz="1000" dirty="0"/>
              <a:t> Configurations (Single-core)</a:t>
            </a:r>
          </a:p>
        </p:txBody>
      </p:sp>
      <p:sp>
        <p:nvSpPr>
          <p:cNvPr id="92" name="Text Placeholder 13">
            <a:extLst>
              <a:ext uri="{FF2B5EF4-FFF2-40B4-BE49-F238E27FC236}">
                <a16:creationId xmlns:a16="http://schemas.microsoft.com/office/drawing/2014/main" id="{8C0F29A4-A4A7-6CAB-444A-155807F171AC}"/>
              </a:ext>
            </a:extLst>
          </p:cNvPr>
          <p:cNvSpPr txBox="1">
            <a:spLocks/>
          </p:cNvSpPr>
          <p:nvPr/>
        </p:nvSpPr>
        <p:spPr>
          <a:xfrm>
            <a:off x="4672861" y="1019533"/>
            <a:ext cx="10210793" cy="3983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270000" tIns="90000" rIns="27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Performance Benchmarks</a:t>
            </a:r>
          </a:p>
        </p:txBody>
      </p:sp>
      <p:sp>
        <p:nvSpPr>
          <p:cNvPr id="94" name="Text Placeholder 5">
            <a:extLst>
              <a:ext uri="{FF2B5EF4-FFF2-40B4-BE49-F238E27FC236}">
                <a16:creationId xmlns:a16="http://schemas.microsoft.com/office/drawing/2014/main" id="{5033919D-B997-3F00-ACEC-ABC6DDA1EDC0}"/>
              </a:ext>
            </a:extLst>
          </p:cNvPr>
          <p:cNvSpPr txBox="1">
            <a:spLocks/>
          </p:cNvSpPr>
          <p:nvPr/>
        </p:nvSpPr>
        <p:spPr>
          <a:xfrm>
            <a:off x="11460019" y="1419530"/>
            <a:ext cx="3423635" cy="400970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846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Stress-ng Tests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DBAB529-274E-F9C1-CD47-7EDF6760C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0019" y="7025796"/>
            <a:ext cx="2646484" cy="2646484"/>
          </a:xfrm>
          <a:prstGeom prst="rect">
            <a:avLst/>
          </a:prstGeom>
        </p:spPr>
      </p:pic>
      <p:sp>
        <p:nvSpPr>
          <p:cNvPr id="96" name="Text Placeholder 20">
            <a:extLst>
              <a:ext uri="{FF2B5EF4-FFF2-40B4-BE49-F238E27FC236}">
                <a16:creationId xmlns:a16="http://schemas.microsoft.com/office/drawing/2014/main" id="{002BD2E6-647E-AAB6-A8E6-FE966B889E02}"/>
              </a:ext>
            </a:extLst>
          </p:cNvPr>
          <p:cNvSpPr txBox="1">
            <a:spLocks/>
          </p:cNvSpPr>
          <p:nvPr/>
        </p:nvSpPr>
        <p:spPr>
          <a:xfrm>
            <a:off x="14054593" y="7146884"/>
            <a:ext cx="921452" cy="48086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Figure 4: Server Throughputs per core amount</a:t>
            </a:r>
          </a:p>
        </p:txBody>
      </p:sp>
    </p:spTree>
    <p:extLst>
      <p:ext uri="{BB962C8B-B14F-4D97-AF65-F5344CB8AC3E}">
        <p14:creationId xmlns:p14="http://schemas.microsoft.com/office/powerpoint/2010/main" val="2352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2139</TotalTime>
  <Words>420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</vt:lpstr>
      <vt:lpstr>Calibri</vt:lpstr>
      <vt:lpstr>Roboto</vt:lpstr>
      <vt:lpstr>Tahoma</vt:lpstr>
      <vt:lpstr>Wingdings</vt:lpstr>
      <vt:lpstr>University of Queensland</vt:lpstr>
      <vt:lpstr>FPGA RISC-V Softcore Processor for Network Security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Lachlan Comino</cp:lastModifiedBy>
  <cp:revision>58</cp:revision>
  <cp:lastPrinted>2024-10-17T02:16:07Z</cp:lastPrinted>
  <dcterms:created xsi:type="dcterms:W3CDTF">2018-09-28T01:38:30Z</dcterms:created>
  <dcterms:modified xsi:type="dcterms:W3CDTF">2024-10-17T02:16:31Z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2022-11-18T07:02:36Z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7bf8f219-779c-4a26-b3eb-1785cff28eda</vt:lpwstr>
  </property>
  <property fmtid="{D5CDD505-2E9C-101B-9397-08002B2CF9AE}" pid="8" name="MSIP_Label_0f488380-630a-4f55-a077-a19445e3f360_ContentBits">
    <vt:lpwstr>0</vt:lpwstr>
  </property>
</Properties>
</file>