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60" r:id="rId5"/>
    <p:sldId id="267" r:id="rId6"/>
    <p:sldId id="269" r:id="rId7"/>
    <p:sldId id="270" r:id="rId8"/>
    <p:sldId id="266" r:id="rId9"/>
    <p:sldId id="275" r:id="rId10"/>
    <p:sldId id="274" r:id="rId11"/>
    <p:sldId id="261" r:id="rId12"/>
    <p:sldId id="264" r:id="rId13"/>
    <p:sldId id="265" r:id="rId14"/>
    <p:sldId id="272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81453"/>
  </p:normalViewPr>
  <p:slideViewPr>
    <p:cSldViewPr snapToGrid="0">
      <p:cViewPr>
        <p:scale>
          <a:sx n="110" d="100"/>
          <a:sy n="110" d="100"/>
        </p:scale>
        <p:origin x="9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A411F-6718-8940-A5BA-906DAACF0FB8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65A27-7914-FA42-81AB-9E4CA10F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</a:t>
            </a:r>
          </a:p>
          <a:p>
            <a:endParaRPr lang="en-US" dirty="0"/>
          </a:p>
          <a:p>
            <a:r>
              <a:rPr lang="en-US" dirty="0"/>
              <a:t>Multicore design</a:t>
            </a:r>
          </a:p>
          <a:p>
            <a:r>
              <a:rPr lang="en-US" dirty="0"/>
              <a:t>Explain the purpose of each core</a:t>
            </a:r>
          </a:p>
          <a:p>
            <a:r>
              <a:rPr lang="en-US" dirty="0"/>
              <a:t>Mention core 1’s closeness to ethernet MAC and the AES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5A27-7914-FA42-81AB-9E4CA10FD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</a:t>
            </a:r>
          </a:p>
          <a:p>
            <a:r>
              <a:rPr lang="en-US" dirty="0" err="1"/>
              <a:t>SpinalHDL</a:t>
            </a:r>
            <a:r>
              <a:rPr lang="en-US" dirty="0"/>
              <a:t> for programming, built on top of </a:t>
            </a:r>
            <a:r>
              <a:rPr lang="en-US" dirty="0" err="1"/>
              <a:t>scala</a:t>
            </a:r>
            <a:r>
              <a:rPr lang="en-US" dirty="0"/>
              <a:t> built tools, Vexriscv-32 is built with it</a:t>
            </a:r>
          </a:p>
          <a:p>
            <a:r>
              <a:rPr lang="en-US" dirty="0" err="1"/>
              <a:t>LiteX</a:t>
            </a:r>
            <a:r>
              <a:rPr lang="en-US" dirty="0"/>
              <a:t> for building SOCs</a:t>
            </a:r>
          </a:p>
          <a:p>
            <a:endParaRPr lang="en-US" dirty="0"/>
          </a:p>
          <a:p>
            <a:r>
              <a:rPr lang="en-US" dirty="0"/>
              <a:t>100MHz in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5A27-7914-FA42-81AB-9E4CA10FD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5A27-7914-FA42-81AB-9E4CA10FD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bed is done (but only virtually)</a:t>
            </a:r>
          </a:p>
          <a:p>
            <a:r>
              <a:rPr lang="en-US" dirty="0"/>
              <a:t>Containers and deployment services defined</a:t>
            </a:r>
          </a:p>
          <a:p>
            <a:r>
              <a:rPr lang="en-US" dirty="0"/>
              <a:t>Container that mimics the SCPNS</a:t>
            </a:r>
          </a:p>
          <a:p>
            <a:r>
              <a:rPr lang="en-US" dirty="0"/>
              <a:t>Container for clients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…</a:t>
            </a:r>
          </a:p>
          <a:p>
            <a:r>
              <a:rPr lang="en-US" dirty="0"/>
              <a:t>It still needs to run on the cluster network hardware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5A27-7914-FA42-81AB-9E4CA10FD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C54-C8AF-3895-B66A-78EEEAB70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3D3B-5CD5-930C-89E0-2DB236816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F9E9-D491-12B7-2661-D4356729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BD3D-E203-5D44-A508-351E3EF900B5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21C7-9D68-0311-E7C2-7CBA8E46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2278-BA32-CB84-06BC-17D5C25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0FCC-E436-5DF3-B71E-D9A3AD06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E1894-9E6A-4E6B-E844-448F7041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1517-63DC-9EAB-0772-8EBC9B5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5353-5C45-434D-87E7-C7B7DAF54242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F778-4C07-73D5-79E0-CF3F4935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5207-D2E9-8FBB-03CD-1E9351F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A6BBD-1386-1D6A-DDBF-9B35368D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93C1-B5EE-3DF5-401C-715EDBD3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6A40-FB0E-C300-299A-04E97F04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C633-6883-D940-AA2E-A903F36928B1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24D3-8123-E8A5-B0D0-F5DE157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F988-291B-83A7-7085-2D247BF1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EEF-A2FE-FF4E-BDB1-ED80202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D691-40BF-CF3E-347C-B1F3C31D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BA7-EF1F-A447-85B5-562FA29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3542-FA30-5448-8531-1B8AEE3BC3EC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DEAD-9F59-85CD-B7C5-DC8BCD55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0F7E-08FD-09EA-7321-C3C5349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FE8-6366-EEB2-6BE8-7F867633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5A34-77DD-20B9-1F31-55A0507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6BF9-5221-D620-095A-154065A1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4E0-F624-6C4C-BFF9-68FB7341F338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3F48-523F-3009-1AAF-B1A948D2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6509-47E4-490C-C40F-121F3A7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A7FF-C6EE-A1A0-DB85-F3F2EFFB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BD94-D2ED-43B3-A9B3-893BCDCFB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63CB-2005-5E5F-6A54-8FDB21880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8D163-7F6C-7EF9-5905-BC24B283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7B16-93C6-C342-B5D6-ADEC457C6417}" type="datetime1">
              <a:rPr lang="en-AU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ECE5-DB6A-2227-4C3F-1B5E2BEE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1BBE-EACC-B532-3F34-B2F3023F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50CB-A7B0-97AD-F5D4-E9C7ACD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0EC8-47BC-30C7-1838-CBA73E3A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53F4C-5DB6-8FD6-C371-53D00F87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037C9-C6F0-5622-0DF9-28E56458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B1336-B1DB-25AA-E48D-32EBF6CD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51CA5-233E-F1E9-89B3-0809BC4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B85-F832-E947-AA0F-F5E2B97EF92C}" type="datetime1">
              <a:rPr lang="en-AU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9FE26-6025-2C66-313E-70E3DA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B5F35-4444-6249-B631-8DA717D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7663-2D13-D04B-218C-2249075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140E9-D3B9-A532-AF59-5E25FE6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2F2B-07E8-744D-9C00-EA56E47D6ADD}" type="datetime1">
              <a:rPr lang="en-AU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EAC05-0CC9-460E-2BF6-2547203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D7436-48C7-56B4-26D1-E6AB6381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16E9C-16CF-0DDF-DF4B-5E534B3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0872-F6A0-AE46-854D-FE783DE39322}" type="datetime1">
              <a:rPr lang="en-AU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B8EE9-B47A-8D76-FC87-43D999B5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ADCA-CB59-DD8E-839E-880CB946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E3B-936F-A2F7-4F88-9FE3D979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C40-C265-9EA1-E82D-4CAE540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9C34-2C25-5E43-AE3D-EE60364C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06A6-B0F1-AED5-E9AE-FB91C6A9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FC54-C244-0C4D-A4B6-2F3B424719E0}" type="datetime1">
              <a:rPr lang="en-AU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C013D-22C3-AD4D-0DB8-57D0D4B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0177-15DB-2F2D-DE29-EC9772CB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9506-9063-999E-0F5F-5830F07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7E535-C168-97E9-CCF3-86D98D51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847A-69D3-DDFE-E7FE-9852F7EE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24E7-EBCF-C6E5-855C-C9A5B7AD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ACA-D6C2-2645-AF89-974DADF2BFAC}" type="datetime1">
              <a:rPr lang="en-AU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0667-16E2-2D71-25E8-B5F27296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40A8-3363-E640-E3DF-EACDF13B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44166-B35E-437B-DA01-15723D18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34E2-D00A-6A77-603B-207D352C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59AF-E057-F953-97B3-11BAF412D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74E41-BE8D-BB43-A0CF-D1EE7B9F9767}" type="datetime1">
              <a:rPr lang="en-AU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EC6C-5525-0A38-D9C2-29927E38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EC27-5C08-61CA-6295-964DFF4A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1BB930-9BA0-35F4-D13E-42AE0FBF0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620"/>
            <a:ext cx="9144000" cy="1655762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Lachlan Comino, s4532119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Matthew D’Souza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4EC589-5AE2-925E-3E72-B0F5CA1E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78702"/>
              </p:ext>
            </p:extLst>
          </p:nvPr>
        </p:nvGraphicFramePr>
        <p:xfrm>
          <a:off x="838200" y="2692488"/>
          <a:ext cx="10515600" cy="9677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0405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effectLst/>
                          <a:latin typeface="arial" panose="020B0604020202020204" pitchFamily="34" charset="0"/>
                        </a:rPr>
                        <a:t>Embedded Systems Super Thesis Project: FPGA RISC-V Softcore Processor for Network Security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4416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0070A-7BDB-4A05-F53D-1F9DC741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5A8FD-87CB-82AB-4492-6DA23A48CB78}"/>
              </a:ext>
            </a:extLst>
          </p:cNvPr>
          <p:cNvSpPr txBox="1"/>
          <p:nvPr/>
        </p:nvSpPr>
        <p:spPr>
          <a:xfrm>
            <a:off x="5322094" y="2230823"/>
            <a:ext cx="154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REIT4841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128E-5D69-A75D-7FC0-9DE8F880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2546-56E3-843A-1228-E2712B71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C4A6-DBA6-3C47-B86B-EFB853E5E422}"/>
              </a:ext>
            </a:extLst>
          </p:cNvPr>
          <p:cNvSpPr txBox="1"/>
          <p:nvPr/>
        </p:nvSpPr>
        <p:spPr>
          <a:xfrm>
            <a:off x="8440661" y="2403127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Server-side: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SCPNS</a:t>
            </a:r>
          </a:p>
          <a:p>
            <a:endParaRPr lang="en-US" sz="2400" dirty="0"/>
          </a:p>
          <a:p>
            <a:r>
              <a:rPr lang="en-US" sz="2400" dirty="0"/>
              <a:t>Client-side: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”spamming”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439B0-3CB3-80AE-1B5E-F63FE5C69E1D}"/>
              </a:ext>
            </a:extLst>
          </p:cNvPr>
          <p:cNvSpPr txBox="1"/>
          <p:nvPr/>
        </p:nvSpPr>
        <p:spPr>
          <a:xfrm>
            <a:off x="5561765" y="497609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B21585-B989-5FF4-200A-3CFDB05A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0" y="2183076"/>
            <a:ext cx="7794395" cy="31177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223173-6E06-96A2-5082-C847E79CB325}"/>
              </a:ext>
            </a:extLst>
          </p:cNvPr>
          <p:cNvSpPr txBox="1"/>
          <p:nvPr/>
        </p:nvSpPr>
        <p:spPr>
          <a:xfrm>
            <a:off x="443070" y="5793222"/>
            <a:ext cx="747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RPI3 should be able to run many clients</a:t>
            </a:r>
          </a:p>
        </p:txBody>
      </p:sp>
    </p:spTree>
    <p:extLst>
      <p:ext uri="{BB962C8B-B14F-4D97-AF65-F5344CB8AC3E}">
        <p14:creationId xmlns:p14="http://schemas.microsoft.com/office/powerpoint/2010/main" val="418647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2D0F-EF55-D631-E448-7C5847E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Semester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152FF1-FD21-D032-24E1-D32A441FF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8525"/>
              </p:ext>
            </p:extLst>
          </p:nvPr>
        </p:nvGraphicFramePr>
        <p:xfrm>
          <a:off x="2541240" y="2133600"/>
          <a:ext cx="7109519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62972">
                  <a:extLst>
                    <a:ext uri="{9D8B030D-6E8A-4147-A177-3AD203B41FA5}">
                      <a16:colId xmlns:a16="http://schemas.microsoft.com/office/drawing/2014/main" val="800522558"/>
                    </a:ext>
                  </a:extLst>
                </a:gridCol>
                <a:gridCol w="3146547">
                  <a:extLst>
                    <a:ext uri="{9D8B030D-6E8A-4147-A177-3AD203B41FA5}">
                      <a16:colId xmlns:a16="http://schemas.microsoft.com/office/drawing/2014/main" val="2844171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Week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Interface </a:t>
                      </a:r>
                      <a:r>
                        <a:rPr lang="en-US" sz="2800" dirty="0" err="1"/>
                        <a:t>Rpi</a:t>
                      </a:r>
                      <a:r>
                        <a:rPr lang="en-US" sz="2800" dirty="0"/>
                        <a:t>/s to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Week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5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Set up Cluster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Week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0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Week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06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B902C-8871-0594-4212-0921D0D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EDE3-0BC1-3B6B-4D19-037709E3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0758D-D337-5DA5-32DB-74BE8F3D5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78850"/>
              </p:ext>
            </p:extLst>
          </p:nvPr>
        </p:nvGraphicFramePr>
        <p:xfrm>
          <a:off x="2082800" y="2133600"/>
          <a:ext cx="8348134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34855">
                  <a:extLst>
                    <a:ext uri="{9D8B030D-6E8A-4147-A177-3AD203B41FA5}">
                      <a16:colId xmlns:a16="http://schemas.microsoft.com/office/drawing/2014/main" val="1783344618"/>
                    </a:ext>
                  </a:extLst>
                </a:gridCol>
                <a:gridCol w="4513279">
                  <a:extLst>
                    <a:ext uri="{9D8B030D-6E8A-4147-A177-3AD203B41FA5}">
                      <a16:colId xmlns:a16="http://schemas.microsoft.com/office/drawing/2014/main" val="287308873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Create the SCPNS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Run Zephyr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Interface Network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7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AES Encryption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3-4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260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05F6D-F8B3-0020-40F0-A32F990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2918-F3CB-5CF1-A3A5-F0179687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4A1ABE-8F33-F3EA-A73F-4959C72C2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155591"/>
              </p:ext>
            </p:extLst>
          </p:nvPr>
        </p:nvGraphicFramePr>
        <p:xfrm>
          <a:off x="1998133" y="2133600"/>
          <a:ext cx="8195734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97867">
                  <a:extLst>
                    <a:ext uri="{9D8B030D-6E8A-4147-A177-3AD203B41FA5}">
                      <a16:colId xmlns:a16="http://schemas.microsoft.com/office/drawing/2014/main" val="752460074"/>
                    </a:ext>
                  </a:extLst>
                </a:gridCol>
                <a:gridCol w="4097867">
                  <a:extLst>
                    <a:ext uri="{9D8B030D-6E8A-4147-A177-3AD203B41FA5}">
                      <a16:colId xmlns:a16="http://schemas.microsoft.com/office/drawing/2014/main" val="250725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Experimentation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5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Measure and 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Poster &amp;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Week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9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Nov 4</a:t>
                      </a:r>
                      <a:r>
                        <a:rPr lang="en-US" sz="2800" baseline="30000" dirty="0"/>
                        <a:t>th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7132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931E4-5664-0265-F5EE-7AF50CE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064-333F-6552-77BA-A2F7D531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4543"/>
            <a:ext cx="10168467" cy="1266145"/>
          </a:xfrm>
        </p:spPr>
        <p:txBody>
          <a:bodyPr>
            <a:normAutofit/>
          </a:bodyPr>
          <a:lstStyle/>
          <a:p>
            <a:r>
              <a:rPr lang="en-US" dirty="0"/>
              <a:t>Progress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5547-4E3B-2555-E65D-E3E576CA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14"/>
            <a:ext cx="10515600" cy="2522437"/>
          </a:xfrm>
        </p:spPr>
        <p:txBody>
          <a:bodyPr>
            <a:normAutofit/>
          </a:bodyPr>
          <a:lstStyle/>
          <a:p>
            <a:r>
              <a:rPr lang="en-US" dirty="0"/>
              <a:t>The test bed is done (only virtually)</a:t>
            </a:r>
          </a:p>
          <a:p>
            <a:pPr lvl="1"/>
            <a:r>
              <a:rPr lang="en-US" dirty="0"/>
              <a:t>Image and container deployment for clients and mimic SCPNS</a:t>
            </a:r>
          </a:p>
          <a:p>
            <a:r>
              <a:rPr lang="en-US" dirty="0"/>
              <a:t>Image: “</a:t>
            </a:r>
            <a:r>
              <a:rPr lang="en-US" dirty="0" err="1"/>
              <a:t>debian:stable-slim</a:t>
            </a:r>
            <a:r>
              <a:rPr lang="en-US" dirty="0"/>
              <a:t>” (~150Mb)</a:t>
            </a:r>
          </a:p>
          <a:p>
            <a:r>
              <a:rPr lang="en-US" dirty="0"/>
              <a:t>Both run a simple networking/encryption bash script</a:t>
            </a:r>
          </a:p>
          <a:p>
            <a:r>
              <a:rPr lang="en-US" dirty="0"/>
              <a:t>Microk8s dashboard add-on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4EA5-297A-7F49-1941-C30BBC3B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B15EF-DA56-12B0-874A-B109DDD1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2" y="4269810"/>
            <a:ext cx="11355416" cy="2020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C48575-4F4A-54FA-F6CC-2ADF70B1CAC0}"/>
              </a:ext>
            </a:extLst>
          </p:cNvPr>
          <p:cNvSpPr txBox="1"/>
          <p:nvPr/>
        </p:nvSpPr>
        <p:spPr>
          <a:xfrm>
            <a:off x="979185" y="6325472"/>
            <a:ext cx="988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running 5 clients, 1 server</a:t>
            </a:r>
          </a:p>
        </p:txBody>
      </p:sp>
    </p:spTree>
    <p:extLst>
      <p:ext uri="{BB962C8B-B14F-4D97-AF65-F5344CB8AC3E}">
        <p14:creationId xmlns:p14="http://schemas.microsoft.com/office/powerpoint/2010/main" val="25297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4BA8-5CCF-FA88-FF89-5D8C5B0C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CB8-410E-8FE2-A87A-F1983484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networking core on the SCPNS handle multiple connections?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51FD-A267-811E-867C-74B3759B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6C8E-DD3C-E892-8644-3B554CB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AE5-1EF7-CDA5-D611-41CA127E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Topic Definition</a:t>
            </a:r>
          </a:p>
          <a:p>
            <a:pPr marL="514350" indent="-514350">
              <a:buAutoNum type="arabicPeriod"/>
            </a:pPr>
            <a:r>
              <a:rPr lang="en-US" dirty="0"/>
              <a:t>Aim’s and KPI</a:t>
            </a:r>
          </a:p>
          <a:p>
            <a:pPr marL="514350" indent="-514350">
              <a:buAutoNum type="arabicPeriod"/>
            </a:pPr>
            <a:r>
              <a:rPr lang="en-US" dirty="0"/>
              <a:t>Hardware Overview</a:t>
            </a:r>
          </a:p>
          <a:p>
            <a:pPr marL="514350" indent="-514350">
              <a:buAutoNum type="arabicPeriod"/>
            </a:pPr>
            <a:r>
              <a:rPr lang="en-US" dirty="0"/>
              <a:t>Network Testbed Overview</a:t>
            </a:r>
          </a:p>
          <a:p>
            <a:pPr marL="514350" indent="-514350">
              <a:buAutoNum type="arabicPeriod"/>
            </a:pPr>
            <a:r>
              <a:rPr lang="en-US" dirty="0"/>
              <a:t>Project Plan</a:t>
            </a:r>
          </a:p>
          <a:p>
            <a:pPr marL="514350" indent="-514350">
              <a:buAutoNum type="arabicPeriod"/>
            </a:pPr>
            <a:r>
              <a:rPr lang="en-US" dirty="0"/>
              <a:t>Progress so Far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2BD2-86E0-DE12-1537-08DB8194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879-B210-160E-D95D-2FE8A190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9035-87EE-068B-D59C-B635C744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Goal: Design a mutable, FPGA-based, edge device that </a:t>
            </a:r>
            <a:r>
              <a:rPr lang="en-US" sz="3200" i="1" dirty="0" err="1"/>
              <a:t>emphasises</a:t>
            </a:r>
            <a:r>
              <a:rPr lang="en-US" sz="3200" dirty="0"/>
              <a:t> network security.</a:t>
            </a:r>
          </a:p>
          <a:p>
            <a:endParaRPr lang="en-US" b="1" dirty="0"/>
          </a:p>
          <a:p>
            <a:r>
              <a:rPr lang="en-US" dirty="0"/>
              <a:t>FPGA-Based RISC-V softcore processor running zephyr</a:t>
            </a:r>
            <a:endParaRPr lang="en-US" b="1" dirty="0"/>
          </a:p>
          <a:p>
            <a:pPr lvl="1"/>
            <a:r>
              <a:rPr lang="en-US" b="1" dirty="0"/>
              <a:t>S</a:t>
            </a:r>
            <a:r>
              <a:rPr lang="en-US" dirty="0"/>
              <a:t>oft </a:t>
            </a:r>
            <a:r>
              <a:rPr lang="en-US" b="1" dirty="0"/>
              <a:t>C</a:t>
            </a:r>
            <a:r>
              <a:rPr lang="en-US" dirty="0"/>
              <a:t>ore </a:t>
            </a:r>
            <a:r>
              <a:rPr lang="en-US" b="1" dirty="0"/>
              <a:t>P</a:t>
            </a:r>
            <a:r>
              <a:rPr lang="en-US" dirty="0"/>
              <a:t>rocessor for </a:t>
            </a:r>
            <a:r>
              <a:rPr lang="en-US" b="1" dirty="0"/>
              <a:t>N</a:t>
            </a:r>
            <a:r>
              <a:rPr lang="en-US" dirty="0"/>
              <a:t>etwork </a:t>
            </a:r>
            <a:r>
              <a:rPr lang="en-US" b="1" dirty="0"/>
              <a:t>S</a:t>
            </a:r>
            <a:r>
              <a:rPr lang="en-US" dirty="0"/>
              <a:t>ecurity – S.C.P.N.S</a:t>
            </a:r>
          </a:p>
          <a:p>
            <a:endParaRPr lang="en-US" dirty="0"/>
          </a:p>
          <a:p>
            <a:r>
              <a:rPr lang="en-US" dirty="0"/>
              <a:t>Mutable – Can run an application in parallel with networking (within reason)</a:t>
            </a:r>
          </a:p>
          <a:p>
            <a:r>
              <a:rPr lang="en-US" dirty="0"/>
              <a:t>A chosen network security method</a:t>
            </a:r>
          </a:p>
          <a:p>
            <a:r>
              <a:rPr lang="en-US" dirty="0"/>
              <a:t>Networking testbed, via Kubernetes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9379-DC09-43BB-9933-FF45430B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ABA4-5AB6-92BD-07BD-2A3E8B7E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KPI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338430-82DC-364E-6D68-DCCDF4412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859737"/>
              </p:ext>
            </p:extLst>
          </p:nvPr>
        </p:nvGraphicFramePr>
        <p:xfrm>
          <a:off x="631371" y="2057400"/>
          <a:ext cx="10929258" cy="3108960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2991336">
                  <a:extLst>
                    <a:ext uri="{9D8B030D-6E8A-4147-A177-3AD203B41FA5}">
                      <a16:colId xmlns:a16="http://schemas.microsoft.com/office/drawing/2014/main" val="2406295225"/>
                    </a:ext>
                  </a:extLst>
                </a:gridCol>
                <a:gridCol w="7937922">
                  <a:extLst>
                    <a:ext uri="{9D8B030D-6E8A-4147-A177-3AD203B41FA5}">
                      <a16:colId xmlns:a16="http://schemas.microsoft.com/office/drawing/2014/main" val="128486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Network Securable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Packet sniffing, interception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87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Processing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Measure processing speed (speed per packet)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Heat emission (power per packet)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Resource-</a:t>
                      </a:r>
                      <a:r>
                        <a:rPr lang="en-US" sz="2400" dirty="0" err="1"/>
                        <a:t>minimising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Amount of: LUTs, FFs, RAM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2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 impacts once peripherals are added as well as applications running on the FPGA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1401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4C600-56C0-BF25-541D-0CD31CE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93F6-6D1F-88C0-9A79-B0162B55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SCPNS Architecture Overview</a:t>
            </a:r>
          </a:p>
        </p:txBody>
      </p:sp>
      <p:pic>
        <p:nvPicPr>
          <p:cNvPr id="4" name="Content Placeholder 4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430E9C94-0A3D-1E6B-1C9C-2FDD46E6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19" y="1507215"/>
            <a:ext cx="9015762" cy="32405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D925-4452-4687-D8E7-E8A1770E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E2D9B-2088-B58D-6639-D332B81D75F8}"/>
              </a:ext>
            </a:extLst>
          </p:cNvPr>
          <p:cNvSpPr txBox="1"/>
          <p:nvPr/>
        </p:nvSpPr>
        <p:spPr>
          <a:xfrm>
            <a:off x="1866900" y="5042118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Multi-core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Hardware-accelerated </a:t>
            </a:r>
            <a:r>
              <a:rPr lang="en-US" sz="2800" u="sng" dirty="0"/>
              <a:t>encryption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41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754D-6149-EC28-E252-ACE5379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Development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F732-A795-54F4-935F-04E24108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02" y="1446415"/>
            <a:ext cx="10915996" cy="5046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chosen CPU architecture is </a:t>
            </a:r>
            <a:r>
              <a:rPr lang="en-US" u="sng" dirty="0" err="1"/>
              <a:t>VexRiscv</a:t>
            </a:r>
            <a:r>
              <a:rPr lang="en-US" dirty="0"/>
              <a:t> 32-bit</a:t>
            </a:r>
          </a:p>
          <a:p>
            <a:r>
              <a:rPr lang="en-US" dirty="0"/>
              <a:t>Highly-documented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Compatible with Zephyr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Developer Environment: </a:t>
            </a:r>
            <a:r>
              <a:rPr lang="en-US" dirty="0" err="1"/>
              <a:t>SpinalHDL</a:t>
            </a:r>
            <a:r>
              <a:rPr lang="en-US" dirty="0"/>
              <a:t>, Scala Build Tool, </a:t>
            </a:r>
            <a:r>
              <a:rPr lang="en-US" dirty="0" err="1"/>
              <a:t>LiteX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Board: Diligent Arty S7</a:t>
            </a:r>
          </a:p>
          <a:p>
            <a:r>
              <a:rPr lang="en-AU" dirty="0"/>
              <a:t>Xilinx Spartan-7 FPGA (XC7S50)</a:t>
            </a:r>
          </a:p>
          <a:p>
            <a:r>
              <a:rPr lang="en-AU" dirty="0"/>
              <a:t>8,150 logic slices, 337.5 KB </a:t>
            </a:r>
            <a:r>
              <a:rPr lang="en-AU" dirty="0" err="1"/>
              <a:t>Kb</a:t>
            </a:r>
            <a:r>
              <a:rPr lang="en-AU" dirty="0"/>
              <a:t> DRAM, 32,600 LUTs, 65,200 FFs</a:t>
            </a:r>
          </a:p>
          <a:p>
            <a:r>
              <a:rPr lang="en-AU" dirty="0"/>
              <a:t>Universal clock rate of 100MHz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64DB2-05FD-DB46-37F7-E0674EF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D6F6-34A4-E412-5632-5E76C66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DD92-BA65-6B02-7886-B5921E79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600" cy="1603375"/>
          </a:xfrm>
        </p:spPr>
        <p:txBody>
          <a:bodyPr/>
          <a:lstStyle/>
          <a:p>
            <a:r>
              <a:rPr lang="en-US" dirty="0"/>
              <a:t>Chosen encryption method: 128-aes-cbc</a:t>
            </a:r>
          </a:p>
          <a:p>
            <a:r>
              <a:rPr lang="en-US" b="1" dirty="0"/>
              <a:t>A</a:t>
            </a:r>
            <a:r>
              <a:rPr lang="en-US" dirty="0"/>
              <a:t>dvanced </a:t>
            </a:r>
            <a:r>
              <a:rPr lang="en-US" b="1" dirty="0"/>
              <a:t>E</a:t>
            </a:r>
            <a:r>
              <a:rPr lang="en-US" dirty="0"/>
              <a:t>ncryption </a:t>
            </a:r>
            <a:r>
              <a:rPr lang="en-US" b="1" dirty="0"/>
              <a:t>S</a:t>
            </a:r>
            <a:r>
              <a:rPr lang="en-US" dirty="0"/>
              <a:t>tandard, 128-bit block and key length, </a:t>
            </a:r>
            <a:r>
              <a:rPr lang="en-US" b="1" dirty="0"/>
              <a:t>C</a:t>
            </a:r>
            <a:r>
              <a:rPr lang="en-US" dirty="0"/>
              <a:t>ipher </a:t>
            </a:r>
            <a:r>
              <a:rPr lang="en-US" b="1" dirty="0"/>
              <a:t>B</a:t>
            </a:r>
            <a:r>
              <a:rPr lang="en-US" dirty="0"/>
              <a:t>lock </a:t>
            </a:r>
            <a:r>
              <a:rPr lang="en-US" b="1" dirty="0"/>
              <a:t>C</a:t>
            </a:r>
            <a:r>
              <a:rPr lang="en-US" dirty="0"/>
              <a:t>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8250-D27A-6F70-031B-46A53A7A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3C6C6-65F4-04BA-D4F9-F8F1AFCF5301}"/>
              </a:ext>
            </a:extLst>
          </p:cNvPr>
          <p:cNvSpPr txBox="1"/>
          <p:nvPr/>
        </p:nvSpPr>
        <p:spPr>
          <a:xfrm>
            <a:off x="2063357" y="5968044"/>
            <a:ext cx="806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Unfortunately, only does encryption in serial blocks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65B85-0CD8-8B31-7EE5-557698E4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39" y="3147074"/>
            <a:ext cx="7225561" cy="2681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BEC5D-A75B-1654-4BDA-9FFA6BD2C26F}"/>
              </a:ext>
            </a:extLst>
          </p:cNvPr>
          <p:cNvSpPr txBox="1"/>
          <p:nvPr/>
        </p:nvSpPr>
        <p:spPr>
          <a:xfrm>
            <a:off x="8643437" y="356473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https://</a:t>
            </a:r>
            <a:r>
              <a:rPr lang="en-US" i="1" dirty="0" err="1"/>
              <a:t>www.cast-inc.com</a:t>
            </a:r>
            <a:r>
              <a:rPr lang="en-US" i="1" dirty="0"/>
              <a:t>/security/encryption-primitives/</a:t>
            </a:r>
            <a:r>
              <a:rPr lang="en-US" i="1" dirty="0" err="1"/>
              <a:t>aes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339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A81-52B9-E136-9BC1-185674D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Overview</a:t>
            </a:r>
          </a:p>
        </p:txBody>
      </p:sp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C0BB1F9C-1D39-1111-5B23-F98C0FDB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76" y="1491854"/>
            <a:ext cx="9317647" cy="336470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8723E4-82BD-59AB-A399-ABD0CFFB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1E73-7B43-6796-1A1F-9E20537F66D5}"/>
              </a:ext>
            </a:extLst>
          </p:cNvPr>
          <p:cNvSpPr txBox="1"/>
          <p:nvPr/>
        </p:nvSpPr>
        <p:spPr>
          <a:xfrm>
            <a:off x="838200" y="5279132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RPI3s will be used for Cluster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Kubernetes will orchestrate deployment</a:t>
            </a:r>
          </a:p>
        </p:txBody>
      </p:sp>
    </p:spTree>
    <p:extLst>
      <p:ext uri="{BB962C8B-B14F-4D97-AF65-F5344CB8AC3E}">
        <p14:creationId xmlns:p14="http://schemas.microsoft.com/office/powerpoint/2010/main" val="101905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B47A-DEA6-489E-4408-12D92251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3DD6-18EF-57B3-9EF2-302AA722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program that builds and runs containers</a:t>
            </a:r>
          </a:p>
          <a:p>
            <a:r>
              <a:rPr lang="en-US" dirty="0"/>
              <a:t>Containers are pre-packaged software applications (images)</a:t>
            </a:r>
          </a:p>
          <a:p>
            <a:r>
              <a:rPr lang="en-US" dirty="0"/>
              <a:t>Kubernetes </a:t>
            </a:r>
            <a:r>
              <a:rPr lang="en-US" u="sng" dirty="0"/>
              <a:t>orchestrates</a:t>
            </a:r>
            <a:r>
              <a:rPr lang="en-US" dirty="0"/>
              <a:t> the running of containers</a:t>
            </a:r>
          </a:p>
          <a:p>
            <a:pPr lvl="1"/>
            <a:r>
              <a:rPr lang="en-US" dirty="0"/>
              <a:t>Handles deployment, scaling etc.</a:t>
            </a:r>
          </a:p>
          <a:p>
            <a:r>
              <a:rPr lang="en-US" dirty="0"/>
              <a:t>A ‘Node’ in Kubernetes is like an edge in a network</a:t>
            </a:r>
          </a:p>
          <a:p>
            <a:pPr lvl="1"/>
            <a:r>
              <a:rPr lang="en-US" dirty="0"/>
              <a:t>It can be a collection of containers or a control panel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12806-1582-4F6E-C168-40F93356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592</Words>
  <Application>Microsoft Macintosh PowerPoint</Application>
  <PresentationFormat>Widescreen</PresentationFormat>
  <Paragraphs>151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</vt:lpstr>
      <vt:lpstr>Office Theme</vt:lpstr>
      <vt:lpstr>PowerPoint Presentation</vt:lpstr>
      <vt:lpstr>Contents</vt:lpstr>
      <vt:lpstr>Topic Definition</vt:lpstr>
      <vt:lpstr>Aims and KPI</vt:lpstr>
      <vt:lpstr>SCPNS Architecture Overview</vt:lpstr>
      <vt:lpstr>FPGA Development Overview</vt:lpstr>
      <vt:lpstr>AES Engine</vt:lpstr>
      <vt:lpstr>Testbed Overview</vt:lpstr>
      <vt:lpstr>What is Kubernetes??</vt:lpstr>
      <vt:lpstr>Cluster Network</vt:lpstr>
      <vt:lpstr>Project Plan – Semester 1</vt:lpstr>
      <vt:lpstr>Break</vt:lpstr>
      <vt:lpstr>Semester 2</vt:lpstr>
      <vt:lpstr>Progress So Far…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Lachlan Comino</dc:creator>
  <cp:lastModifiedBy>Lachlan Comino</cp:lastModifiedBy>
  <cp:revision>3</cp:revision>
  <dcterms:created xsi:type="dcterms:W3CDTF">2024-05-04T02:49:22Z</dcterms:created>
  <dcterms:modified xsi:type="dcterms:W3CDTF">2024-05-09T04:43:05Z</dcterms:modified>
</cp:coreProperties>
</file>