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C48B35-2BDB-4026-A8E5-D5DBF0F4008C}">
  <a:tblStyle styleId="{DFC48B35-2BDB-4026-A8E5-D5DBF0F40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412578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412578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 de neuronas en cada capa puede ser [32, 96, 160,..,512]. Es decir con step de 64.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3c899ee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63c899ee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412578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412578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6412578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6412578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64bbfbe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64bbfbe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657a64df7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657a64df7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6412578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6412578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412578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6412578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3c899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3c899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63c899ee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63c899e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41257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41257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64d26c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64d26c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cada modelo se </a:t>
            </a:r>
            <a:r>
              <a:rPr lang="es"/>
              <a:t>acotó</a:t>
            </a:r>
            <a:r>
              <a:rPr lang="es"/>
              <a:t> </a:t>
            </a:r>
            <a:r>
              <a:rPr lang="es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max_features, </a:t>
            </a:r>
            <a:r>
              <a:rPr lang="es">
                <a:solidFill>
                  <a:schemeClr val="dk1"/>
                </a:solidFill>
              </a:rPr>
              <a:t>debido al tiempo que demora en entrenar.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Cada modelo tiene un pipeline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3c899e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63c899e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3c899ee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3c899ee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3c899e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3c899e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title__max_features'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'description__max_features'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63c899ee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63c899ee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decir que en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 </a:t>
            </a:r>
            <a:r>
              <a:rPr lang="es"/>
              <a:t>se </a:t>
            </a:r>
            <a:r>
              <a:rPr lang="es"/>
              <a:t>limitó</a:t>
            </a:r>
            <a:r>
              <a:rPr lang="es"/>
              <a:t> la </a:t>
            </a:r>
            <a:r>
              <a:rPr lang="es"/>
              <a:t>cantidad</a:t>
            </a:r>
            <a:r>
              <a:rPr lang="es"/>
              <a:t> de features (max_features) a no mas de 1000, por que sino el tiempo de entrenamiento aumenta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'title_max_features'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‘description__max_features'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TA047-Ciencia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TP2-Story Points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93400" y="2961850"/>
            <a:ext cx="77268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Celestine Raveneau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Florian Escaffre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Luis Condori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Juan </a:t>
            </a:r>
            <a:r>
              <a:rPr lang="es"/>
              <a:t>Gomez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8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Neuronal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58275" y="696475"/>
            <a:ext cx="35679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Empleamos </a:t>
            </a: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Keras Tuner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para realizar la búsqueda de hiperparámetros. Los parámetros que optimizamos incluyen: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Número de capas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num_layers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): Entre 1 a 5 capas ocultas.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Unidades por capa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units_{i}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): Número de neuronas en cada capa (de 32 a 512).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Función de activación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activation_{i}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):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ReLU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tanh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Optimizador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Adam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SGD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Tasa de aprendizaje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learning_rate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): 0.001, 0.01 o 0.1.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s" sz="1200"/>
              <a:t>EarlyStopping</a:t>
            </a:r>
            <a:r>
              <a:rPr lang="es" sz="1200"/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23150" y="648825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0" y="696475"/>
            <a:ext cx="4913024" cy="30130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2"/>
          <p:cNvGraphicFramePr/>
          <p:nvPr/>
        </p:nvGraphicFramePr>
        <p:xfrm>
          <a:off x="546425" y="37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099150"/>
                <a:gridCol w="109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KAGGLE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2"/>
          <p:cNvGraphicFramePr/>
          <p:nvPr/>
        </p:nvGraphicFramePr>
        <p:xfrm>
          <a:off x="3619725" y="378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333650"/>
                <a:gridCol w="1333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2.517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 b="20358" l="0" r="0" t="22246"/>
          <a:stretch/>
        </p:blipFill>
        <p:spPr>
          <a:xfrm>
            <a:off x="3619725" y="3504975"/>
            <a:ext cx="640699" cy="2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8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Ensamble: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350" y="88677"/>
            <a:ext cx="4291750" cy="469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23"/>
          <p:cNvGraphicFramePr/>
          <p:nvPr/>
        </p:nvGraphicFramePr>
        <p:xfrm>
          <a:off x="635975" y="24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963675"/>
                <a:gridCol w="963675"/>
                <a:gridCol w="96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R2</a:t>
                      </a:r>
                      <a:endParaRPr b="1"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KAGGLE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0.11</a:t>
                      </a:r>
                      <a:endParaRPr b="1" sz="1050">
                        <a:solidFill>
                          <a:srgbClr val="1880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23"/>
          <p:cNvSpPr txBox="1"/>
          <p:nvPr/>
        </p:nvSpPr>
        <p:spPr>
          <a:xfrm>
            <a:off x="447000" y="773425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Stacking Regressor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s" sz="1200"/>
              <a:t>RandomForestRegressor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XGBoost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Red Neuronal</a:t>
            </a:r>
            <a:endParaRPr b="1" sz="1200"/>
          </a:p>
        </p:txBody>
      </p:sp>
      <p:sp>
        <p:nvSpPr>
          <p:cNvPr id="179" name="Google Shape;179;p23"/>
          <p:cNvSpPr/>
          <p:nvPr/>
        </p:nvSpPr>
        <p:spPr>
          <a:xfrm>
            <a:off x="423150" y="648825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0" name="Google Shape;180;p23"/>
          <p:cNvGraphicFramePr/>
          <p:nvPr/>
        </p:nvGraphicFramePr>
        <p:xfrm>
          <a:off x="635975" y="36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333650"/>
                <a:gridCol w="1333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20358" l="0" r="0" t="22246"/>
          <a:stretch/>
        </p:blipFill>
        <p:spPr>
          <a:xfrm>
            <a:off x="635975" y="3344900"/>
            <a:ext cx="640699" cy="2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696475"/>
            <a:ext cx="8520600" cy="31686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s" u="sng">
                <a:solidFill>
                  <a:schemeClr val="accent2"/>
                </a:solidFill>
              </a:rPr>
              <a:t>Ensamble de Adaboost, XG boost y naive Bayes</a:t>
            </a:r>
            <a:endParaRPr sz="95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8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Ensamble 2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29200" y="1363000"/>
            <a:ext cx="7287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RMSE: 3,33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R2: -0,17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Kaggle: 3,307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r>
              <a:rPr lang="es"/>
              <a:t> de los modelos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846101" cy="29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391300" y="10178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174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los modelos</a:t>
            </a:r>
            <a:endParaRPr/>
          </a:p>
        </p:txBody>
      </p:sp>
      <p:pic>
        <p:nvPicPr>
          <p:cNvPr id="202" name="Google Shape;20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50" y="782375"/>
            <a:ext cx="6560094" cy="4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174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los modelos</a:t>
            </a:r>
            <a:endParaRPr/>
          </a:p>
        </p:txBody>
      </p:sp>
      <p:pic>
        <p:nvPicPr>
          <p:cNvPr id="208" name="Google Shape;20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00" y="782375"/>
            <a:ext cx="6560094" cy="4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los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mejor modelo obtenido es Random forest : RMSE y score Kaggle de 2.61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75" y="1645375"/>
            <a:ext cx="5391076" cy="31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6376150" y="2286000"/>
            <a:ext cx="2364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Desviación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estándar 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3.02780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de datos → crucial para mejorar las métricas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Mejores resultados → </a:t>
            </a:r>
            <a:r>
              <a:rPr b="1"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XGBoost,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Red Neuronal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Ensambles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mejores resultados 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Los modelos se 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podrían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mejorar 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aún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391300" y="10178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del 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F1F1F"/>
                </a:solidFill>
                <a:highlight>
                  <a:srgbClr val="FFFFFF"/>
                </a:highlight>
              </a:rPr>
              <a:t>Train con 7900 registros.</a:t>
            </a:r>
            <a:endParaRPr b="1"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es" sz="2200">
                <a:solidFill>
                  <a:srgbClr val="1F1F1F"/>
                </a:solidFill>
                <a:highlight>
                  <a:srgbClr val="FFFFFF"/>
                </a:highlight>
              </a:rPr>
              <a:t>title</a:t>
            </a:r>
            <a:r>
              <a:rPr lang="es" sz="2200">
                <a:solidFill>
                  <a:srgbClr val="1F1F1F"/>
                </a:solidFill>
                <a:highlight>
                  <a:srgbClr val="FFFFFF"/>
                </a:highlight>
              </a:rPr>
              <a:t>: Título de la user story.</a:t>
            </a:r>
            <a:endParaRPr sz="2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es" sz="2200">
                <a:solidFill>
                  <a:srgbClr val="1F1F1F"/>
                </a:solidFill>
                <a:highlight>
                  <a:srgbClr val="FFFFFF"/>
                </a:highlight>
              </a:rPr>
              <a:t>description</a:t>
            </a:r>
            <a:r>
              <a:rPr lang="es" sz="2200">
                <a:solidFill>
                  <a:srgbClr val="1F1F1F"/>
                </a:solidFill>
                <a:highlight>
                  <a:srgbClr val="FFFFFF"/>
                </a:highlight>
              </a:rPr>
              <a:t>: Descripción de la user story.</a:t>
            </a:r>
            <a:endParaRPr sz="2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es" sz="2200">
                <a:solidFill>
                  <a:srgbClr val="1F1F1F"/>
                </a:solidFill>
                <a:highlight>
                  <a:srgbClr val="FFFFFF"/>
                </a:highlight>
              </a:rPr>
              <a:t>project</a:t>
            </a:r>
            <a:r>
              <a:rPr lang="es" sz="2200">
                <a:solidFill>
                  <a:srgbClr val="1F1F1F"/>
                </a:solidFill>
                <a:highlight>
                  <a:srgbClr val="FFFFFF"/>
                </a:highlight>
              </a:rPr>
              <a:t>: Nombre del proyecto en el cual esa user story se crea.</a:t>
            </a:r>
            <a:endParaRPr sz="2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b="1" lang="es" sz="2200">
                <a:solidFill>
                  <a:srgbClr val="1F1F1F"/>
                </a:solidFill>
                <a:highlight>
                  <a:srgbClr val="FFFFFF"/>
                </a:highlight>
              </a:rPr>
              <a:t>storypoint</a:t>
            </a:r>
            <a:r>
              <a:rPr lang="es" sz="2200">
                <a:solidFill>
                  <a:srgbClr val="1F1F1F"/>
                </a:solidFill>
                <a:highlight>
                  <a:srgbClr val="FFFFFF"/>
                </a:highlight>
              </a:rPr>
              <a:t>: Puntaje (nivel de complejidad) de la user story.</a:t>
            </a:r>
            <a:endParaRPr sz="22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79125" y="29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Tp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9125" y="350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Se intentará predecir los </a:t>
            </a:r>
            <a:r>
              <a:rPr b="1" lang="es" sz="2000"/>
              <a:t>story points</a:t>
            </a:r>
            <a:r>
              <a:rPr lang="es" sz="2000"/>
              <a:t> para un texto dado como </a:t>
            </a:r>
            <a:r>
              <a:rPr b="1" lang="es" sz="2000"/>
              <a:t>user story</a:t>
            </a:r>
            <a:r>
              <a:rPr lang="es" sz="2000"/>
              <a:t> utilizando la </a:t>
            </a:r>
            <a:r>
              <a:rPr lang="es" sz="2000"/>
              <a:t>métrica</a:t>
            </a:r>
            <a:r>
              <a:rPr lang="es" sz="2000"/>
              <a:t> RM</a:t>
            </a:r>
            <a:r>
              <a:rPr lang="es" sz="2200"/>
              <a:t>SE.</a:t>
            </a:r>
            <a:endParaRPr sz="2200"/>
          </a:p>
        </p:txBody>
      </p:sp>
      <p:sp>
        <p:nvSpPr>
          <p:cNvPr id="95" name="Google Shape;95;p14"/>
          <p:cNvSpPr/>
          <p:nvPr/>
        </p:nvSpPr>
        <p:spPr>
          <a:xfrm>
            <a:off x="391325" y="9383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91325" y="344595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Visualizaciones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600"/>
            <a:ext cx="4329374" cy="28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25" y="1170200"/>
            <a:ext cx="4329376" cy="251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y Procesamiento de los datos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40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550"/>
              <a:t>Análisis de valores faltantes, raros y outliers</a:t>
            </a:r>
            <a:endParaRPr sz="2550"/>
          </a:p>
          <a:p>
            <a:pPr indent="-3540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550"/>
              <a:t>Limpieza de texto </a:t>
            </a:r>
            <a:r>
              <a:rPr b="1" lang="es" sz="2550"/>
              <a:t>“title”</a:t>
            </a:r>
            <a:r>
              <a:rPr lang="es" sz="2550"/>
              <a:t> y </a:t>
            </a:r>
            <a:r>
              <a:rPr b="1" lang="es" sz="2550"/>
              <a:t>“description”</a:t>
            </a:r>
            <a:r>
              <a:rPr lang="es" sz="2550"/>
              <a:t> con la librería </a:t>
            </a:r>
            <a:r>
              <a:rPr b="1" lang="es" sz="2550"/>
              <a:t>SpaCy</a:t>
            </a:r>
            <a:endParaRPr b="1" sz="2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s" sz="2000">
                <a:solidFill>
                  <a:srgbClr val="000000"/>
                </a:solidFill>
              </a:rPr>
              <a:t>Eliminación de múltiples espacios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s" sz="2000">
                <a:solidFill>
                  <a:srgbClr val="000000"/>
                </a:solidFill>
              </a:rPr>
              <a:t>Eliminación de bloques de código y contenido entre llaves.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s" sz="2000">
                <a:solidFill>
                  <a:srgbClr val="000000"/>
                </a:solidFill>
              </a:rPr>
              <a:t>Transformación a minúsculas.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s" sz="2000">
                <a:solidFill>
                  <a:srgbClr val="000000"/>
                </a:solidFill>
              </a:rPr>
              <a:t>Tokenización y </a:t>
            </a:r>
            <a:r>
              <a:rPr b="1" lang="es" sz="2000">
                <a:solidFill>
                  <a:srgbClr val="000000"/>
                </a:solidFill>
              </a:rPr>
              <a:t>Lematización</a:t>
            </a:r>
            <a:r>
              <a:rPr lang="es" sz="2000">
                <a:solidFill>
                  <a:srgbClr val="000000"/>
                </a:solidFill>
              </a:rPr>
              <a:t>:</a:t>
            </a:r>
            <a:endParaRPr sz="200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s" sz="2000">
                <a:solidFill>
                  <a:srgbClr val="000000"/>
                </a:solidFill>
              </a:rPr>
              <a:t>Filtrado de tokens:</a:t>
            </a:r>
            <a:endParaRPr sz="2000">
              <a:solidFill>
                <a:srgbClr val="000000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Espacios: </a:t>
            </a:r>
            <a:r>
              <a:rPr lang="es" sz="2000">
                <a:solidFill>
                  <a:srgbClr val="188038"/>
                </a:solidFill>
              </a:rPr>
              <a:t>token.is_space</a:t>
            </a:r>
            <a:endParaRPr sz="2000">
              <a:solidFill>
                <a:srgbClr val="188038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Signos de puntuación: </a:t>
            </a:r>
            <a:r>
              <a:rPr lang="es" sz="2000">
                <a:solidFill>
                  <a:srgbClr val="188038"/>
                </a:solidFill>
              </a:rPr>
              <a:t>token.is_punct</a:t>
            </a:r>
            <a:endParaRPr sz="2000">
              <a:solidFill>
                <a:srgbClr val="188038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Números: </a:t>
            </a:r>
            <a:r>
              <a:rPr lang="es" sz="2000">
                <a:solidFill>
                  <a:srgbClr val="188038"/>
                </a:solidFill>
              </a:rPr>
              <a:t>token.like_num</a:t>
            </a:r>
            <a:endParaRPr sz="2000">
              <a:solidFill>
                <a:srgbClr val="188038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Palabras comunes (</a:t>
            </a:r>
            <a:r>
              <a:rPr b="1" lang="es" sz="2000">
                <a:solidFill>
                  <a:srgbClr val="000000"/>
                </a:solidFill>
              </a:rPr>
              <a:t>stopwords</a:t>
            </a:r>
            <a:r>
              <a:rPr lang="es" sz="2000">
                <a:solidFill>
                  <a:srgbClr val="000000"/>
                </a:solidFill>
              </a:rPr>
              <a:t>): </a:t>
            </a:r>
            <a:r>
              <a:rPr lang="es" sz="2000">
                <a:solidFill>
                  <a:srgbClr val="188038"/>
                </a:solidFill>
              </a:rPr>
              <a:t>token.is_stop</a:t>
            </a:r>
            <a:endParaRPr sz="2000">
              <a:solidFill>
                <a:srgbClr val="188038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URLs y correos electrónicos: </a:t>
            </a:r>
            <a:r>
              <a:rPr lang="es" sz="2000">
                <a:solidFill>
                  <a:srgbClr val="188038"/>
                </a:solidFill>
              </a:rPr>
              <a:t>token.like_url</a:t>
            </a:r>
            <a:r>
              <a:rPr lang="es" sz="2000">
                <a:solidFill>
                  <a:srgbClr val="000000"/>
                </a:solidFill>
              </a:rPr>
              <a:t>, </a:t>
            </a:r>
            <a:r>
              <a:rPr lang="es" sz="2000">
                <a:solidFill>
                  <a:srgbClr val="188038"/>
                </a:solidFill>
              </a:rPr>
              <a:t>token.like_email</a:t>
            </a:r>
            <a:endParaRPr sz="2000">
              <a:solidFill>
                <a:srgbClr val="188038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s" sz="2000">
                <a:solidFill>
                  <a:srgbClr val="000000"/>
                </a:solidFill>
              </a:rPr>
              <a:t>Palabras muy cortas (menos de 3 caracteres): </a:t>
            </a:r>
            <a:r>
              <a:rPr lang="es" sz="2000">
                <a:solidFill>
                  <a:srgbClr val="188038"/>
                </a:solidFill>
              </a:rPr>
              <a:t>len(token) &gt; 2</a:t>
            </a:r>
            <a:endParaRPr sz="2000"/>
          </a:p>
        </p:txBody>
      </p:sp>
      <p:sp>
        <p:nvSpPr>
          <p:cNvPr id="110" name="Google Shape;110;p16"/>
          <p:cNvSpPr/>
          <p:nvPr/>
        </p:nvSpPr>
        <p:spPr>
          <a:xfrm>
            <a:off x="343550" y="10178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y Búsqueda de hiper parámetros 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2883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50">
                <a:solidFill>
                  <a:srgbClr val="000000"/>
                </a:solidFill>
              </a:rPr>
              <a:t>Búsqueda</a:t>
            </a:r>
            <a:r>
              <a:rPr lang="es" sz="2850">
                <a:solidFill>
                  <a:srgbClr val="000000"/>
                </a:solidFill>
              </a:rPr>
              <a:t> de </a:t>
            </a:r>
            <a:r>
              <a:rPr b="1" lang="es" sz="2850">
                <a:solidFill>
                  <a:srgbClr val="000000"/>
                </a:solidFill>
              </a:rPr>
              <a:t>hiper parámetros</a:t>
            </a:r>
            <a:r>
              <a:rPr lang="es" sz="2850">
                <a:solidFill>
                  <a:srgbClr val="000000"/>
                </a:solidFill>
              </a:rPr>
              <a:t> </a:t>
            </a:r>
            <a:r>
              <a:rPr lang="es" sz="2850">
                <a:solidFill>
                  <a:srgbClr val="188038"/>
                </a:solidFill>
              </a:rPr>
              <a:t>TfidfVectorizer</a:t>
            </a:r>
            <a:r>
              <a:rPr lang="es" sz="2850">
                <a:solidFill>
                  <a:srgbClr val="000000"/>
                </a:solidFill>
              </a:rPr>
              <a:t>:</a:t>
            </a:r>
            <a:endParaRPr sz="2850">
              <a:solidFill>
                <a:srgbClr val="000000"/>
              </a:solidFill>
            </a:endParaRPr>
          </a:p>
          <a:p>
            <a:pPr indent="-31456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50">
                <a:solidFill>
                  <a:srgbClr val="188038"/>
                </a:solidFill>
              </a:rPr>
              <a:t>max_features</a:t>
            </a:r>
            <a:r>
              <a:rPr lang="es" sz="2850">
                <a:solidFill>
                  <a:srgbClr val="000000"/>
                </a:solidFill>
              </a:rPr>
              <a:t>: Número máximo de características </a:t>
            </a:r>
            <a:endParaRPr sz="2850">
              <a:solidFill>
                <a:srgbClr val="000000"/>
              </a:solidFill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50">
                <a:solidFill>
                  <a:srgbClr val="188038"/>
                </a:solidFill>
              </a:rPr>
              <a:t>max_df</a:t>
            </a:r>
            <a:r>
              <a:rPr lang="es" sz="2850">
                <a:solidFill>
                  <a:srgbClr val="000000"/>
                </a:solidFill>
              </a:rPr>
              <a:t> y </a:t>
            </a:r>
            <a:r>
              <a:rPr lang="es" sz="2850">
                <a:solidFill>
                  <a:srgbClr val="188038"/>
                </a:solidFill>
              </a:rPr>
              <a:t>min_df</a:t>
            </a:r>
            <a:r>
              <a:rPr lang="es" sz="2850">
                <a:solidFill>
                  <a:srgbClr val="000000"/>
                </a:solidFill>
              </a:rPr>
              <a:t>: Frecuencia mínima y máxima de los términos</a:t>
            </a:r>
            <a:endParaRPr sz="2850">
              <a:solidFill>
                <a:srgbClr val="000000"/>
              </a:solidFill>
            </a:endParaRPr>
          </a:p>
          <a:p>
            <a:pPr indent="-31456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50">
                <a:solidFill>
                  <a:srgbClr val="188038"/>
                </a:solidFill>
              </a:rPr>
              <a:t>ngram_range</a:t>
            </a:r>
            <a:r>
              <a:rPr lang="es" sz="2850">
                <a:solidFill>
                  <a:srgbClr val="000000"/>
                </a:solidFill>
              </a:rPr>
              <a:t>: Permite capturar secuencias de palabras (n-gramas) en lugar de solo palabras individuales. </a:t>
            </a:r>
            <a:endParaRPr sz="28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900" y="1317477"/>
            <a:ext cx="5415401" cy="18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359475" y="10178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construidos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Naive Bayes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Random Forest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XG boost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Red neuronal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Ensamble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con Keras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hecho por el grupo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91325" y="10178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 Bayes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51500" y="836025"/>
            <a:ext cx="37428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Hiperparámetros para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MultinomialNB():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alpha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Suavizado de Laplace. Controla la suavización de las probabilidades.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fit_prior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Si debe ajustar las probabilidades a priori. Si es </a:t>
            </a:r>
            <a:r>
              <a:rPr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, se ajustan las probabilidades de clase, de lo contrario, se asume una distribución uniforme de las clases.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453575" y="319600"/>
            <a:ext cx="4617600" cy="4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 hyperparameters: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'preprocessor__title_bow__stop_words'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'preprocessor__title_bow__ngram_range'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'preprocessor__title_bow__min_df'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preprocessor__title_bow__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max_features'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'preprocessor__title_bow__max_df'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'preprocessor__title_bow__binary'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'preprocessor__description_bow__stop_words'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'preprocessor__description_bow__ngram_range'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'preprocessor__description_bow__min_df'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'preprocessor__description_bow__max_features'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'preprocessor__description_bow__max_df'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'preprocessor__description_bow__binary'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'model__fit_prior'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'model__alpha'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p19"/>
          <p:cNvSpPr/>
          <p:nvPr/>
        </p:nvSpPr>
        <p:spPr>
          <a:xfrm>
            <a:off x="391325" y="756525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423175" y="27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997625"/>
                <a:gridCol w="997625"/>
                <a:gridCol w="997625"/>
                <a:gridCol w="99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KAGGLE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2.2819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2.823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2.834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5" name="Google Shape;135;p19"/>
          <p:cNvGraphicFramePr/>
          <p:nvPr/>
        </p:nvGraphicFramePr>
        <p:xfrm>
          <a:off x="1063875" y="37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517525"/>
                <a:gridCol w="1517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20358" l="0" r="0" t="22246"/>
          <a:stretch/>
        </p:blipFill>
        <p:spPr>
          <a:xfrm>
            <a:off x="423175" y="3747750"/>
            <a:ext cx="640699" cy="2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90400" y="29809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224225" y="848225"/>
            <a:ext cx="39726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Mejores hiperparámetros: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'model__n_estimators'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'model__min_samples_split'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'model__min_samples_leaf'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'model__max_depth'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'model__ccp_alpha'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b="1" sz="12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/>
          </a:p>
        </p:txBody>
      </p:sp>
      <p:sp>
        <p:nvSpPr>
          <p:cNvPr id="144" name="Google Shape;144;p20"/>
          <p:cNvSpPr txBox="1"/>
          <p:nvPr/>
        </p:nvSpPr>
        <p:spPr>
          <a:xfrm>
            <a:off x="415225" y="789200"/>
            <a:ext cx="46107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Hiperparámetros de Random Forest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Número de árboles en el bosque.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Profundidad máxima de cada árbol, limitando el número de nodos en cada árbol.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min_samples_split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Número mínimo de muestras necesarias para dividir un nodo.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min_samples_leaf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Número mínimo de muestras requeridas para ser una hoja en el árbol.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ccp alpha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Complejidad que controla la </a:t>
            </a: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poda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de los árboles.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677975" y="32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445500"/>
                <a:gridCol w="1445500"/>
                <a:gridCol w="1445500"/>
                <a:gridCol w="144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KAGGLE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0"/>
          <p:cNvSpPr/>
          <p:nvPr/>
        </p:nvSpPr>
        <p:spPr>
          <a:xfrm>
            <a:off x="415225" y="709700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1318675" y="40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517525"/>
                <a:gridCol w="1517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2.470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20358" l="0" r="0" t="22246"/>
          <a:stretch/>
        </p:blipFill>
        <p:spPr>
          <a:xfrm>
            <a:off x="677975" y="4064350"/>
            <a:ext cx="640699" cy="2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8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XGboost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783350"/>
            <a:ext cx="51921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/>
              <a:t>Hiperparámetros de XGBRegressor</a:t>
            </a:r>
            <a:r>
              <a:rPr lang="es" sz="1200"/>
              <a:t>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s" sz="1200"/>
              <a:t>: Número de árboles en el modelo.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s" sz="1200"/>
              <a:t>: Profundidad máxima de cada árbol.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</a:t>
            </a:r>
            <a:r>
              <a:rPr lang="es" sz="1200"/>
              <a:t>: Tasa de aprendizaje.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subsample</a:t>
            </a:r>
            <a:r>
              <a:rPr lang="es" sz="1200"/>
              <a:t>: Proporción de muestras utilizadas para entrenar cada árbol.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colsample_bytree</a:t>
            </a:r>
            <a:r>
              <a:rPr lang="es" sz="1200"/>
              <a:t>: Proporción de características a usar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gamma</a:t>
            </a:r>
            <a:r>
              <a:rPr lang="es" sz="1200"/>
              <a:t>: Parámetro de regularización que controla la complejidad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alpha</a:t>
            </a:r>
            <a:r>
              <a:rPr lang="es" sz="1200"/>
              <a:t> y </a:t>
            </a: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s" sz="1200"/>
              <a:t>: Son términos de regularización L1 y L2.</a:t>
            </a:r>
            <a:endParaRPr sz="1200"/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522500" y="312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445500"/>
                <a:gridCol w="1445500"/>
                <a:gridCol w="1445500"/>
                <a:gridCol w="144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Best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KAGGLE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2.576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1"/>
          <p:cNvSpPr txBox="1"/>
          <p:nvPr/>
        </p:nvSpPr>
        <p:spPr>
          <a:xfrm>
            <a:off x="5797100" y="696475"/>
            <a:ext cx="35748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Mejores hiperparámetros: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'model__subsample'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'model__n_estimators'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'model__max_depth'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'model__learning_rate'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'model__lambda'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'model__gamma'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'model__colsample_bytree'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'model__alpha'</a:t>
            </a: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b="1" lang="e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/>
          </a:p>
        </p:txBody>
      </p:sp>
      <p:sp>
        <p:nvSpPr>
          <p:cNvPr id="157" name="Google Shape;157;p21"/>
          <p:cNvSpPr/>
          <p:nvPr/>
        </p:nvSpPr>
        <p:spPr>
          <a:xfrm>
            <a:off x="311700" y="696475"/>
            <a:ext cx="2667300" cy="79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highlight>
                <a:srgbClr val="569CD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1589425" y="400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{DFC48B35-2BDB-4026-A8E5-D5DBF0F4008C}</a:tableStyleId>
              </a:tblPr>
              <a:tblGrid>
                <a:gridCol w="1517525"/>
                <a:gridCol w="1517525"/>
              </a:tblGrid>
              <a:tr h="31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050">
                          <a:solidFill>
                            <a:srgbClr val="1880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2.770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20358" l="0" r="0" t="22246"/>
          <a:stretch/>
        </p:blipFill>
        <p:spPr>
          <a:xfrm>
            <a:off x="948725" y="4008600"/>
            <a:ext cx="640699" cy="2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