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4"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61CA7"/>
    <a:srgbClr val="D521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F60B97-62DB-459C-A670-4D16304E68B1}" v="1806" dt="2024-04-05T20:27:56.1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33" autoAdjust="0"/>
    <p:restoredTop sz="94660"/>
  </p:normalViewPr>
  <p:slideViewPr>
    <p:cSldViewPr snapToGrid="0">
      <p:cViewPr varScale="1">
        <p:scale>
          <a:sx n="94" d="100"/>
          <a:sy n="94" d="100"/>
        </p:scale>
        <p:origin x="68" y="3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sa Coombs" userId="64e28c407e78b48e" providerId="LiveId" clId="{5FF60B97-62DB-459C-A670-4D16304E68B1}"/>
    <pc:docChg chg="undo custSel modSld">
      <pc:chgData name="Lisa Coombs" userId="64e28c407e78b48e" providerId="LiveId" clId="{5FF60B97-62DB-459C-A670-4D16304E68B1}" dt="2024-04-05T20:28:00.064" v="1800" actId="14100"/>
      <pc:docMkLst>
        <pc:docMk/>
      </pc:docMkLst>
      <pc:sldChg chg="addSp delSp modSp mod">
        <pc:chgData name="Lisa Coombs" userId="64e28c407e78b48e" providerId="LiveId" clId="{5FF60B97-62DB-459C-A670-4D16304E68B1}" dt="2024-04-05T19:42:04.014" v="635"/>
        <pc:sldMkLst>
          <pc:docMk/>
          <pc:sldMk cId="8168855" sldId="260"/>
        </pc:sldMkLst>
        <pc:spChg chg="mod">
          <ac:chgData name="Lisa Coombs" userId="64e28c407e78b48e" providerId="LiveId" clId="{5FF60B97-62DB-459C-A670-4D16304E68B1}" dt="2024-04-05T19:04:11.846" v="109" actId="26606"/>
          <ac:spMkLst>
            <pc:docMk/>
            <pc:sldMk cId="8168855" sldId="260"/>
            <ac:spMk id="2" creationId="{3AC609DA-821B-DED1-EF1B-26C78263DCE5}"/>
          </ac:spMkLst>
        </pc:spChg>
        <pc:spChg chg="add del mod">
          <ac:chgData name="Lisa Coombs" userId="64e28c407e78b48e" providerId="LiveId" clId="{5FF60B97-62DB-459C-A670-4D16304E68B1}" dt="2024-04-05T19:00:04.626" v="106" actId="478"/>
          <ac:spMkLst>
            <pc:docMk/>
            <pc:sldMk cId="8168855" sldId="260"/>
            <ac:spMk id="4" creationId="{137D449A-71EC-28C1-29FA-EF1C304402C1}"/>
          </ac:spMkLst>
        </pc:spChg>
        <pc:spChg chg="del">
          <ac:chgData name="Lisa Coombs" userId="64e28c407e78b48e" providerId="LiveId" clId="{5FF60B97-62DB-459C-A670-4D16304E68B1}" dt="2024-04-05T01:29:17.691" v="91" actId="26606"/>
          <ac:spMkLst>
            <pc:docMk/>
            <pc:sldMk cId="8168855" sldId="260"/>
            <ac:spMk id="9" creationId="{2E442304-DDBD-4F7B-8017-36BCC863FB40}"/>
          </ac:spMkLst>
        </pc:spChg>
        <pc:spChg chg="del">
          <ac:chgData name="Lisa Coombs" userId="64e28c407e78b48e" providerId="LiveId" clId="{5FF60B97-62DB-459C-A670-4D16304E68B1}" dt="2024-04-05T01:29:17.691" v="91" actId="26606"/>
          <ac:spMkLst>
            <pc:docMk/>
            <pc:sldMk cId="8168855" sldId="260"/>
            <ac:spMk id="11" creationId="{5E107275-3853-46FD-A241-DE4355A42675}"/>
          </ac:spMkLst>
        </pc:spChg>
        <pc:spChg chg="add del">
          <ac:chgData name="Lisa Coombs" userId="64e28c407e78b48e" providerId="LiveId" clId="{5FF60B97-62DB-459C-A670-4D16304E68B1}" dt="2024-04-05T19:04:11.846" v="109" actId="26606"/>
          <ac:spMkLst>
            <pc:docMk/>
            <pc:sldMk cId="8168855" sldId="260"/>
            <ac:spMk id="16" creationId="{D9A7F3BF-8763-4074-AD77-92790AF314D1}"/>
          </ac:spMkLst>
        </pc:spChg>
        <pc:spChg chg="add del">
          <ac:chgData name="Lisa Coombs" userId="64e28c407e78b48e" providerId="LiveId" clId="{5FF60B97-62DB-459C-A670-4D16304E68B1}" dt="2024-04-05T19:04:11.831" v="108" actId="26606"/>
          <ac:spMkLst>
            <pc:docMk/>
            <pc:sldMk cId="8168855" sldId="260"/>
            <ac:spMk id="28" creationId="{BC68A55F-7B32-44D8-AEE5-1AF40532656C}"/>
          </ac:spMkLst>
        </pc:spChg>
        <pc:spChg chg="add del">
          <ac:chgData name="Lisa Coombs" userId="64e28c407e78b48e" providerId="LiveId" clId="{5FF60B97-62DB-459C-A670-4D16304E68B1}" dt="2024-04-05T19:04:11.831" v="108" actId="26606"/>
          <ac:spMkLst>
            <pc:docMk/>
            <pc:sldMk cId="8168855" sldId="260"/>
            <ac:spMk id="30" creationId="{CD1AAA2C-FBBE-42AA-B869-31D524B7653F}"/>
          </ac:spMkLst>
        </pc:spChg>
        <pc:spChg chg="add del">
          <ac:chgData name="Lisa Coombs" userId="64e28c407e78b48e" providerId="LiveId" clId="{5FF60B97-62DB-459C-A670-4D16304E68B1}" dt="2024-04-05T19:04:11.831" v="108" actId="26606"/>
          <ac:spMkLst>
            <pc:docMk/>
            <pc:sldMk cId="8168855" sldId="260"/>
            <ac:spMk id="32" creationId="{5F937BBF-9326-4230-AB1B-F1795E350559}"/>
          </ac:spMkLst>
        </pc:spChg>
        <pc:spChg chg="add">
          <ac:chgData name="Lisa Coombs" userId="64e28c407e78b48e" providerId="LiveId" clId="{5FF60B97-62DB-459C-A670-4D16304E68B1}" dt="2024-04-05T19:04:11.846" v="109" actId="26606"/>
          <ac:spMkLst>
            <pc:docMk/>
            <pc:sldMk cId="8168855" sldId="260"/>
            <ac:spMk id="34" creationId="{44AD29B6-BF3B-4407-9E75-52DF8E3B29F1}"/>
          </ac:spMkLst>
        </pc:spChg>
        <pc:spChg chg="add">
          <ac:chgData name="Lisa Coombs" userId="64e28c407e78b48e" providerId="LiveId" clId="{5FF60B97-62DB-459C-A670-4D16304E68B1}" dt="2024-04-05T19:04:11.846" v="109" actId="26606"/>
          <ac:spMkLst>
            <pc:docMk/>
            <pc:sldMk cId="8168855" sldId="260"/>
            <ac:spMk id="35" creationId="{55F8BA08-3E38-4B70-B93A-74F08E092206}"/>
          </ac:spMkLst>
        </pc:spChg>
        <pc:spChg chg="add">
          <ac:chgData name="Lisa Coombs" userId="64e28c407e78b48e" providerId="LiveId" clId="{5FF60B97-62DB-459C-A670-4D16304E68B1}" dt="2024-04-05T19:04:11.846" v="109" actId="26606"/>
          <ac:spMkLst>
            <pc:docMk/>
            <pc:sldMk cId="8168855" sldId="260"/>
            <ac:spMk id="36" creationId="{357F1B33-79AB-4A71-8CEC-4546D709B8C8}"/>
          </ac:spMkLst>
        </pc:spChg>
        <pc:grpChg chg="add del">
          <ac:chgData name="Lisa Coombs" userId="64e28c407e78b48e" providerId="LiveId" clId="{5FF60B97-62DB-459C-A670-4D16304E68B1}" dt="2024-04-05T19:04:11.846" v="109" actId="26606"/>
          <ac:grpSpMkLst>
            <pc:docMk/>
            <pc:sldMk cId="8168855" sldId="260"/>
            <ac:grpSpMk id="18" creationId="{7A9648D6-B41B-42D0-A817-AE2607B0B5B8}"/>
          </ac:grpSpMkLst>
        </pc:grpChg>
        <pc:graphicFrameChg chg="add mod">
          <ac:chgData name="Lisa Coombs" userId="64e28c407e78b48e" providerId="LiveId" clId="{5FF60B97-62DB-459C-A670-4D16304E68B1}" dt="2024-04-05T01:28:47.849" v="90"/>
          <ac:graphicFrameMkLst>
            <pc:docMk/>
            <pc:sldMk cId="8168855" sldId="260"/>
            <ac:graphicFrameMk id="3" creationId="{CDF0C06D-E4C4-F674-2AB6-92BF9ACFF315}"/>
          </ac:graphicFrameMkLst>
        </pc:graphicFrameChg>
        <pc:graphicFrameChg chg="mod modGraphic">
          <ac:chgData name="Lisa Coombs" userId="64e28c407e78b48e" providerId="LiveId" clId="{5FF60B97-62DB-459C-A670-4D16304E68B1}" dt="2024-04-05T19:42:04.014" v="635"/>
          <ac:graphicFrameMkLst>
            <pc:docMk/>
            <pc:sldMk cId="8168855" sldId="260"/>
            <ac:graphicFrameMk id="5" creationId="{9B6060FF-62C7-1A27-8B4B-EBD9EADAAAA2}"/>
          </ac:graphicFrameMkLst>
        </pc:graphicFrameChg>
        <pc:cxnChg chg="add del">
          <ac:chgData name="Lisa Coombs" userId="64e28c407e78b48e" providerId="LiveId" clId="{5FF60B97-62DB-459C-A670-4D16304E68B1}" dt="2024-04-05T19:04:11.846" v="109" actId="26606"/>
          <ac:cxnSpMkLst>
            <pc:docMk/>
            <pc:sldMk cId="8168855" sldId="260"/>
            <ac:cxnSpMk id="23" creationId="{C49DA8F6-BCC1-4447-B54C-57856834B94B}"/>
          </ac:cxnSpMkLst>
        </pc:cxnChg>
      </pc:sldChg>
      <pc:sldChg chg="modSp mod">
        <pc:chgData name="Lisa Coombs" userId="64e28c407e78b48e" providerId="LiveId" clId="{5FF60B97-62DB-459C-A670-4D16304E68B1}" dt="2024-04-05T20:28:00.064" v="1800" actId="14100"/>
        <pc:sldMkLst>
          <pc:docMk/>
          <pc:sldMk cId="4033475928" sldId="261"/>
        </pc:sldMkLst>
        <pc:graphicFrameChg chg="mod">
          <ac:chgData name="Lisa Coombs" userId="64e28c407e78b48e" providerId="LiveId" clId="{5FF60B97-62DB-459C-A670-4D16304E68B1}" dt="2024-04-05T20:28:00.064" v="1800" actId="14100"/>
          <ac:graphicFrameMkLst>
            <pc:docMk/>
            <pc:sldMk cId="4033475928" sldId="261"/>
            <ac:graphicFrameMk id="44" creationId="{E99AA627-CF43-AB30-985F-4F70D3CC4E2D}"/>
          </ac:graphicFrameMkLst>
        </pc:graphicFrameChg>
      </pc:sldChg>
      <pc:sldChg chg="addSp delSp modSp mod">
        <pc:chgData name="Lisa Coombs" userId="64e28c407e78b48e" providerId="LiveId" clId="{5FF60B97-62DB-459C-A670-4D16304E68B1}" dt="2024-04-05T00:43:22.214" v="74" actId="1076"/>
        <pc:sldMkLst>
          <pc:docMk/>
          <pc:sldMk cId="3888999110" sldId="262"/>
        </pc:sldMkLst>
        <pc:spChg chg="mod">
          <ac:chgData name="Lisa Coombs" userId="64e28c407e78b48e" providerId="LiveId" clId="{5FF60B97-62DB-459C-A670-4D16304E68B1}" dt="2024-04-05T00:39:53.711" v="69" actId="1076"/>
          <ac:spMkLst>
            <pc:docMk/>
            <pc:sldMk cId="3888999110" sldId="262"/>
            <ac:spMk id="3" creationId="{783F68A0-84A7-10BB-ABA6-2F30246B9365}"/>
          </ac:spMkLst>
        </pc:spChg>
        <pc:graphicFrameChg chg="add mod">
          <ac:chgData name="Lisa Coombs" userId="64e28c407e78b48e" providerId="LiveId" clId="{5FF60B97-62DB-459C-A670-4D16304E68B1}" dt="2024-04-05T00:43:22.214" v="74" actId="1076"/>
          <ac:graphicFrameMkLst>
            <pc:docMk/>
            <pc:sldMk cId="3888999110" sldId="262"/>
            <ac:graphicFrameMk id="2" creationId="{CDF0C06D-E4C4-F674-2AB6-92BF9ACFF315}"/>
          </ac:graphicFrameMkLst>
        </pc:graphicFrameChg>
        <pc:picChg chg="del mod">
          <ac:chgData name="Lisa Coombs" userId="64e28c407e78b48e" providerId="LiveId" clId="{5FF60B97-62DB-459C-A670-4D16304E68B1}" dt="2024-04-05T00:38:39.532" v="50" actId="478"/>
          <ac:picMkLst>
            <pc:docMk/>
            <pc:sldMk cId="3888999110" sldId="262"/>
            <ac:picMk id="7" creationId="{9577BB37-1A31-231A-597B-B412332A74D8}"/>
          </ac:picMkLst>
        </pc:picChg>
      </pc:sldChg>
      <pc:sldChg chg="addSp delSp modSp mod">
        <pc:chgData name="Lisa Coombs" userId="64e28c407e78b48e" providerId="LiveId" clId="{5FF60B97-62DB-459C-A670-4D16304E68B1}" dt="2024-04-05T00:49:12.443" v="86" actId="20577"/>
        <pc:sldMkLst>
          <pc:docMk/>
          <pc:sldMk cId="207631918" sldId="263"/>
        </pc:sldMkLst>
        <pc:spChg chg="mod">
          <ac:chgData name="Lisa Coombs" userId="64e28c407e78b48e" providerId="LiveId" clId="{5FF60B97-62DB-459C-A670-4D16304E68B1}" dt="2024-04-05T00:49:12.443" v="86" actId="20577"/>
          <ac:spMkLst>
            <pc:docMk/>
            <pc:sldMk cId="207631918" sldId="263"/>
            <ac:spMk id="4" creationId="{4532E1C9-C506-07AF-4E13-E51D69B1CC96}"/>
          </ac:spMkLst>
        </pc:spChg>
        <pc:graphicFrameChg chg="add mod">
          <ac:chgData name="Lisa Coombs" userId="64e28c407e78b48e" providerId="LiveId" clId="{5FF60B97-62DB-459C-A670-4D16304E68B1}" dt="2024-04-04T06:05:40.209" v="11"/>
          <ac:graphicFrameMkLst>
            <pc:docMk/>
            <pc:sldMk cId="207631918" sldId="263"/>
            <ac:graphicFrameMk id="2" creationId="{D2E4A7DD-6310-3437-6A7C-795BEBCBA378}"/>
          </ac:graphicFrameMkLst>
        </pc:graphicFrameChg>
        <pc:graphicFrameChg chg="del">
          <ac:chgData name="Lisa Coombs" userId="64e28c407e78b48e" providerId="LiveId" clId="{5FF60B97-62DB-459C-A670-4D16304E68B1}" dt="2024-04-04T02:00:44.521" v="0" actId="478"/>
          <ac:graphicFrameMkLst>
            <pc:docMk/>
            <pc:sldMk cId="207631918" sldId="263"/>
            <ac:graphicFrameMk id="7" creationId="{39B1C37C-53E7-00F5-DC7E-CBF94350EE6F}"/>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64e28c407e78b48e/DATA%20ANALYTICS%202024/Introduction%200226-0403/Exercises/vgsales_clean_03242024_Ex1.10.xlsx"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64e28c407e78b48e/DATA%20ANALYTICS%202024/Introduction%200226-0403/Exercises/vgsales_clean_03242024_Ex1.10.xlsx"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[vgsales_clean_03242024_Ex1.10.xlsx]Sheet1!PivotTable1</c:name>
    <c:fmtId val="-1"/>
  </c:pivotSource>
  <c:chart>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8.7624594132675149E-2"/>
          <c:y val="0.11755923407301359"/>
          <c:w val="0.73850412470735349"/>
          <c:h val="0.73589168326436261"/>
        </c:manualLayout>
      </c:layout>
      <c:lineChart>
        <c:grouping val="standard"/>
        <c:varyColors val="0"/>
        <c:ser>
          <c:idx val="0"/>
          <c:order val="0"/>
          <c:tx>
            <c:strRef>
              <c:f>Sheet1!$B$3</c:f>
              <c:strCache>
                <c:ptCount val="1"/>
                <c:pt idx="0">
                  <c:v>Sum of NA percentage of Global Sales</c:v>
                </c:pt>
              </c:strCache>
            </c:strRef>
          </c:tx>
          <c:spPr>
            <a:ln w="28575" cap="rnd">
              <a:solidFill>
                <a:schemeClr val="accent1"/>
              </a:solidFill>
              <a:round/>
            </a:ln>
            <a:effectLst/>
          </c:spPr>
          <c:marker>
            <c:symbol val="none"/>
          </c:marker>
          <c:cat>
            <c:strRef>
              <c:f>Sheet1!$A$4:$A$14</c:f>
              <c:strCache>
                <c:ptCount val="10"/>
                <c:pt idx="0">
                  <c:v>Action</c:v>
                </c:pt>
                <c:pt idx="1">
                  <c:v>Adventure</c:v>
                </c:pt>
                <c:pt idx="2">
                  <c:v>Fighting</c:v>
                </c:pt>
                <c:pt idx="3">
                  <c:v>Platform</c:v>
                </c:pt>
                <c:pt idx="4">
                  <c:v>Puzzle</c:v>
                </c:pt>
                <c:pt idx="5">
                  <c:v>Racing</c:v>
                </c:pt>
                <c:pt idx="6">
                  <c:v>Role-Playing</c:v>
                </c:pt>
                <c:pt idx="7">
                  <c:v>Shooter</c:v>
                </c:pt>
                <c:pt idx="8">
                  <c:v>Sports</c:v>
                </c:pt>
                <c:pt idx="9">
                  <c:v>Strategy</c:v>
                </c:pt>
              </c:strCache>
            </c:strRef>
          </c:cat>
          <c:val>
            <c:numRef>
              <c:f>Sheet1!$B$4:$B$14</c:f>
              <c:numCache>
                <c:formatCode>0%</c:formatCode>
                <c:ptCount val="10"/>
                <c:pt idx="0">
                  <c:v>0.50127913749586406</c:v>
                </c:pt>
                <c:pt idx="1">
                  <c:v>0.44359167924844162</c:v>
                </c:pt>
                <c:pt idx="2">
                  <c:v>0.49807311042302588</c:v>
                </c:pt>
                <c:pt idx="3">
                  <c:v>0.53772688453997686</c:v>
                </c:pt>
                <c:pt idx="4">
                  <c:v>0.50532761788119895</c:v>
                </c:pt>
                <c:pt idx="5">
                  <c:v>0.49098409922955022</c:v>
                </c:pt>
                <c:pt idx="6">
                  <c:v>0.35291199844722287</c:v>
                </c:pt>
                <c:pt idx="7">
                  <c:v>0.56161253940253009</c:v>
                </c:pt>
                <c:pt idx="8">
                  <c:v>0.51343797194443197</c:v>
                </c:pt>
                <c:pt idx="9">
                  <c:v>0.39230242119689329</c:v>
                </c:pt>
              </c:numCache>
            </c:numRef>
          </c:val>
          <c:smooth val="0"/>
          <c:extLst>
            <c:ext xmlns:c16="http://schemas.microsoft.com/office/drawing/2014/chart" uri="{C3380CC4-5D6E-409C-BE32-E72D297353CC}">
              <c16:uniqueId val="{00000000-496E-4158-8A10-2DA9E7F9B906}"/>
            </c:ext>
          </c:extLst>
        </c:ser>
        <c:ser>
          <c:idx val="1"/>
          <c:order val="1"/>
          <c:tx>
            <c:strRef>
              <c:f>Sheet1!$C$3</c:f>
              <c:strCache>
                <c:ptCount val="1"/>
                <c:pt idx="0">
                  <c:v>Sum of EU percentage of Global Sales</c:v>
                </c:pt>
              </c:strCache>
            </c:strRef>
          </c:tx>
          <c:spPr>
            <a:ln w="28575" cap="rnd">
              <a:solidFill>
                <a:schemeClr val="accent2"/>
              </a:solidFill>
              <a:round/>
            </a:ln>
            <a:effectLst/>
          </c:spPr>
          <c:marker>
            <c:symbol val="none"/>
          </c:marker>
          <c:cat>
            <c:strRef>
              <c:f>Sheet1!$A$4:$A$14</c:f>
              <c:strCache>
                <c:ptCount val="10"/>
                <c:pt idx="0">
                  <c:v>Action</c:v>
                </c:pt>
                <c:pt idx="1">
                  <c:v>Adventure</c:v>
                </c:pt>
                <c:pt idx="2">
                  <c:v>Fighting</c:v>
                </c:pt>
                <c:pt idx="3">
                  <c:v>Platform</c:v>
                </c:pt>
                <c:pt idx="4">
                  <c:v>Puzzle</c:v>
                </c:pt>
                <c:pt idx="5">
                  <c:v>Racing</c:v>
                </c:pt>
                <c:pt idx="6">
                  <c:v>Role-Playing</c:v>
                </c:pt>
                <c:pt idx="7">
                  <c:v>Shooter</c:v>
                </c:pt>
                <c:pt idx="8">
                  <c:v>Sports</c:v>
                </c:pt>
                <c:pt idx="9">
                  <c:v>Strategy</c:v>
                </c:pt>
              </c:strCache>
            </c:strRef>
          </c:cat>
          <c:val>
            <c:numRef>
              <c:f>Sheet1!$C$4:$C$14</c:f>
              <c:numCache>
                <c:formatCode>0%</c:formatCode>
                <c:ptCount val="10"/>
                <c:pt idx="0">
                  <c:v>0.29979785059216896</c:v>
                </c:pt>
                <c:pt idx="1">
                  <c:v>0.26883073309846983</c:v>
                </c:pt>
                <c:pt idx="2">
                  <c:v>0.22570225657704307</c:v>
                </c:pt>
                <c:pt idx="3">
                  <c:v>0.24252739454154082</c:v>
                </c:pt>
                <c:pt idx="4">
                  <c:v>0.20730761379873383</c:v>
                </c:pt>
                <c:pt idx="5">
                  <c:v>0.32565160373750307</c:v>
                </c:pt>
                <c:pt idx="6">
                  <c:v>0.20278853100704311</c:v>
                </c:pt>
                <c:pt idx="7">
                  <c:v>0.30198482701447005</c:v>
                </c:pt>
                <c:pt idx="8">
                  <c:v>0.28314787404296093</c:v>
                </c:pt>
                <c:pt idx="9">
                  <c:v>0.25890817724988591</c:v>
                </c:pt>
              </c:numCache>
            </c:numRef>
          </c:val>
          <c:smooth val="0"/>
          <c:extLst>
            <c:ext xmlns:c16="http://schemas.microsoft.com/office/drawing/2014/chart" uri="{C3380CC4-5D6E-409C-BE32-E72D297353CC}">
              <c16:uniqueId val="{00000001-496E-4158-8A10-2DA9E7F9B906}"/>
            </c:ext>
          </c:extLst>
        </c:ser>
        <c:ser>
          <c:idx val="2"/>
          <c:order val="2"/>
          <c:tx>
            <c:strRef>
              <c:f>Sheet1!$D$3</c:f>
              <c:strCache>
                <c:ptCount val="1"/>
                <c:pt idx="0">
                  <c:v>Sum of JP percentage of Global Sales</c:v>
                </c:pt>
              </c:strCache>
            </c:strRef>
          </c:tx>
          <c:spPr>
            <a:ln w="28575" cap="rnd">
              <a:solidFill>
                <a:schemeClr val="accent3"/>
              </a:solidFill>
              <a:round/>
            </a:ln>
            <a:effectLst/>
          </c:spPr>
          <c:marker>
            <c:symbol val="none"/>
          </c:marker>
          <c:cat>
            <c:strRef>
              <c:f>Sheet1!$A$4:$A$14</c:f>
              <c:strCache>
                <c:ptCount val="10"/>
                <c:pt idx="0">
                  <c:v>Action</c:v>
                </c:pt>
                <c:pt idx="1">
                  <c:v>Adventure</c:v>
                </c:pt>
                <c:pt idx="2">
                  <c:v>Fighting</c:v>
                </c:pt>
                <c:pt idx="3">
                  <c:v>Platform</c:v>
                </c:pt>
                <c:pt idx="4">
                  <c:v>Puzzle</c:v>
                </c:pt>
                <c:pt idx="5">
                  <c:v>Racing</c:v>
                </c:pt>
                <c:pt idx="6">
                  <c:v>Role-Playing</c:v>
                </c:pt>
                <c:pt idx="7">
                  <c:v>Shooter</c:v>
                </c:pt>
                <c:pt idx="8">
                  <c:v>Sports</c:v>
                </c:pt>
                <c:pt idx="9">
                  <c:v>Strategy</c:v>
                </c:pt>
              </c:strCache>
            </c:strRef>
          </c:cat>
          <c:val>
            <c:numRef>
              <c:f>Sheet1!$D$4:$D$14</c:f>
              <c:numCache>
                <c:formatCode>0%</c:formatCode>
                <c:ptCount val="10"/>
                <c:pt idx="0">
                  <c:v>9.1338411813750381E-2</c:v>
                </c:pt>
                <c:pt idx="1">
                  <c:v>0.21619694682100032</c:v>
                </c:pt>
                <c:pt idx="2">
                  <c:v>0.19458243300438882</c:v>
                </c:pt>
                <c:pt idx="3">
                  <c:v>0.15729458604472207</c:v>
                </c:pt>
                <c:pt idx="4">
                  <c:v>0.23396611553378163</c:v>
                </c:pt>
                <c:pt idx="5">
                  <c:v>7.744112343587832E-2</c:v>
                </c:pt>
                <c:pt idx="6">
                  <c:v>0.37990230436611078</c:v>
                </c:pt>
                <c:pt idx="7">
                  <c:v>3.6901009283091438E-2</c:v>
                </c:pt>
                <c:pt idx="8">
                  <c:v>0.10171083377788577</c:v>
                </c:pt>
                <c:pt idx="9">
                  <c:v>0.28243490178163483</c:v>
                </c:pt>
              </c:numCache>
            </c:numRef>
          </c:val>
          <c:smooth val="0"/>
          <c:extLst>
            <c:ext xmlns:c16="http://schemas.microsoft.com/office/drawing/2014/chart" uri="{C3380CC4-5D6E-409C-BE32-E72D297353CC}">
              <c16:uniqueId val="{00000002-496E-4158-8A10-2DA9E7F9B906}"/>
            </c:ext>
          </c:extLst>
        </c:ser>
        <c:dLbls>
          <c:showLegendKey val="0"/>
          <c:showVal val="0"/>
          <c:showCatName val="0"/>
          <c:showSerName val="0"/>
          <c:showPercent val="0"/>
          <c:showBubbleSize val="0"/>
        </c:dLbls>
        <c:smooth val="0"/>
        <c:axId val="734839535"/>
        <c:axId val="734835215"/>
      </c:lineChart>
      <c:catAx>
        <c:axId val="73483953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4835215"/>
        <c:crosses val="autoZero"/>
        <c:auto val="1"/>
        <c:lblAlgn val="ctr"/>
        <c:lblOffset val="100"/>
        <c:noMultiLvlLbl val="0"/>
      </c:catAx>
      <c:valAx>
        <c:axId val="734835215"/>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34839535"/>
        <c:crosses val="autoZero"/>
        <c:crossBetween val="between"/>
      </c:valAx>
      <c:spPr>
        <a:noFill/>
        <a:ln>
          <a:noFill/>
        </a:ln>
        <a:effectLst/>
      </c:spPr>
    </c:plotArea>
    <c:legend>
      <c:legendPos val="r"/>
      <c:layout>
        <c:manualLayout>
          <c:xMode val="edge"/>
          <c:yMode val="edge"/>
          <c:x val="0.82904409907945176"/>
          <c:y val="0.25733294806039153"/>
          <c:w val="0.162209545235417"/>
          <c:h val="0.3280599787411894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[vgsales_clean_03242024_Ex1.10.xlsx]Top Ranked NA Sales!PivotTable1</c:name>
    <c:fmtId val="-1"/>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9586702503533215"/>
          <c:y val="0.12198794457428466"/>
          <c:w val="0.64994233292953774"/>
          <c:h val="0.69702200354437416"/>
        </c:manualLayout>
      </c:layout>
      <c:barChart>
        <c:barDir val="bar"/>
        <c:grouping val="clustered"/>
        <c:varyColors val="0"/>
        <c:ser>
          <c:idx val="0"/>
          <c:order val="0"/>
          <c:tx>
            <c:strRef>
              <c:f>'Top Ranked NA Sales'!$B$4</c:f>
              <c:strCache>
                <c:ptCount val="1"/>
                <c:pt idx="0">
                  <c:v>Sum of NA_Sales</c:v>
                </c:pt>
              </c:strCache>
            </c:strRef>
          </c:tx>
          <c:spPr>
            <a:solidFill>
              <a:schemeClr val="accent1"/>
            </a:solidFill>
            <a:ln>
              <a:noFill/>
            </a:ln>
            <a:effectLst/>
          </c:spPr>
          <c:invertIfNegative val="0"/>
          <c:cat>
            <c:strRef>
              <c:f>'Top Ranked NA Sales'!$A$5:$A$13</c:f>
              <c:strCache>
                <c:ptCount val="8"/>
                <c:pt idx="0">
                  <c:v>PS4</c:v>
                </c:pt>
                <c:pt idx="1">
                  <c:v>XOne</c:v>
                </c:pt>
                <c:pt idx="2">
                  <c:v>PS3</c:v>
                </c:pt>
                <c:pt idx="3">
                  <c:v>X360</c:v>
                </c:pt>
                <c:pt idx="4">
                  <c:v>3DS</c:v>
                </c:pt>
                <c:pt idx="5">
                  <c:v>WiiU</c:v>
                </c:pt>
                <c:pt idx="6">
                  <c:v>PSV</c:v>
                </c:pt>
                <c:pt idx="7">
                  <c:v>Wii</c:v>
                </c:pt>
              </c:strCache>
            </c:strRef>
          </c:cat>
          <c:val>
            <c:numRef>
              <c:f>'Top Ranked NA Sales'!$B$5:$B$13</c:f>
              <c:numCache>
                <c:formatCode>General</c:formatCode>
                <c:ptCount val="8"/>
                <c:pt idx="0">
                  <c:v>86.71</c:v>
                </c:pt>
                <c:pt idx="1">
                  <c:v>71.389999999999972</c:v>
                </c:pt>
                <c:pt idx="2">
                  <c:v>21.28</c:v>
                </c:pt>
                <c:pt idx="3">
                  <c:v>27.56</c:v>
                </c:pt>
                <c:pt idx="4">
                  <c:v>18.68</c:v>
                </c:pt>
                <c:pt idx="5">
                  <c:v>19.039999999999992</c:v>
                </c:pt>
                <c:pt idx="6">
                  <c:v>3.9400000000000008</c:v>
                </c:pt>
                <c:pt idx="7">
                  <c:v>2.39</c:v>
                </c:pt>
              </c:numCache>
            </c:numRef>
          </c:val>
          <c:extLst>
            <c:ext xmlns:c16="http://schemas.microsoft.com/office/drawing/2014/chart" uri="{C3380CC4-5D6E-409C-BE32-E72D297353CC}">
              <c16:uniqueId val="{00000000-2ADE-47FD-9C5A-F533E4C57CC3}"/>
            </c:ext>
          </c:extLst>
        </c:ser>
        <c:ser>
          <c:idx val="1"/>
          <c:order val="1"/>
          <c:tx>
            <c:strRef>
              <c:f>'Top Ranked NA Sales'!$C$4</c:f>
              <c:strCache>
                <c:ptCount val="1"/>
                <c:pt idx="0">
                  <c:v>Sum of EU_Sales</c:v>
                </c:pt>
              </c:strCache>
            </c:strRef>
          </c:tx>
          <c:spPr>
            <a:solidFill>
              <a:schemeClr val="accent2"/>
            </a:solidFill>
            <a:ln>
              <a:noFill/>
            </a:ln>
            <a:effectLst/>
          </c:spPr>
          <c:invertIfNegative val="0"/>
          <c:cat>
            <c:strRef>
              <c:f>'Top Ranked NA Sales'!$A$5:$A$13</c:f>
              <c:strCache>
                <c:ptCount val="8"/>
                <c:pt idx="0">
                  <c:v>PS4</c:v>
                </c:pt>
                <c:pt idx="1">
                  <c:v>XOne</c:v>
                </c:pt>
                <c:pt idx="2">
                  <c:v>PS3</c:v>
                </c:pt>
                <c:pt idx="3">
                  <c:v>X360</c:v>
                </c:pt>
                <c:pt idx="4">
                  <c:v>3DS</c:v>
                </c:pt>
                <c:pt idx="5">
                  <c:v>WiiU</c:v>
                </c:pt>
                <c:pt idx="6">
                  <c:v>PSV</c:v>
                </c:pt>
                <c:pt idx="7">
                  <c:v>Wii</c:v>
                </c:pt>
              </c:strCache>
            </c:strRef>
          </c:cat>
          <c:val>
            <c:numRef>
              <c:f>'Top Ranked NA Sales'!$C$5:$C$13</c:f>
              <c:numCache>
                <c:formatCode>General</c:formatCode>
                <c:ptCount val="8"/>
                <c:pt idx="0">
                  <c:v>112.70999999999997</c:v>
                </c:pt>
                <c:pt idx="1">
                  <c:v>40.359999999999992</c:v>
                </c:pt>
                <c:pt idx="2">
                  <c:v>28.799999999999994</c:v>
                </c:pt>
                <c:pt idx="3">
                  <c:v>18.249999999999993</c:v>
                </c:pt>
                <c:pt idx="4">
                  <c:v>13.949999999999998</c:v>
                </c:pt>
                <c:pt idx="5">
                  <c:v>12.379999999999994</c:v>
                </c:pt>
                <c:pt idx="6">
                  <c:v>5.0599999999999987</c:v>
                </c:pt>
                <c:pt idx="7">
                  <c:v>3.1199999999999997</c:v>
                </c:pt>
              </c:numCache>
            </c:numRef>
          </c:val>
          <c:extLst>
            <c:ext xmlns:c16="http://schemas.microsoft.com/office/drawing/2014/chart" uri="{C3380CC4-5D6E-409C-BE32-E72D297353CC}">
              <c16:uniqueId val="{00000001-2ADE-47FD-9C5A-F533E4C57CC3}"/>
            </c:ext>
          </c:extLst>
        </c:ser>
        <c:ser>
          <c:idx val="2"/>
          <c:order val="2"/>
          <c:tx>
            <c:strRef>
              <c:f>'Top Ranked NA Sales'!$D$4</c:f>
              <c:strCache>
                <c:ptCount val="1"/>
                <c:pt idx="0">
                  <c:v>Sum of JP_Sales</c:v>
                </c:pt>
              </c:strCache>
            </c:strRef>
          </c:tx>
          <c:spPr>
            <a:solidFill>
              <a:schemeClr val="accent3"/>
            </a:solidFill>
            <a:ln>
              <a:noFill/>
            </a:ln>
            <a:effectLst/>
          </c:spPr>
          <c:invertIfNegative val="0"/>
          <c:cat>
            <c:strRef>
              <c:f>'Top Ranked NA Sales'!$A$5:$A$13</c:f>
              <c:strCache>
                <c:ptCount val="8"/>
                <c:pt idx="0">
                  <c:v>PS4</c:v>
                </c:pt>
                <c:pt idx="1">
                  <c:v>XOne</c:v>
                </c:pt>
                <c:pt idx="2">
                  <c:v>PS3</c:v>
                </c:pt>
                <c:pt idx="3">
                  <c:v>X360</c:v>
                </c:pt>
                <c:pt idx="4">
                  <c:v>3DS</c:v>
                </c:pt>
                <c:pt idx="5">
                  <c:v>WiiU</c:v>
                </c:pt>
                <c:pt idx="6">
                  <c:v>PSV</c:v>
                </c:pt>
                <c:pt idx="7">
                  <c:v>Wii</c:v>
                </c:pt>
              </c:strCache>
            </c:strRef>
          </c:cat>
          <c:val>
            <c:numRef>
              <c:f>'Top Ranked NA Sales'!$D$5:$D$13</c:f>
              <c:numCache>
                <c:formatCode>General</c:formatCode>
                <c:ptCount val="8"/>
                <c:pt idx="0">
                  <c:v>13.319999999999984</c:v>
                </c:pt>
                <c:pt idx="1">
                  <c:v>0.32000000000000006</c:v>
                </c:pt>
                <c:pt idx="2">
                  <c:v>11.029999999999996</c:v>
                </c:pt>
                <c:pt idx="3">
                  <c:v>0.08</c:v>
                </c:pt>
                <c:pt idx="4">
                  <c:v>41.060000000000009</c:v>
                </c:pt>
                <c:pt idx="5">
                  <c:v>7.1199999999999992</c:v>
                </c:pt>
                <c:pt idx="6">
                  <c:v>13.489999999999995</c:v>
                </c:pt>
                <c:pt idx="7">
                  <c:v>0</c:v>
                </c:pt>
              </c:numCache>
            </c:numRef>
          </c:val>
          <c:extLst>
            <c:ext xmlns:c16="http://schemas.microsoft.com/office/drawing/2014/chart" uri="{C3380CC4-5D6E-409C-BE32-E72D297353CC}">
              <c16:uniqueId val="{00000002-2ADE-47FD-9C5A-F533E4C57CC3}"/>
            </c:ext>
          </c:extLst>
        </c:ser>
        <c:dLbls>
          <c:showLegendKey val="0"/>
          <c:showVal val="0"/>
          <c:showCatName val="0"/>
          <c:showSerName val="0"/>
          <c:showPercent val="0"/>
          <c:showBubbleSize val="0"/>
        </c:dLbls>
        <c:gapWidth val="182"/>
        <c:axId val="867810239"/>
        <c:axId val="867813119"/>
      </c:barChart>
      <c:catAx>
        <c:axId val="86781023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7813119"/>
        <c:crosses val="autoZero"/>
        <c:auto val="1"/>
        <c:lblAlgn val="ctr"/>
        <c:lblOffset val="100"/>
        <c:noMultiLvlLbl val="0"/>
      </c:catAx>
      <c:valAx>
        <c:axId val="86781311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678102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6883B5-26B2-4C70-97BF-9F75AE6F4ECE}"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27147F6F-32D2-4334-B4BE-1A355DD83F3F}">
      <dgm:prSet custT="1"/>
      <dgm:spPr/>
      <dgm:t>
        <a:bodyPr/>
        <a:lstStyle/>
        <a:p>
          <a:pPr>
            <a:defRPr cap="all"/>
          </a:pPr>
          <a:r>
            <a:rPr lang="en-US" sz="2800" cap="none" dirty="0" err="1"/>
            <a:t>GameCo</a:t>
          </a:r>
          <a:r>
            <a:rPr lang="en-US" sz="2800" cap="none" dirty="0"/>
            <a:t> intends to allocate marketing funds to the highest grossing markets.  This deck will offer insights on market trends and top performing game genres that may indicate alternative ways to drive sales.</a:t>
          </a:r>
          <a:endParaRPr lang="en-US" sz="2800" dirty="0"/>
        </a:p>
      </dgm:t>
    </dgm:pt>
    <dgm:pt modelId="{2AEAB70A-8C18-4A88-8713-14E789D30A06}" type="parTrans" cxnId="{5C921432-CD2C-4728-B84A-1AE168049FB3}">
      <dgm:prSet/>
      <dgm:spPr/>
      <dgm:t>
        <a:bodyPr/>
        <a:lstStyle/>
        <a:p>
          <a:endParaRPr lang="en-US"/>
        </a:p>
      </dgm:t>
    </dgm:pt>
    <dgm:pt modelId="{64FCC429-641E-4651-BDF3-8788500CCD6B}" type="sibTrans" cxnId="{5C921432-CD2C-4728-B84A-1AE168049FB3}">
      <dgm:prSet/>
      <dgm:spPr/>
      <dgm:t>
        <a:bodyPr/>
        <a:lstStyle/>
        <a:p>
          <a:endParaRPr lang="en-US"/>
        </a:p>
      </dgm:t>
    </dgm:pt>
    <dgm:pt modelId="{B2EC07D0-93EF-4532-9DE8-414D9FACC184}" type="pres">
      <dgm:prSet presAssocID="{B56883B5-26B2-4C70-97BF-9F75AE6F4ECE}" presName="linear" presStyleCnt="0">
        <dgm:presLayoutVars>
          <dgm:animLvl val="lvl"/>
          <dgm:resizeHandles val="exact"/>
        </dgm:presLayoutVars>
      </dgm:prSet>
      <dgm:spPr/>
    </dgm:pt>
    <dgm:pt modelId="{98850D36-456C-4B15-A66A-A569C9F4A7AF}" type="pres">
      <dgm:prSet presAssocID="{27147F6F-32D2-4334-B4BE-1A355DD83F3F}" presName="parentText" presStyleLbl="node1" presStyleIdx="0" presStyleCnt="1">
        <dgm:presLayoutVars>
          <dgm:chMax val="0"/>
          <dgm:bulletEnabled val="1"/>
        </dgm:presLayoutVars>
      </dgm:prSet>
      <dgm:spPr/>
    </dgm:pt>
  </dgm:ptLst>
  <dgm:cxnLst>
    <dgm:cxn modelId="{5C921432-CD2C-4728-B84A-1AE168049FB3}" srcId="{B56883B5-26B2-4C70-97BF-9F75AE6F4ECE}" destId="{27147F6F-32D2-4334-B4BE-1A355DD83F3F}" srcOrd="0" destOrd="0" parTransId="{2AEAB70A-8C18-4A88-8713-14E789D30A06}" sibTransId="{64FCC429-641E-4651-BDF3-8788500CCD6B}"/>
    <dgm:cxn modelId="{8D657066-7B92-4859-898B-E370E1F7897D}" type="presOf" srcId="{27147F6F-32D2-4334-B4BE-1A355DD83F3F}" destId="{98850D36-456C-4B15-A66A-A569C9F4A7AF}" srcOrd="0" destOrd="0" presId="urn:microsoft.com/office/officeart/2005/8/layout/vList2"/>
    <dgm:cxn modelId="{2CA9AEE7-654C-4D61-8ECB-764323DBEAC9}" type="presOf" srcId="{B56883B5-26B2-4C70-97BF-9F75AE6F4ECE}" destId="{B2EC07D0-93EF-4532-9DE8-414D9FACC184}" srcOrd="0" destOrd="0" presId="urn:microsoft.com/office/officeart/2005/8/layout/vList2"/>
    <dgm:cxn modelId="{9C26BFC3-CF9C-4839-8EE1-232A49FCC680}" type="presParOf" srcId="{B2EC07D0-93EF-4532-9DE8-414D9FACC184}" destId="{98850D36-456C-4B15-A66A-A569C9F4A7AF}"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12BAA96-CEA4-440D-90E9-933774F9E762}" type="doc">
      <dgm:prSet loTypeId="urn:microsoft.com/office/officeart/2005/8/layout/hierarchy3" loCatId="hierarchy" qsTypeId="urn:microsoft.com/office/officeart/2005/8/quickstyle/simple1" qsCatId="simple" csTypeId="urn:microsoft.com/office/officeart/2005/8/colors/accent6_2" csCatId="accent6" phldr="1"/>
      <dgm:spPr/>
      <dgm:t>
        <a:bodyPr/>
        <a:lstStyle/>
        <a:p>
          <a:endParaRPr lang="en-US"/>
        </a:p>
      </dgm:t>
    </dgm:pt>
    <dgm:pt modelId="{D6354B16-EE70-44A0-8BAA-18E7084CA1ED}">
      <dgm:prSet custT="1"/>
      <dgm:spPr/>
      <dgm:t>
        <a:bodyPr anchor="t"/>
        <a:lstStyle/>
        <a:p>
          <a:pPr algn="ctr">
            <a:lnSpc>
              <a:spcPct val="100000"/>
            </a:lnSpc>
          </a:pPr>
          <a:r>
            <a:rPr lang="en-US" sz="2000" dirty="0"/>
            <a:t>Market Review</a:t>
          </a:r>
        </a:p>
        <a:p>
          <a:pPr algn="l">
            <a:lnSpc>
              <a:spcPct val="100000"/>
            </a:lnSpc>
          </a:pPr>
          <a:r>
            <a:rPr lang="en-US" sz="1500" dirty="0"/>
            <a:t>75% of market funding should be allocated to game development as follows:</a:t>
          </a:r>
        </a:p>
        <a:p>
          <a:pPr algn="l">
            <a:lnSpc>
              <a:spcPct val="100000"/>
            </a:lnSpc>
          </a:pPr>
          <a:r>
            <a:rPr lang="en-US" sz="1500" dirty="0"/>
            <a:t> - North American Market:  game development for PlayStation PS4 and Microsoft XOne in the Shooter and Action genres</a:t>
          </a:r>
        </a:p>
        <a:p>
          <a:pPr algn="l">
            <a:lnSpc>
              <a:spcPct val="100000"/>
            </a:lnSpc>
          </a:pPr>
          <a:r>
            <a:rPr lang="en-US" sz="1500" dirty="0"/>
            <a:t> - European Market: game development for PlayStation PS4 and Microsoft XOne in the Racing and Shooter genres</a:t>
          </a:r>
        </a:p>
        <a:p>
          <a:pPr algn="l">
            <a:lnSpc>
              <a:spcPct val="100000"/>
            </a:lnSpc>
          </a:pPr>
          <a:r>
            <a:rPr lang="en-US" sz="1500" dirty="0"/>
            <a:t> - Japanese Market: game development for PlayStation and Nintendo 3DS in the Role-Playing genre</a:t>
          </a:r>
        </a:p>
        <a:p>
          <a:pPr algn="l">
            <a:lnSpc>
              <a:spcPct val="100000"/>
            </a:lnSpc>
          </a:pPr>
          <a:r>
            <a:rPr lang="en-US" sz="1500" dirty="0"/>
            <a:t> </a:t>
          </a:r>
        </a:p>
        <a:p>
          <a:pPr algn="ctr">
            <a:lnSpc>
              <a:spcPct val="90000"/>
            </a:lnSpc>
          </a:pPr>
          <a:endParaRPr lang="en-US" sz="1200" dirty="0"/>
        </a:p>
      </dgm:t>
    </dgm:pt>
    <dgm:pt modelId="{FE987515-F359-44F7-A00B-947FED70E623}" type="sibTrans" cxnId="{E7E32ABE-26A3-40D6-AB3D-D31415CCF51E}">
      <dgm:prSet/>
      <dgm:spPr/>
      <dgm:t>
        <a:bodyPr/>
        <a:lstStyle/>
        <a:p>
          <a:endParaRPr lang="en-US"/>
        </a:p>
      </dgm:t>
    </dgm:pt>
    <dgm:pt modelId="{7A25CB8C-2468-4C4A-8B15-25BBB1DE7BCE}" type="parTrans" cxnId="{E7E32ABE-26A3-40D6-AB3D-D31415CCF51E}">
      <dgm:prSet/>
      <dgm:spPr/>
      <dgm:t>
        <a:bodyPr/>
        <a:lstStyle/>
        <a:p>
          <a:endParaRPr lang="en-US"/>
        </a:p>
      </dgm:t>
    </dgm:pt>
    <dgm:pt modelId="{C00F762C-6524-4ED1-B401-B71046C7B248}" type="pres">
      <dgm:prSet presAssocID="{A12BAA96-CEA4-440D-90E9-933774F9E762}" presName="diagram" presStyleCnt="0">
        <dgm:presLayoutVars>
          <dgm:chPref val="1"/>
          <dgm:dir/>
          <dgm:animOne val="branch"/>
          <dgm:animLvl val="lvl"/>
          <dgm:resizeHandles/>
        </dgm:presLayoutVars>
      </dgm:prSet>
      <dgm:spPr/>
    </dgm:pt>
    <dgm:pt modelId="{6249A281-EF28-4305-841D-80BBE56F1FF1}" type="pres">
      <dgm:prSet presAssocID="{D6354B16-EE70-44A0-8BAA-18E7084CA1ED}" presName="root" presStyleCnt="0"/>
      <dgm:spPr/>
    </dgm:pt>
    <dgm:pt modelId="{F28ECFD1-9FFE-49A4-A741-AFD4A709160D}" type="pres">
      <dgm:prSet presAssocID="{D6354B16-EE70-44A0-8BAA-18E7084CA1ED}" presName="rootComposite" presStyleCnt="0"/>
      <dgm:spPr/>
    </dgm:pt>
    <dgm:pt modelId="{699EF71F-5CDC-4977-9737-76F2351A2B73}" type="pres">
      <dgm:prSet presAssocID="{D6354B16-EE70-44A0-8BAA-18E7084CA1ED}" presName="rootText" presStyleLbl="node1" presStyleIdx="0" presStyleCnt="1" custScaleY="78050"/>
      <dgm:spPr/>
    </dgm:pt>
    <dgm:pt modelId="{9EB47461-C9F2-464E-BAD5-4E46D8C42499}" type="pres">
      <dgm:prSet presAssocID="{D6354B16-EE70-44A0-8BAA-18E7084CA1ED}" presName="rootConnector" presStyleLbl="node1" presStyleIdx="0" presStyleCnt="1"/>
      <dgm:spPr/>
    </dgm:pt>
    <dgm:pt modelId="{E5F61495-91D2-4135-99C9-96F8D76A9501}" type="pres">
      <dgm:prSet presAssocID="{D6354B16-EE70-44A0-8BAA-18E7084CA1ED}" presName="childShape" presStyleCnt="0"/>
      <dgm:spPr/>
    </dgm:pt>
  </dgm:ptLst>
  <dgm:cxnLst>
    <dgm:cxn modelId="{B0566A0C-553F-4F1F-BC85-FB4A8F3DA57C}" type="presOf" srcId="{D6354B16-EE70-44A0-8BAA-18E7084CA1ED}" destId="{9EB47461-C9F2-464E-BAD5-4E46D8C42499}" srcOrd="1" destOrd="0" presId="urn:microsoft.com/office/officeart/2005/8/layout/hierarchy3"/>
    <dgm:cxn modelId="{E8099714-A5D2-443A-9C45-1C347BE5A4D5}" type="presOf" srcId="{D6354B16-EE70-44A0-8BAA-18E7084CA1ED}" destId="{699EF71F-5CDC-4977-9737-76F2351A2B73}" srcOrd="0" destOrd="0" presId="urn:microsoft.com/office/officeart/2005/8/layout/hierarchy3"/>
    <dgm:cxn modelId="{E7E32ABE-26A3-40D6-AB3D-D31415CCF51E}" srcId="{A12BAA96-CEA4-440D-90E9-933774F9E762}" destId="{D6354B16-EE70-44A0-8BAA-18E7084CA1ED}" srcOrd="0" destOrd="0" parTransId="{7A25CB8C-2468-4C4A-8B15-25BBB1DE7BCE}" sibTransId="{FE987515-F359-44F7-A00B-947FED70E623}"/>
    <dgm:cxn modelId="{4D7C5EC9-9E01-4178-A5D6-62C8310DDCA0}" type="presOf" srcId="{A12BAA96-CEA4-440D-90E9-933774F9E762}" destId="{C00F762C-6524-4ED1-B401-B71046C7B248}" srcOrd="0" destOrd="0" presId="urn:microsoft.com/office/officeart/2005/8/layout/hierarchy3"/>
    <dgm:cxn modelId="{C914CE71-BC22-466C-81BB-913D5AB2CE27}" type="presParOf" srcId="{C00F762C-6524-4ED1-B401-B71046C7B248}" destId="{6249A281-EF28-4305-841D-80BBE56F1FF1}" srcOrd="0" destOrd="0" presId="urn:microsoft.com/office/officeart/2005/8/layout/hierarchy3"/>
    <dgm:cxn modelId="{005C584D-8BE8-4A8B-935A-FA59D34DD490}" type="presParOf" srcId="{6249A281-EF28-4305-841D-80BBE56F1FF1}" destId="{F28ECFD1-9FFE-49A4-A741-AFD4A709160D}" srcOrd="0" destOrd="0" presId="urn:microsoft.com/office/officeart/2005/8/layout/hierarchy3"/>
    <dgm:cxn modelId="{6BED3035-372E-4EEB-86A2-CF2E8F380102}" type="presParOf" srcId="{F28ECFD1-9FFE-49A4-A741-AFD4A709160D}" destId="{699EF71F-5CDC-4977-9737-76F2351A2B73}" srcOrd="0" destOrd="0" presId="urn:microsoft.com/office/officeart/2005/8/layout/hierarchy3"/>
    <dgm:cxn modelId="{9DA4F75E-DC58-4662-9A1B-5806BAB176F6}" type="presParOf" srcId="{F28ECFD1-9FFE-49A4-A741-AFD4A709160D}" destId="{9EB47461-C9F2-464E-BAD5-4E46D8C42499}" srcOrd="1" destOrd="0" presId="urn:microsoft.com/office/officeart/2005/8/layout/hierarchy3"/>
    <dgm:cxn modelId="{CAC0CC84-803C-4A71-B919-7766496B61A5}" type="presParOf" srcId="{6249A281-EF28-4305-841D-80BBE56F1FF1}" destId="{E5F61495-91D2-4135-99C9-96F8D76A9501}"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3C76A48-00D1-48B6-8266-2D5C30A59F67}"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F97361CB-2044-4DDA-9D22-F6008F08CB21}">
      <dgm:prSet custT="1"/>
      <dgm:spPr>
        <a:solidFill>
          <a:schemeClr val="accent4">
            <a:lumMod val="60000"/>
            <a:lumOff val="40000"/>
          </a:schemeClr>
        </a:solidFill>
      </dgm:spPr>
      <dgm:t>
        <a:bodyPr anchor="t"/>
        <a:lstStyle/>
        <a:p>
          <a:pPr algn="l">
            <a:buNone/>
          </a:pPr>
          <a:r>
            <a:rPr lang="en-US" sz="1400" dirty="0">
              <a:solidFill>
                <a:schemeClr val="tx1"/>
              </a:solidFill>
            </a:rPr>
            <a:t>The remaining 25% of marketing funds could be allocated to game development in the Strategy and Puzzle genres.  Although these two genres had the lowest sales in all three markets, these types of games offer benefits beyond entertainment.  </a:t>
          </a:r>
        </a:p>
        <a:p>
          <a:pPr algn="l">
            <a:buNone/>
          </a:pPr>
          <a:r>
            <a:rPr lang="en-US" sz="1400" dirty="0" err="1">
              <a:solidFill>
                <a:schemeClr val="tx1"/>
              </a:solidFill>
            </a:rPr>
            <a:t>GameCo</a:t>
          </a:r>
          <a:r>
            <a:rPr lang="en-US" sz="1400" dirty="0">
              <a:solidFill>
                <a:schemeClr val="tx1"/>
              </a:solidFill>
            </a:rPr>
            <a:t> could partner with school districts where student performance has been below average.  Moreover, </a:t>
          </a:r>
          <a:r>
            <a:rPr lang="en-US" sz="1400" dirty="0" err="1">
              <a:solidFill>
                <a:schemeClr val="tx1"/>
              </a:solidFill>
            </a:rPr>
            <a:t>GameCo</a:t>
          </a:r>
          <a:r>
            <a:rPr lang="en-US" sz="1400" dirty="0">
              <a:solidFill>
                <a:schemeClr val="tx1"/>
              </a:solidFill>
            </a:rPr>
            <a:t> could partner with organizations like the Dementia Society of America</a:t>
          </a:r>
          <a:r>
            <a:rPr lang="en-US" sz="1400">
              <a:solidFill>
                <a:schemeClr val="tx1"/>
              </a:solidFill>
            </a:rPr>
            <a:t>.  </a:t>
          </a:r>
        </a:p>
        <a:p>
          <a:pPr algn="l">
            <a:buNone/>
          </a:pPr>
          <a:r>
            <a:rPr lang="en-US" sz="1400">
              <a:solidFill>
                <a:schemeClr val="tx1"/>
              </a:solidFill>
            </a:rPr>
            <a:t>Marketing </a:t>
          </a:r>
          <a:r>
            <a:rPr lang="en-US" sz="1400" dirty="0">
              <a:solidFill>
                <a:schemeClr val="tx1"/>
              </a:solidFill>
            </a:rPr>
            <a:t>can use this idea of partnering with school districts and national organizations to promote Puzzle and Strategy games for cognitive development across a broad range of age groups.  Performance could be monitored for one year to see how well these types of games are doing.</a:t>
          </a:r>
        </a:p>
        <a:p>
          <a:pPr algn="ctr">
            <a:buNone/>
          </a:pPr>
          <a:r>
            <a:rPr lang="en-US" sz="1400" b="1" dirty="0">
              <a:solidFill>
                <a:schemeClr val="tx1"/>
              </a:solidFill>
            </a:rPr>
            <a:t>Game development for PlayStation PS4, XOne, Nintendo 3DS</a:t>
          </a:r>
          <a:endParaRPr lang="en-US" sz="1400" dirty="0">
            <a:solidFill>
              <a:schemeClr val="tx1"/>
            </a:solidFill>
          </a:endParaRPr>
        </a:p>
        <a:p>
          <a:pPr algn="ctr">
            <a:buNone/>
          </a:pPr>
          <a:r>
            <a:rPr lang="en-US" sz="1400" b="1" dirty="0">
              <a:solidFill>
                <a:schemeClr val="tx1"/>
              </a:solidFill>
            </a:rPr>
            <a:t>13% of Budget to Puzzle games</a:t>
          </a:r>
          <a:endParaRPr lang="en-US" sz="1400" dirty="0">
            <a:solidFill>
              <a:schemeClr val="tx1"/>
            </a:solidFill>
          </a:endParaRPr>
        </a:p>
      </dgm:t>
    </dgm:pt>
    <dgm:pt modelId="{19EAA5FC-E50F-489E-B972-8055769A42A7}" type="parTrans" cxnId="{842D6FAD-7E80-435F-B02F-1ED041581666}">
      <dgm:prSet/>
      <dgm:spPr/>
      <dgm:t>
        <a:bodyPr/>
        <a:lstStyle/>
        <a:p>
          <a:endParaRPr lang="en-US"/>
        </a:p>
      </dgm:t>
    </dgm:pt>
    <dgm:pt modelId="{6BF33534-E50E-485B-BB7C-669701B35F98}" type="sibTrans" cxnId="{842D6FAD-7E80-435F-B02F-1ED041581666}">
      <dgm:prSet/>
      <dgm:spPr/>
      <dgm:t>
        <a:bodyPr/>
        <a:lstStyle/>
        <a:p>
          <a:endParaRPr lang="en-US"/>
        </a:p>
      </dgm:t>
    </dgm:pt>
    <dgm:pt modelId="{B948074A-A69C-4BF0-947D-31E3FC084632}">
      <dgm:prSet custT="1"/>
      <dgm:spPr/>
      <dgm:t>
        <a:bodyPr/>
        <a:lstStyle/>
        <a:p>
          <a:pPr algn="l"/>
          <a:r>
            <a:rPr lang="en-US" sz="1400" dirty="0">
              <a:solidFill>
                <a:schemeClr val="tx1"/>
              </a:solidFill>
            </a:rPr>
            <a:t>Children: contribute to problem solving, critical thinking, pattern recognition and memory enhancement</a:t>
          </a:r>
        </a:p>
      </dgm:t>
    </dgm:pt>
    <dgm:pt modelId="{BD99B25C-DD60-4A95-B016-E6305F2A763E}" type="parTrans" cxnId="{FC7ED3ED-FD89-408E-8515-B4197BA3C41F}">
      <dgm:prSet/>
      <dgm:spPr/>
      <dgm:t>
        <a:bodyPr/>
        <a:lstStyle/>
        <a:p>
          <a:endParaRPr lang="en-US"/>
        </a:p>
      </dgm:t>
    </dgm:pt>
    <dgm:pt modelId="{3523F9A9-3350-4A15-9587-B74EE374063A}" type="sibTrans" cxnId="{FC7ED3ED-FD89-408E-8515-B4197BA3C41F}">
      <dgm:prSet/>
      <dgm:spPr/>
      <dgm:t>
        <a:bodyPr/>
        <a:lstStyle/>
        <a:p>
          <a:endParaRPr lang="en-US"/>
        </a:p>
      </dgm:t>
    </dgm:pt>
    <dgm:pt modelId="{D37E50DB-78D3-4A7E-97FC-C526C09D82DF}">
      <dgm:prSet custT="1"/>
      <dgm:spPr/>
      <dgm:t>
        <a:bodyPr/>
        <a:lstStyle/>
        <a:p>
          <a:pPr algn="l"/>
          <a:r>
            <a:rPr lang="en-US" sz="1400" dirty="0">
              <a:solidFill>
                <a:schemeClr val="tx1"/>
              </a:solidFill>
            </a:rPr>
            <a:t>Teens: offers stress relief and cognitive development</a:t>
          </a:r>
        </a:p>
      </dgm:t>
    </dgm:pt>
    <dgm:pt modelId="{8F6D9641-E9E8-45BB-BABF-D32CA23EBC14}" type="parTrans" cxnId="{1EFA6DD7-F30F-4804-8B00-7B589D89EFD1}">
      <dgm:prSet/>
      <dgm:spPr/>
      <dgm:t>
        <a:bodyPr/>
        <a:lstStyle/>
        <a:p>
          <a:endParaRPr lang="en-US"/>
        </a:p>
      </dgm:t>
    </dgm:pt>
    <dgm:pt modelId="{66F2A96D-101F-40EA-AD10-0D9D0394C9E5}" type="sibTrans" cxnId="{1EFA6DD7-F30F-4804-8B00-7B589D89EFD1}">
      <dgm:prSet/>
      <dgm:spPr/>
      <dgm:t>
        <a:bodyPr/>
        <a:lstStyle/>
        <a:p>
          <a:endParaRPr lang="en-US"/>
        </a:p>
      </dgm:t>
    </dgm:pt>
    <dgm:pt modelId="{AD10E117-636E-44B5-9DA0-A5135C333BDE}">
      <dgm:prSet custT="1"/>
      <dgm:spPr/>
      <dgm:t>
        <a:bodyPr/>
        <a:lstStyle/>
        <a:p>
          <a:pPr algn="l"/>
          <a:r>
            <a:rPr lang="en-US" sz="1400" dirty="0">
              <a:solidFill>
                <a:schemeClr val="tx1"/>
              </a:solidFill>
            </a:rPr>
            <a:t>Adults: strengthens neuroplasticity and creativity</a:t>
          </a:r>
        </a:p>
      </dgm:t>
    </dgm:pt>
    <dgm:pt modelId="{E5C652F8-8995-4E15-A361-B1BB707ECD09}" type="parTrans" cxnId="{5A21F9C9-89B2-44E3-8A59-384BE4F66485}">
      <dgm:prSet/>
      <dgm:spPr/>
      <dgm:t>
        <a:bodyPr/>
        <a:lstStyle/>
        <a:p>
          <a:endParaRPr lang="en-US"/>
        </a:p>
      </dgm:t>
    </dgm:pt>
    <dgm:pt modelId="{4CE51F03-2085-4A9E-A41A-C6A697F85DF5}" type="sibTrans" cxnId="{5A21F9C9-89B2-44E3-8A59-384BE4F66485}">
      <dgm:prSet/>
      <dgm:spPr/>
      <dgm:t>
        <a:bodyPr/>
        <a:lstStyle/>
        <a:p>
          <a:endParaRPr lang="en-US"/>
        </a:p>
      </dgm:t>
    </dgm:pt>
    <dgm:pt modelId="{312FF2E1-C574-4DF5-86B0-4A91CD100B03}">
      <dgm:prSet custT="1"/>
      <dgm:spPr/>
      <dgm:t>
        <a:bodyPr/>
        <a:lstStyle/>
        <a:p>
          <a:pPr algn="l"/>
          <a:r>
            <a:rPr lang="en-US" sz="1400" dirty="0">
              <a:solidFill>
                <a:schemeClr val="tx1"/>
              </a:solidFill>
            </a:rPr>
            <a:t>Older Adults: augments memory and cognitive agility</a:t>
          </a:r>
        </a:p>
      </dgm:t>
    </dgm:pt>
    <dgm:pt modelId="{069608E1-1497-46EE-816D-B5B961C37031}" type="parTrans" cxnId="{083EEA79-0332-48E3-AC2A-4CEFA7A930C9}">
      <dgm:prSet/>
      <dgm:spPr/>
      <dgm:t>
        <a:bodyPr/>
        <a:lstStyle/>
        <a:p>
          <a:endParaRPr lang="en-US"/>
        </a:p>
      </dgm:t>
    </dgm:pt>
    <dgm:pt modelId="{EA3939AB-F443-4483-9183-34AF1AC0D528}" type="sibTrans" cxnId="{083EEA79-0332-48E3-AC2A-4CEFA7A930C9}">
      <dgm:prSet/>
      <dgm:spPr/>
      <dgm:t>
        <a:bodyPr/>
        <a:lstStyle/>
        <a:p>
          <a:endParaRPr lang="en-US"/>
        </a:p>
      </dgm:t>
    </dgm:pt>
    <dgm:pt modelId="{63F66CF3-CB27-4A48-B7CB-6A2ABEF2A9A5}">
      <dgm:prSet custT="1"/>
      <dgm:spPr/>
      <dgm:t>
        <a:bodyPr/>
        <a:lstStyle/>
        <a:p>
          <a:pPr algn="ctr">
            <a:buFont typeface="Arial" panose="020B0604020202020204" pitchFamily="34" charset="0"/>
            <a:buNone/>
          </a:pPr>
          <a:r>
            <a:rPr lang="en-US" sz="1400" b="1" dirty="0">
              <a:solidFill>
                <a:schemeClr val="tx1"/>
              </a:solidFill>
            </a:rPr>
            <a:t>12% of Budget to Strategy games</a:t>
          </a:r>
        </a:p>
      </dgm:t>
    </dgm:pt>
    <dgm:pt modelId="{FF9176BA-4977-4128-9A81-CD44999DA84D}" type="parTrans" cxnId="{9AE12172-F492-4840-B19E-B538E75847A1}">
      <dgm:prSet/>
      <dgm:spPr/>
      <dgm:t>
        <a:bodyPr/>
        <a:lstStyle/>
        <a:p>
          <a:endParaRPr lang="en-US"/>
        </a:p>
      </dgm:t>
    </dgm:pt>
    <dgm:pt modelId="{8081232B-064A-4763-BB72-9B6415DA9F02}" type="sibTrans" cxnId="{9AE12172-F492-4840-B19E-B538E75847A1}">
      <dgm:prSet/>
      <dgm:spPr/>
      <dgm:t>
        <a:bodyPr/>
        <a:lstStyle/>
        <a:p>
          <a:endParaRPr lang="en-US"/>
        </a:p>
      </dgm:t>
    </dgm:pt>
    <dgm:pt modelId="{54EDE328-57BA-4964-BAE4-850F8DFED920}">
      <dgm:prSet custT="1"/>
      <dgm:spPr/>
      <dgm:t>
        <a:bodyPr/>
        <a:lstStyle/>
        <a:p>
          <a:pPr algn="l"/>
          <a:endParaRPr lang="en-US" sz="1400" dirty="0">
            <a:solidFill>
              <a:schemeClr val="tx1"/>
            </a:solidFill>
          </a:endParaRPr>
        </a:p>
      </dgm:t>
    </dgm:pt>
    <dgm:pt modelId="{45EBBB03-F1CF-4367-B2E0-93DABC463EEB}" type="parTrans" cxnId="{AFADDD42-340E-42F4-9C28-37ED6E777584}">
      <dgm:prSet/>
      <dgm:spPr/>
      <dgm:t>
        <a:bodyPr/>
        <a:lstStyle/>
        <a:p>
          <a:endParaRPr lang="en-US"/>
        </a:p>
      </dgm:t>
    </dgm:pt>
    <dgm:pt modelId="{AC24E518-A16A-4522-A964-74F9C08DAB43}" type="sibTrans" cxnId="{AFADDD42-340E-42F4-9C28-37ED6E777584}">
      <dgm:prSet/>
      <dgm:spPr/>
      <dgm:t>
        <a:bodyPr/>
        <a:lstStyle/>
        <a:p>
          <a:endParaRPr lang="en-US"/>
        </a:p>
      </dgm:t>
    </dgm:pt>
    <dgm:pt modelId="{6334CF15-C81E-4F7F-A36C-9DE0E9B661A8}">
      <dgm:prSet/>
      <dgm:spPr/>
      <dgm:t>
        <a:bodyPr/>
        <a:lstStyle/>
        <a:p>
          <a:pPr algn="ctr">
            <a:buFont typeface="Arial" panose="020B0604020202020204" pitchFamily="34" charset="0"/>
            <a:buChar char="•"/>
          </a:pPr>
          <a:endParaRPr lang="en-US" sz="2000" dirty="0"/>
        </a:p>
      </dgm:t>
    </dgm:pt>
    <dgm:pt modelId="{3641C9DB-B070-4B50-BCE8-DADDA3FC6CE3}" type="parTrans" cxnId="{8B1286B4-CFD0-47A6-8D39-5D7D2F85FB18}">
      <dgm:prSet/>
      <dgm:spPr/>
      <dgm:t>
        <a:bodyPr/>
        <a:lstStyle/>
        <a:p>
          <a:endParaRPr lang="en-US"/>
        </a:p>
      </dgm:t>
    </dgm:pt>
    <dgm:pt modelId="{8ADF6B0B-9C20-4748-B1EE-9274D4461908}" type="sibTrans" cxnId="{8B1286B4-CFD0-47A6-8D39-5D7D2F85FB18}">
      <dgm:prSet/>
      <dgm:spPr/>
      <dgm:t>
        <a:bodyPr/>
        <a:lstStyle/>
        <a:p>
          <a:endParaRPr lang="en-US"/>
        </a:p>
      </dgm:t>
    </dgm:pt>
    <dgm:pt modelId="{98A56B1D-796B-49DA-8BAE-9732F8BA0039}">
      <dgm:prSet custT="1"/>
      <dgm:spPr/>
      <dgm:t>
        <a:bodyPr/>
        <a:lstStyle/>
        <a:p>
          <a:pPr algn="l">
            <a:buFont typeface="Arial" panose="020B0604020202020204" pitchFamily="34" charset="0"/>
            <a:buChar char="•"/>
          </a:pPr>
          <a:r>
            <a:rPr lang="en-US" sz="1400" dirty="0">
              <a:solidFill>
                <a:schemeClr val="tx1"/>
              </a:solidFill>
            </a:rPr>
            <a:t>Children &amp; Teens: enhances problem solving skills</a:t>
          </a:r>
        </a:p>
      </dgm:t>
    </dgm:pt>
    <dgm:pt modelId="{12B7C173-5940-42E4-94ED-9A1C19ABCD0C}" type="parTrans" cxnId="{2EB80F38-457A-4FF3-AD95-A4F6E8FD5370}">
      <dgm:prSet/>
      <dgm:spPr/>
      <dgm:t>
        <a:bodyPr/>
        <a:lstStyle/>
        <a:p>
          <a:endParaRPr lang="en-US"/>
        </a:p>
      </dgm:t>
    </dgm:pt>
    <dgm:pt modelId="{BBA0E2C6-D51B-4B00-9CD0-62A5ABF8E57B}" type="sibTrans" cxnId="{2EB80F38-457A-4FF3-AD95-A4F6E8FD5370}">
      <dgm:prSet/>
      <dgm:spPr/>
      <dgm:t>
        <a:bodyPr/>
        <a:lstStyle/>
        <a:p>
          <a:endParaRPr lang="en-US"/>
        </a:p>
      </dgm:t>
    </dgm:pt>
    <dgm:pt modelId="{C4254D5F-91D1-4305-ACE0-D27430AB98AA}">
      <dgm:prSet custT="1"/>
      <dgm:spPr/>
      <dgm:t>
        <a:bodyPr/>
        <a:lstStyle/>
        <a:p>
          <a:pPr algn="l">
            <a:buFont typeface="Arial" panose="020B0604020202020204" pitchFamily="34" charset="0"/>
            <a:buChar char="•"/>
          </a:pPr>
          <a:r>
            <a:rPr lang="en-US" sz="1400" dirty="0">
              <a:solidFill>
                <a:schemeClr val="tx1"/>
              </a:solidFill>
            </a:rPr>
            <a:t>Adults: reinforces cognitive flexibility</a:t>
          </a:r>
        </a:p>
      </dgm:t>
    </dgm:pt>
    <dgm:pt modelId="{A2C0A6A6-08D0-421B-8FDF-CB5F15CC2CD1}" type="parTrans" cxnId="{6006793D-B1AD-4922-83C3-BA1581052164}">
      <dgm:prSet/>
      <dgm:spPr/>
      <dgm:t>
        <a:bodyPr/>
        <a:lstStyle/>
        <a:p>
          <a:endParaRPr lang="en-US"/>
        </a:p>
      </dgm:t>
    </dgm:pt>
    <dgm:pt modelId="{88B26A65-CCAE-4E4D-8367-E2B090068A09}" type="sibTrans" cxnId="{6006793D-B1AD-4922-83C3-BA1581052164}">
      <dgm:prSet/>
      <dgm:spPr/>
      <dgm:t>
        <a:bodyPr/>
        <a:lstStyle/>
        <a:p>
          <a:endParaRPr lang="en-US"/>
        </a:p>
      </dgm:t>
    </dgm:pt>
    <dgm:pt modelId="{465CC611-6E6C-424B-BC5B-96A54B00C568}" type="pres">
      <dgm:prSet presAssocID="{03C76A48-00D1-48B6-8266-2D5C30A59F67}" presName="diagram" presStyleCnt="0">
        <dgm:presLayoutVars>
          <dgm:dir/>
          <dgm:resizeHandles val="exact"/>
        </dgm:presLayoutVars>
      </dgm:prSet>
      <dgm:spPr/>
    </dgm:pt>
    <dgm:pt modelId="{46FCBDF4-FB3A-416D-B0AC-9B82A894458B}" type="pres">
      <dgm:prSet presAssocID="{F97361CB-2044-4DDA-9D22-F6008F08CB21}" presName="node" presStyleLbl="node1" presStyleIdx="0" presStyleCnt="1" custScaleY="62649">
        <dgm:presLayoutVars>
          <dgm:bulletEnabled val="1"/>
        </dgm:presLayoutVars>
      </dgm:prSet>
      <dgm:spPr/>
    </dgm:pt>
  </dgm:ptLst>
  <dgm:cxnLst>
    <dgm:cxn modelId="{0494591B-32D1-4B30-8412-E417F6870AE3}" type="presOf" srcId="{54EDE328-57BA-4964-BAE4-850F8DFED920}" destId="{46FCBDF4-FB3A-416D-B0AC-9B82A894458B}" srcOrd="0" destOrd="5" presId="urn:microsoft.com/office/officeart/2005/8/layout/default"/>
    <dgm:cxn modelId="{2EB80F38-457A-4FF3-AD95-A4F6E8FD5370}" srcId="{F97361CB-2044-4DDA-9D22-F6008F08CB21}" destId="{98A56B1D-796B-49DA-8BAE-9732F8BA0039}" srcOrd="6" destOrd="0" parTransId="{12B7C173-5940-42E4-94ED-9A1C19ABCD0C}" sibTransId="{BBA0E2C6-D51B-4B00-9CD0-62A5ABF8E57B}"/>
    <dgm:cxn modelId="{6006793D-B1AD-4922-83C3-BA1581052164}" srcId="{F97361CB-2044-4DDA-9D22-F6008F08CB21}" destId="{C4254D5F-91D1-4305-ACE0-D27430AB98AA}" srcOrd="7" destOrd="0" parTransId="{A2C0A6A6-08D0-421B-8FDF-CB5F15CC2CD1}" sibTransId="{88B26A65-CCAE-4E4D-8367-E2B090068A09}"/>
    <dgm:cxn modelId="{2A1C2C5F-F322-4187-9363-7E05B8C5C02D}" type="presOf" srcId="{AD10E117-636E-44B5-9DA0-A5135C333BDE}" destId="{46FCBDF4-FB3A-416D-B0AC-9B82A894458B}" srcOrd="0" destOrd="3" presId="urn:microsoft.com/office/officeart/2005/8/layout/default"/>
    <dgm:cxn modelId="{AFADDD42-340E-42F4-9C28-37ED6E777584}" srcId="{F97361CB-2044-4DDA-9D22-F6008F08CB21}" destId="{54EDE328-57BA-4964-BAE4-850F8DFED920}" srcOrd="4" destOrd="0" parTransId="{45EBBB03-F1CF-4367-B2E0-93DABC463EEB}" sibTransId="{AC24E518-A16A-4522-A964-74F9C08DAB43}"/>
    <dgm:cxn modelId="{7BE7AA68-2EE6-4E15-8B35-F3E35962C920}" type="presOf" srcId="{6334CF15-C81E-4F7F-A36C-9DE0E9B661A8}" destId="{46FCBDF4-FB3A-416D-B0AC-9B82A894458B}" srcOrd="0" destOrd="9" presId="urn:microsoft.com/office/officeart/2005/8/layout/default"/>
    <dgm:cxn modelId="{90E64469-3E41-4384-88C1-0FFA89BB8FD1}" type="presOf" srcId="{D37E50DB-78D3-4A7E-97FC-C526C09D82DF}" destId="{46FCBDF4-FB3A-416D-B0AC-9B82A894458B}" srcOrd="0" destOrd="2" presId="urn:microsoft.com/office/officeart/2005/8/layout/default"/>
    <dgm:cxn modelId="{CD41614A-5023-4F00-8D10-E47EF2923D9C}" type="presOf" srcId="{03C76A48-00D1-48B6-8266-2D5C30A59F67}" destId="{465CC611-6E6C-424B-BC5B-96A54B00C568}" srcOrd="0" destOrd="0" presId="urn:microsoft.com/office/officeart/2005/8/layout/default"/>
    <dgm:cxn modelId="{FFE4AD6D-29EE-4FEB-A722-98DB682BF1D3}" type="presOf" srcId="{B948074A-A69C-4BF0-947D-31E3FC084632}" destId="{46FCBDF4-FB3A-416D-B0AC-9B82A894458B}" srcOrd="0" destOrd="1" presId="urn:microsoft.com/office/officeart/2005/8/layout/default"/>
    <dgm:cxn modelId="{B098EA6D-8124-4A02-A4ED-48D69DEDF75A}" type="presOf" srcId="{63F66CF3-CB27-4A48-B7CB-6A2ABEF2A9A5}" destId="{46FCBDF4-FB3A-416D-B0AC-9B82A894458B}" srcOrd="0" destOrd="6" presId="urn:microsoft.com/office/officeart/2005/8/layout/default"/>
    <dgm:cxn modelId="{9AE12172-F492-4840-B19E-B538E75847A1}" srcId="{F97361CB-2044-4DDA-9D22-F6008F08CB21}" destId="{63F66CF3-CB27-4A48-B7CB-6A2ABEF2A9A5}" srcOrd="5" destOrd="0" parTransId="{FF9176BA-4977-4128-9A81-CD44999DA84D}" sibTransId="{8081232B-064A-4763-BB72-9B6415DA9F02}"/>
    <dgm:cxn modelId="{62807C52-8A24-4238-B498-7DCBB502E68A}" type="presOf" srcId="{F97361CB-2044-4DDA-9D22-F6008F08CB21}" destId="{46FCBDF4-FB3A-416D-B0AC-9B82A894458B}" srcOrd="0" destOrd="0" presId="urn:microsoft.com/office/officeart/2005/8/layout/default"/>
    <dgm:cxn modelId="{083EEA79-0332-48E3-AC2A-4CEFA7A930C9}" srcId="{F97361CB-2044-4DDA-9D22-F6008F08CB21}" destId="{312FF2E1-C574-4DF5-86B0-4A91CD100B03}" srcOrd="3" destOrd="0" parTransId="{069608E1-1497-46EE-816D-B5B961C37031}" sibTransId="{EA3939AB-F443-4483-9183-34AF1AC0D528}"/>
    <dgm:cxn modelId="{31248188-F1D7-46E6-9FD5-F6276BD16D8B}" type="presOf" srcId="{C4254D5F-91D1-4305-ACE0-D27430AB98AA}" destId="{46FCBDF4-FB3A-416D-B0AC-9B82A894458B}" srcOrd="0" destOrd="8" presId="urn:microsoft.com/office/officeart/2005/8/layout/default"/>
    <dgm:cxn modelId="{A03D6BA7-9C18-4958-91A4-85D5C2219DA1}" type="presOf" srcId="{98A56B1D-796B-49DA-8BAE-9732F8BA0039}" destId="{46FCBDF4-FB3A-416D-B0AC-9B82A894458B}" srcOrd="0" destOrd="7" presId="urn:microsoft.com/office/officeart/2005/8/layout/default"/>
    <dgm:cxn modelId="{842D6FAD-7E80-435F-B02F-1ED041581666}" srcId="{03C76A48-00D1-48B6-8266-2D5C30A59F67}" destId="{F97361CB-2044-4DDA-9D22-F6008F08CB21}" srcOrd="0" destOrd="0" parTransId="{19EAA5FC-E50F-489E-B972-8055769A42A7}" sibTransId="{6BF33534-E50E-485B-BB7C-669701B35F98}"/>
    <dgm:cxn modelId="{8B1286B4-CFD0-47A6-8D39-5D7D2F85FB18}" srcId="{F97361CB-2044-4DDA-9D22-F6008F08CB21}" destId="{6334CF15-C81E-4F7F-A36C-9DE0E9B661A8}" srcOrd="8" destOrd="0" parTransId="{3641C9DB-B070-4B50-BCE8-DADDA3FC6CE3}" sibTransId="{8ADF6B0B-9C20-4748-B1EE-9274D4461908}"/>
    <dgm:cxn modelId="{5A21F9C9-89B2-44E3-8A59-384BE4F66485}" srcId="{F97361CB-2044-4DDA-9D22-F6008F08CB21}" destId="{AD10E117-636E-44B5-9DA0-A5135C333BDE}" srcOrd="2" destOrd="0" parTransId="{E5C652F8-8995-4E15-A361-B1BB707ECD09}" sibTransId="{4CE51F03-2085-4A9E-A41A-C6A697F85DF5}"/>
    <dgm:cxn modelId="{207893CE-B54F-4FB7-A85E-C72B3FDB35E9}" type="presOf" srcId="{312FF2E1-C574-4DF5-86B0-4A91CD100B03}" destId="{46FCBDF4-FB3A-416D-B0AC-9B82A894458B}" srcOrd="0" destOrd="4" presId="urn:microsoft.com/office/officeart/2005/8/layout/default"/>
    <dgm:cxn modelId="{1EFA6DD7-F30F-4804-8B00-7B589D89EFD1}" srcId="{F97361CB-2044-4DDA-9D22-F6008F08CB21}" destId="{D37E50DB-78D3-4A7E-97FC-C526C09D82DF}" srcOrd="1" destOrd="0" parTransId="{8F6D9641-E9E8-45BB-BABF-D32CA23EBC14}" sibTransId="{66F2A96D-101F-40EA-AD10-0D9D0394C9E5}"/>
    <dgm:cxn modelId="{FC7ED3ED-FD89-408E-8515-B4197BA3C41F}" srcId="{F97361CB-2044-4DDA-9D22-F6008F08CB21}" destId="{B948074A-A69C-4BF0-947D-31E3FC084632}" srcOrd="0" destOrd="0" parTransId="{BD99B25C-DD60-4A95-B016-E6305F2A763E}" sibTransId="{3523F9A9-3350-4A15-9587-B74EE374063A}"/>
    <dgm:cxn modelId="{B3934F01-0949-4918-9420-B810E5F69087}" type="presParOf" srcId="{465CC611-6E6C-424B-BC5B-96A54B00C568}" destId="{46FCBDF4-FB3A-416D-B0AC-9B82A894458B}"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850D36-456C-4B15-A66A-A569C9F4A7AF}">
      <dsp:nvSpPr>
        <dsp:cNvPr id="0" name=""/>
        <dsp:cNvSpPr/>
      </dsp:nvSpPr>
      <dsp:spPr>
        <a:xfrm>
          <a:off x="0" y="1159598"/>
          <a:ext cx="6245265" cy="327015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defRPr cap="all"/>
          </a:pPr>
          <a:r>
            <a:rPr lang="en-US" sz="2800" kern="1200" cap="none" dirty="0" err="1"/>
            <a:t>GameCo</a:t>
          </a:r>
          <a:r>
            <a:rPr lang="en-US" sz="2800" kern="1200" cap="none" dirty="0"/>
            <a:t> intends to allocate marketing funds to the highest grossing markets.  This deck will offer insights on market trends and top performing game genres that may indicate alternative ways to drive sales.</a:t>
          </a:r>
          <a:endParaRPr lang="en-US" sz="2800" kern="1200" dirty="0"/>
        </a:p>
      </dsp:txBody>
      <dsp:txXfrm>
        <a:off x="159636" y="1319234"/>
        <a:ext cx="5925993" cy="29508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9EF71F-5CDC-4977-9737-76F2351A2B73}">
      <dsp:nvSpPr>
        <dsp:cNvPr id="0" name=""/>
        <dsp:cNvSpPr/>
      </dsp:nvSpPr>
      <dsp:spPr>
        <a:xfrm>
          <a:off x="3335" y="1388826"/>
          <a:ext cx="6823897" cy="2663026"/>
        </a:xfrm>
        <a:prstGeom prst="roundRect">
          <a:avLst>
            <a:gd name="adj" fmla="val 10000"/>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t" anchorCtr="0">
          <a:noAutofit/>
        </a:bodyPr>
        <a:lstStyle/>
        <a:p>
          <a:pPr marL="0" lvl="0" indent="0" algn="ctr" defTabSz="889000">
            <a:lnSpc>
              <a:spcPct val="100000"/>
            </a:lnSpc>
            <a:spcBef>
              <a:spcPct val="0"/>
            </a:spcBef>
            <a:spcAft>
              <a:spcPct val="35000"/>
            </a:spcAft>
            <a:buNone/>
          </a:pPr>
          <a:r>
            <a:rPr lang="en-US" sz="2000" kern="1200" dirty="0"/>
            <a:t>Market Review</a:t>
          </a:r>
        </a:p>
        <a:p>
          <a:pPr marL="0" lvl="0" indent="0" algn="l" defTabSz="889000">
            <a:lnSpc>
              <a:spcPct val="100000"/>
            </a:lnSpc>
            <a:spcBef>
              <a:spcPct val="0"/>
            </a:spcBef>
            <a:spcAft>
              <a:spcPct val="35000"/>
            </a:spcAft>
            <a:buNone/>
          </a:pPr>
          <a:r>
            <a:rPr lang="en-US" sz="1500" kern="1200" dirty="0"/>
            <a:t>75% of market funding should be allocated to game development as follows:</a:t>
          </a:r>
        </a:p>
        <a:p>
          <a:pPr marL="0" lvl="0" indent="0" algn="l" defTabSz="889000">
            <a:lnSpc>
              <a:spcPct val="100000"/>
            </a:lnSpc>
            <a:spcBef>
              <a:spcPct val="0"/>
            </a:spcBef>
            <a:spcAft>
              <a:spcPct val="35000"/>
            </a:spcAft>
            <a:buNone/>
          </a:pPr>
          <a:r>
            <a:rPr lang="en-US" sz="1500" kern="1200" dirty="0"/>
            <a:t> - North American Market:  game development for PlayStation PS4 and Microsoft XOne in the Shooter and Action genres</a:t>
          </a:r>
        </a:p>
        <a:p>
          <a:pPr marL="0" lvl="0" indent="0" algn="l" defTabSz="889000">
            <a:lnSpc>
              <a:spcPct val="100000"/>
            </a:lnSpc>
            <a:spcBef>
              <a:spcPct val="0"/>
            </a:spcBef>
            <a:spcAft>
              <a:spcPct val="35000"/>
            </a:spcAft>
            <a:buNone/>
          </a:pPr>
          <a:r>
            <a:rPr lang="en-US" sz="1500" kern="1200" dirty="0"/>
            <a:t> - European Market: game development for PlayStation PS4 and Microsoft XOne in the Racing and Shooter genres</a:t>
          </a:r>
        </a:p>
        <a:p>
          <a:pPr marL="0" lvl="0" indent="0" algn="l" defTabSz="889000">
            <a:lnSpc>
              <a:spcPct val="100000"/>
            </a:lnSpc>
            <a:spcBef>
              <a:spcPct val="0"/>
            </a:spcBef>
            <a:spcAft>
              <a:spcPct val="35000"/>
            </a:spcAft>
            <a:buNone/>
          </a:pPr>
          <a:r>
            <a:rPr lang="en-US" sz="1500" kern="1200" dirty="0"/>
            <a:t> - Japanese Market: game development for PlayStation and Nintendo 3DS in the Role-Playing genre</a:t>
          </a:r>
        </a:p>
        <a:p>
          <a:pPr marL="0" lvl="0" indent="0" algn="l" defTabSz="889000">
            <a:lnSpc>
              <a:spcPct val="100000"/>
            </a:lnSpc>
            <a:spcBef>
              <a:spcPct val="0"/>
            </a:spcBef>
            <a:spcAft>
              <a:spcPct val="35000"/>
            </a:spcAft>
            <a:buNone/>
          </a:pPr>
          <a:r>
            <a:rPr lang="en-US" sz="1500" kern="1200" dirty="0"/>
            <a:t> </a:t>
          </a:r>
        </a:p>
        <a:p>
          <a:pPr marL="0" lvl="0" indent="0" algn="ctr" defTabSz="889000">
            <a:lnSpc>
              <a:spcPct val="90000"/>
            </a:lnSpc>
            <a:spcBef>
              <a:spcPct val="0"/>
            </a:spcBef>
            <a:spcAft>
              <a:spcPct val="35000"/>
            </a:spcAft>
            <a:buNone/>
          </a:pPr>
          <a:endParaRPr lang="en-US" sz="1200" kern="1200" dirty="0"/>
        </a:p>
      </dsp:txBody>
      <dsp:txXfrm>
        <a:off x="81332" y="1466823"/>
        <a:ext cx="6667903" cy="250703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FCBDF4-FB3A-416D-B0AC-9B82A894458B}">
      <dsp:nvSpPr>
        <dsp:cNvPr id="0" name=""/>
        <dsp:cNvSpPr/>
      </dsp:nvSpPr>
      <dsp:spPr>
        <a:xfrm>
          <a:off x="5209" y="70447"/>
          <a:ext cx="10659273" cy="4006756"/>
        </a:xfrm>
        <a:prstGeom prst="rect">
          <a:avLst/>
        </a:prstGeom>
        <a:solidFill>
          <a:schemeClr val="accent4">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US" sz="1400" kern="1200" dirty="0">
              <a:solidFill>
                <a:schemeClr val="tx1"/>
              </a:solidFill>
            </a:rPr>
            <a:t>The remaining 25% of marketing funds could be allocated to game development in the Strategy and Puzzle genres.  Although these two genres had the lowest sales in all three markets, these types of games offer benefits beyond entertainment.  </a:t>
          </a:r>
        </a:p>
        <a:p>
          <a:pPr marL="0" lvl="0" indent="0" algn="l" defTabSz="622300">
            <a:lnSpc>
              <a:spcPct val="90000"/>
            </a:lnSpc>
            <a:spcBef>
              <a:spcPct val="0"/>
            </a:spcBef>
            <a:spcAft>
              <a:spcPct val="35000"/>
            </a:spcAft>
            <a:buNone/>
          </a:pPr>
          <a:r>
            <a:rPr lang="en-US" sz="1400" kern="1200" dirty="0" err="1">
              <a:solidFill>
                <a:schemeClr val="tx1"/>
              </a:solidFill>
            </a:rPr>
            <a:t>GameCo</a:t>
          </a:r>
          <a:r>
            <a:rPr lang="en-US" sz="1400" kern="1200" dirty="0">
              <a:solidFill>
                <a:schemeClr val="tx1"/>
              </a:solidFill>
            </a:rPr>
            <a:t> could partner with school districts where student performance has been below average.  Moreover, </a:t>
          </a:r>
          <a:r>
            <a:rPr lang="en-US" sz="1400" kern="1200" dirty="0" err="1">
              <a:solidFill>
                <a:schemeClr val="tx1"/>
              </a:solidFill>
            </a:rPr>
            <a:t>GameCo</a:t>
          </a:r>
          <a:r>
            <a:rPr lang="en-US" sz="1400" kern="1200" dirty="0">
              <a:solidFill>
                <a:schemeClr val="tx1"/>
              </a:solidFill>
            </a:rPr>
            <a:t> could partner with organizations like the Dementia Society of America</a:t>
          </a:r>
          <a:r>
            <a:rPr lang="en-US" sz="1400" kern="1200">
              <a:solidFill>
                <a:schemeClr val="tx1"/>
              </a:solidFill>
            </a:rPr>
            <a:t>.  </a:t>
          </a:r>
        </a:p>
        <a:p>
          <a:pPr marL="0" lvl="0" indent="0" algn="l" defTabSz="622300">
            <a:lnSpc>
              <a:spcPct val="90000"/>
            </a:lnSpc>
            <a:spcBef>
              <a:spcPct val="0"/>
            </a:spcBef>
            <a:spcAft>
              <a:spcPct val="35000"/>
            </a:spcAft>
            <a:buNone/>
          </a:pPr>
          <a:r>
            <a:rPr lang="en-US" sz="1400" kern="1200">
              <a:solidFill>
                <a:schemeClr val="tx1"/>
              </a:solidFill>
            </a:rPr>
            <a:t>Marketing </a:t>
          </a:r>
          <a:r>
            <a:rPr lang="en-US" sz="1400" kern="1200" dirty="0">
              <a:solidFill>
                <a:schemeClr val="tx1"/>
              </a:solidFill>
            </a:rPr>
            <a:t>can use this idea of partnering with school districts and national organizations to promote Puzzle and Strategy games for cognitive development across a broad range of age groups.  Performance could be monitored for one year to see how well these types of games are doing.</a:t>
          </a:r>
        </a:p>
        <a:p>
          <a:pPr marL="0" lvl="0" indent="0" algn="ctr" defTabSz="622300">
            <a:lnSpc>
              <a:spcPct val="90000"/>
            </a:lnSpc>
            <a:spcBef>
              <a:spcPct val="0"/>
            </a:spcBef>
            <a:spcAft>
              <a:spcPct val="35000"/>
            </a:spcAft>
            <a:buNone/>
          </a:pPr>
          <a:r>
            <a:rPr lang="en-US" sz="1400" b="1" kern="1200" dirty="0">
              <a:solidFill>
                <a:schemeClr val="tx1"/>
              </a:solidFill>
            </a:rPr>
            <a:t>Game development for PlayStation PS4, XOne, Nintendo 3DS</a:t>
          </a:r>
          <a:endParaRPr lang="en-US" sz="1400" kern="1200" dirty="0">
            <a:solidFill>
              <a:schemeClr val="tx1"/>
            </a:solidFill>
          </a:endParaRPr>
        </a:p>
        <a:p>
          <a:pPr marL="0" lvl="0" indent="0" algn="ctr" defTabSz="622300">
            <a:lnSpc>
              <a:spcPct val="90000"/>
            </a:lnSpc>
            <a:spcBef>
              <a:spcPct val="0"/>
            </a:spcBef>
            <a:spcAft>
              <a:spcPct val="35000"/>
            </a:spcAft>
            <a:buNone/>
          </a:pPr>
          <a:r>
            <a:rPr lang="en-US" sz="1400" b="1" kern="1200" dirty="0">
              <a:solidFill>
                <a:schemeClr val="tx1"/>
              </a:solidFill>
            </a:rPr>
            <a:t>13% of Budget to Puzzle games</a:t>
          </a:r>
          <a:endParaRPr lang="en-US" sz="1400" kern="1200" dirty="0">
            <a:solidFill>
              <a:schemeClr val="tx1"/>
            </a:solidFill>
          </a:endParaRPr>
        </a:p>
        <a:p>
          <a:pPr marL="114300" lvl="1" indent="-114300" algn="l" defTabSz="622300">
            <a:lnSpc>
              <a:spcPct val="90000"/>
            </a:lnSpc>
            <a:spcBef>
              <a:spcPct val="0"/>
            </a:spcBef>
            <a:spcAft>
              <a:spcPct val="15000"/>
            </a:spcAft>
            <a:buChar char="•"/>
          </a:pPr>
          <a:r>
            <a:rPr lang="en-US" sz="1400" kern="1200" dirty="0">
              <a:solidFill>
                <a:schemeClr val="tx1"/>
              </a:solidFill>
            </a:rPr>
            <a:t>Children: contribute to problem solving, critical thinking, pattern recognition and memory enhancement</a:t>
          </a:r>
        </a:p>
        <a:p>
          <a:pPr marL="114300" lvl="1" indent="-114300" algn="l" defTabSz="622300">
            <a:lnSpc>
              <a:spcPct val="90000"/>
            </a:lnSpc>
            <a:spcBef>
              <a:spcPct val="0"/>
            </a:spcBef>
            <a:spcAft>
              <a:spcPct val="15000"/>
            </a:spcAft>
            <a:buChar char="•"/>
          </a:pPr>
          <a:r>
            <a:rPr lang="en-US" sz="1400" kern="1200" dirty="0">
              <a:solidFill>
                <a:schemeClr val="tx1"/>
              </a:solidFill>
            </a:rPr>
            <a:t>Teens: offers stress relief and cognitive development</a:t>
          </a:r>
        </a:p>
        <a:p>
          <a:pPr marL="114300" lvl="1" indent="-114300" algn="l" defTabSz="622300">
            <a:lnSpc>
              <a:spcPct val="90000"/>
            </a:lnSpc>
            <a:spcBef>
              <a:spcPct val="0"/>
            </a:spcBef>
            <a:spcAft>
              <a:spcPct val="15000"/>
            </a:spcAft>
            <a:buChar char="•"/>
          </a:pPr>
          <a:r>
            <a:rPr lang="en-US" sz="1400" kern="1200" dirty="0">
              <a:solidFill>
                <a:schemeClr val="tx1"/>
              </a:solidFill>
            </a:rPr>
            <a:t>Adults: strengthens neuroplasticity and creativity</a:t>
          </a:r>
        </a:p>
        <a:p>
          <a:pPr marL="114300" lvl="1" indent="-114300" algn="l" defTabSz="622300">
            <a:lnSpc>
              <a:spcPct val="90000"/>
            </a:lnSpc>
            <a:spcBef>
              <a:spcPct val="0"/>
            </a:spcBef>
            <a:spcAft>
              <a:spcPct val="15000"/>
            </a:spcAft>
            <a:buChar char="•"/>
          </a:pPr>
          <a:r>
            <a:rPr lang="en-US" sz="1400" kern="1200" dirty="0">
              <a:solidFill>
                <a:schemeClr val="tx1"/>
              </a:solidFill>
            </a:rPr>
            <a:t>Older Adults: augments memory and cognitive agility</a:t>
          </a:r>
        </a:p>
        <a:p>
          <a:pPr marL="114300" lvl="1" indent="-114300" algn="l" defTabSz="622300">
            <a:lnSpc>
              <a:spcPct val="90000"/>
            </a:lnSpc>
            <a:spcBef>
              <a:spcPct val="0"/>
            </a:spcBef>
            <a:spcAft>
              <a:spcPct val="15000"/>
            </a:spcAft>
            <a:buChar char="•"/>
          </a:pPr>
          <a:endParaRPr lang="en-US" sz="1400" kern="1200" dirty="0">
            <a:solidFill>
              <a:schemeClr val="tx1"/>
            </a:solidFill>
          </a:endParaRPr>
        </a:p>
        <a:p>
          <a:pPr marL="114300" lvl="1" indent="-114300" algn="ctr" defTabSz="622300">
            <a:lnSpc>
              <a:spcPct val="90000"/>
            </a:lnSpc>
            <a:spcBef>
              <a:spcPct val="0"/>
            </a:spcBef>
            <a:spcAft>
              <a:spcPct val="15000"/>
            </a:spcAft>
            <a:buFont typeface="Arial" panose="020B0604020202020204" pitchFamily="34" charset="0"/>
            <a:buNone/>
          </a:pPr>
          <a:r>
            <a:rPr lang="en-US" sz="1400" b="1" kern="1200" dirty="0">
              <a:solidFill>
                <a:schemeClr val="tx1"/>
              </a:solidFill>
            </a:rPr>
            <a:t>12% of Budget to Strategy games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solidFill>
                <a:schemeClr val="tx1"/>
              </a:solidFill>
            </a:rPr>
            <a:t>Children &amp; Teens: enhances problem solving skills</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solidFill>
                <a:schemeClr val="tx1"/>
              </a:solidFill>
            </a:rPr>
            <a:t>Adults: reinforces cognitive flexibility</a:t>
          </a:r>
        </a:p>
        <a:p>
          <a:pPr marL="228600" lvl="1" indent="-228600" algn="ctr" defTabSz="889000">
            <a:lnSpc>
              <a:spcPct val="90000"/>
            </a:lnSpc>
            <a:spcBef>
              <a:spcPct val="0"/>
            </a:spcBef>
            <a:spcAft>
              <a:spcPct val="15000"/>
            </a:spcAft>
            <a:buFont typeface="Arial" panose="020B0604020202020204" pitchFamily="34" charset="0"/>
            <a:buChar char="•"/>
          </a:pPr>
          <a:endParaRPr lang="en-US" sz="2000" kern="1200" dirty="0"/>
        </a:p>
      </dsp:txBody>
      <dsp:txXfrm>
        <a:off x="5209" y="70447"/>
        <a:ext cx="10659273" cy="400675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cdr:x>
      <cdr:y>0.32212</cdr:y>
    </cdr:from>
    <cdr:to>
      <cdr:x>0.03863</cdr:x>
      <cdr:y>0.7278</cdr:y>
    </cdr:to>
    <cdr:sp macro="" textlink="">
      <cdr:nvSpPr>
        <cdr:cNvPr id="2" name="TextBox 1">
          <a:extLst xmlns:a="http://schemas.openxmlformats.org/drawingml/2006/main">
            <a:ext uri="{FF2B5EF4-FFF2-40B4-BE49-F238E27FC236}">
              <a16:creationId xmlns:a16="http://schemas.microsoft.com/office/drawing/2014/main" id="{49F815DB-FE27-93A7-7B91-50506BA971CF}"/>
            </a:ext>
          </a:extLst>
        </cdr:cNvPr>
        <cdr:cNvSpPr txBox="1"/>
      </cdr:nvSpPr>
      <cdr:spPr>
        <a:xfrm xmlns:a="http://schemas.openxmlformats.org/drawingml/2006/main">
          <a:off x="-460588" y="1766744"/>
          <a:ext cx="271073" cy="2225036"/>
        </a:xfrm>
        <a:prstGeom xmlns:a="http://schemas.openxmlformats.org/drawingml/2006/main" prst="rect">
          <a:avLst/>
        </a:prstGeom>
      </cdr:spPr>
      <cdr:txBody>
        <a:bodyPr xmlns:a="http://schemas.openxmlformats.org/drawingml/2006/main" vertOverflow="clip" vert="vert270" wrap="none" rtlCol="0" anchor="ctr"/>
        <a:lstStyle xmlns:a="http://schemas.openxmlformats.org/drawingml/2006/main"/>
        <a:p xmlns:a="http://schemas.openxmlformats.org/drawingml/2006/main">
          <a:r>
            <a:rPr lang="en-US" sz="1500" b="1" dirty="0"/>
            <a:t>Percentage of Global Sales</a:t>
          </a:r>
        </a:p>
      </cdr:txBody>
    </cdr:sp>
  </cdr:relSizeAnchor>
  <cdr:relSizeAnchor xmlns:cdr="http://schemas.openxmlformats.org/drawingml/2006/chartDrawing">
    <cdr:from>
      <cdr:x>0.34111</cdr:x>
      <cdr:y>0.05009</cdr:y>
    </cdr:from>
    <cdr:to>
      <cdr:x>0.51896</cdr:x>
      <cdr:y>0.11487</cdr:y>
    </cdr:to>
    <cdr:sp macro="" textlink="">
      <cdr:nvSpPr>
        <cdr:cNvPr id="3" name="TextBox 2">
          <a:extLst xmlns:a="http://schemas.openxmlformats.org/drawingml/2006/main">
            <a:ext uri="{FF2B5EF4-FFF2-40B4-BE49-F238E27FC236}">
              <a16:creationId xmlns:a16="http://schemas.microsoft.com/office/drawing/2014/main" id="{2F151D14-9AF3-E441-50D3-4AFB0EC082EA}"/>
            </a:ext>
          </a:extLst>
        </cdr:cNvPr>
        <cdr:cNvSpPr txBox="1"/>
      </cdr:nvSpPr>
      <cdr:spPr>
        <a:xfrm xmlns:a="http://schemas.openxmlformats.org/drawingml/2006/main">
          <a:off x="2497593" y="274756"/>
          <a:ext cx="1302213" cy="35529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500" b="1" dirty="0"/>
            <a:t>Years 1980-2020</a:t>
          </a:r>
        </a:p>
      </cdr:txBody>
    </cdr:sp>
  </cdr:relSizeAnchor>
  <cdr:relSizeAnchor xmlns:cdr="http://schemas.openxmlformats.org/drawingml/2006/chartDrawing">
    <cdr:from>
      <cdr:x>0.37743</cdr:x>
      <cdr:y>0.94662</cdr:y>
    </cdr:from>
    <cdr:to>
      <cdr:x>0.54107</cdr:x>
      <cdr:y>1</cdr:y>
    </cdr:to>
    <cdr:sp macro="" textlink="">
      <cdr:nvSpPr>
        <cdr:cNvPr id="4" name="TextBox 3">
          <a:extLst xmlns:a="http://schemas.openxmlformats.org/drawingml/2006/main">
            <a:ext uri="{FF2B5EF4-FFF2-40B4-BE49-F238E27FC236}">
              <a16:creationId xmlns:a16="http://schemas.microsoft.com/office/drawing/2014/main" id="{A9C57939-2018-470B-EE77-F7042288251B}"/>
            </a:ext>
          </a:extLst>
        </cdr:cNvPr>
        <cdr:cNvSpPr txBox="1"/>
      </cdr:nvSpPr>
      <cdr:spPr>
        <a:xfrm xmlns:a="http://schemas.openxmlformats.org/drawingml/2006/main">
          <a:off x="2763519" y="5191938"/>
          <a:ext cx="1198207" cy="292769"/>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500" b="1" dirty="0"/>
            <a:t>Genre</a:t>
          </a:r>
        </a:p>
      </cdr:txBody>
    </cdr:sp>
  </cdr:relSizeAnchor>
</c:userShapes>
</file>

<file path=ppt/drawings/drawing2.xml><?xml version="1.0" encoding="utf-8"?>
<c:userShapes xmlns:c="http://schemas.openxmlformats.org/drawingml/2006/chart">
  <cdr:relSizeAnchor xmlns:cdr="http://schemas.openxmlformats.org/drawingml/2006/chartDrawing">
    <cdr:from>
      <cdr:x>0.44231</cdr:x>
      <cdr:y>0.41867</cdr:y>
    </cdr:from>
    <cdr:to>
      <cdr:x>0.55769</cdr:x>
      <cdr:y>0.58133</cdr:y>
    </cdr:to>
    <cdr:sp macro="" textlink="">
      <cdr:nvSpPr>
        <cdr:cNvPr id="2" name="TextBox 1">
          <a:extLst xmlns:a="http://schemas.openxmlformats.org/drawingml/2006/main">
            <a:ext uri="{FF2B5EF4-FFF2-40B4-BE49-F238E27FC236}">
              <a16:creationId xmlns:a16="http://schemas.microsoft.com/office/drawing/2014/main" id="{A18546BA-6541-EED1-BF5A-6DBBE52065F8}"/>
            </a:ext>
          </a:extLst>
        </cdr:cNvPr>
        <cdr:cNvSpPr txBox="1"/>
      </cdr:nvSpPr>
      <cdr:spPr>
        <a:xfrm xmlns:a="http://schemas.openxmlformats.org/drawingml/2006/main">
          <a:off x="3505200" y="2353733"/>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0.48291</cdr:x>
      <cdr:y>0.5</cdr:y>
    </cdr:from>
    <cdr:to>
      <cdr:x>0.59829</cdr:x>
      <cdr:y>0.66265</cdr:y>
    </cdr:to>
    <cdr:sp macro="" textlink="">
      <cdr:nvSpPr>
        <cdr:cNvPr id="3" name="TextBox 2">
          <a:extLst xmlns:a="http://schemas.openxmlformats.org/drawingml/2006/main">
            <a:ext uri="{FF2B5EF4-FFF2-40B4-BE49-F238E27FC236}">
              <a16:creationId xmlns:a16="http://schemas.microsoft.com/office/drawing/2014/main" id="{BF6CAEA0-589F-8F6D-62FD-C111FAFA9B78}"/>
            </a:ext>
          </a:extLst>
        </cdr:cNvPr>
        <cdr:cNvSpPr txBox="1"/>
      </cdr:nvSpPr>
      <cdr:spPr>
        <a:xfrm xmlns:a="http://schemas.openxmlformats.org/drawingml/2006/main">
          <a:off x="3826934" y="2810933"/>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sz="1100" dirty="0"/>
        </a:p>
      </cdr:txBody>
    </cdr:sp>
  </cdr:relSizeAnchor>
  <cdr:relSizeAnchor xmlns:cdr="http://schemas.openxmlformats.org/drawingml/2006/chartDrawing">
    <cdr:from>
      <cdr:x>0.38462</cdr:x>
      <cdr:y>0.04699</cdr:y>
    </cdr:from>
    <cdr:to>
      <cdr:x>0.64615</cdr:x>
      <cdr:y>0.10241</cdr:y>
    </cdr:to>
    <cdr:sp macro="" textlink="">
      <cdr:nvSpPr>
        <cdr:cNvPr id="4" name="TextBox 3">
          <a:extLst xmlns:a="http://schemas.openxmlformats.org/drawingml/2006/main">
            <a:ext uri="{FF2B5EF4-FFF2-40B4-BE49-F238E27FC236}">
              <a16:creationId xmlns:a16="http://schemas.microsoft.com/office/drawing/2014/main" id="{F42E6B48-7796-A7C5-0F72-DC1BDCAC1C2F}"/>
            </a:ext>
          </a:extLst>
        </cdr:cNvPr>
        <cdr:cNvSpPr txBox="1"/>
      </cdr:nvSpPr>
      <cdr:spPr>
        <a:xfrm xmlns:a="http://schemas.openxmlformats.org/drawingml/2006/main">
          <a:off x="3047999" y="264160"/>
          <a:ext cx="2072641" cy="31157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500" b="1" dirty="0"/>
            <a:t>Sales from 2014-2020</a:t>
          </a:r>
        </a:p>
      </cdr:txBody>
    </cdr:sp>
  </cdr:relSizeAnchor>
  <cdr:relSizeAnchor xmlns:cdr="http://schemas.openxmlformats.org/drawingml/2006/chartDrawing">
    <cdr:from>
      <cdr:x>0.07094</cdr:x>
      <cdr:y>0.24217</cdr:y>
    </cdr:from>
    <cdr:to>
      <cdr:x>0.13077</cdr:x>
      <cdr:y>0.62169</cdr:y>
    </cdr:to>
    <cdr:sp macro="" textlink="">
      <cdr:nvSpPr>
        <cdr:cNvPr id="5" name="TextBox 4">
          <a:extLst xmlns:a="http://schemas.openxmlformats.org/drawingml/2006/main">
            <a:ext uri="{FF2B5EF4-FFF2-40B4-BE49-F238E27FC236}">
              <a16:creationId xmlns:a16="http://schemas.microsoft.com/office/drawing/2014/main" id="{6364AFD5-3F7D-376D-D0C7-716B71F99062}"/>
            </a:ext>
          </a:extLst>
        </cdr:cNvPr>
        <cdr:cNvSpPr txBox="1"/>
      </cdr:nvSpPr>
      <cdr:spPr>
        <a:xfrm xmlns:a="http://schemas.openxmlformats.org/drawingml/2006/main">
          <a:off x="562188" y="1361441"/>
          <a:ext cx="474133" cy="2133600"/>
        </a:xfrm>
        <a:prstGeom xmlns:a="http://schemas.openxmlformats.org/drawingml/2006/main" prst="rect">
          <a:avLst/>
        </a:prstGeom>
      </cdr:spPr>
      <cdr:txBody>
        <a:bodyPr xmlns:a="http://schemas.openxmlformats.org/drawingml/2006/main" vertOverflow="clip" vert="vert270" wrap="none" rtlCol="0"/>
        <a:lstStyle xmlns:a="http://schemas.openxmlformats.org/drawingml/2006/main"/>
        <a:p xmlns:a="http://schemas.openxmlformats.org/drawingml/2006/main">
          <a:pPr algn="ctr"/>
          <a:r>
            <a:rPr lang="en-US" sz="1500" b="1" dirty="0"/>
            <a:t>Platform</a:t>
          </a:r>
        </a:p>
      </cdr:txBody>
    </cdr:sp>
  </cdr:relSizeAnchor>
  <cdr:relSizeAnchor xmlns:cdr="http://schemas.openxmlformats.org/drawingml/2006/chartDrawing">
    <cdr:from>
      <cdr:x>0.35983</cdr:x>
      <cdr:y>0.89277</cdr:y>
    </cdr:from>
    <cdr:to>
      <cdr:x>0.64786</cdr:x>
      <cdr:y>0.94819</cdr:y>
    </cdr:to>
    <cdr:sp macro="" textlink="">
      <cdr:nvSpPr>
        <cdr:cNvPr id="6" name="TextBox 5">
          <a:extLst xmlns:a="http://schemas.openxmlformats.org/drawingml/2006/main">
            <a:ext uri="{FF2B5EF4-FFF2-40B4-BE49-F238E27FC236}">
              <a16:creationId xmlns:a16="http://schemas.microsoft.com/office/drawing/2014/main" id="{1377519A-1112-D2A4-CDD6-CA775E434ACC}"/>
            </a:ext>
          </a:extLst>
        </cdr:cNvPr>
        <cdr:cNvSpPr txBox="1"/>
      </cdr:nvSpPr>
      <cdr:spPr>
        <a:xfrm xmlns:a="http://schemas.openxmlformats.org/drawingml/2006/main">
          <a:off x="2851575" y="5019041"/>
          <a:ext cx="2282613" cy="311572"/>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algn="ctr"/>
          <a:r>
            <a:rPr lang="en-US" sz="1500" b="1" dirty="0"/>
            <a:t>Sales (Millions/Units)</a:t>
          </a:r>
        </a:p>
        <a:p xmlns:a="http://schemas.openxmlformats.org/drawingml/2006/main">
          <a:endParaRPr lang="en-US" sz="11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0015E-C3EF-6A8A-CC92-3C97AFAA763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070AFFB-7721-B64E-F14D-F287271198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99A2416-6BE3-EF82-C732-3D48F88473C1}"/>
              </a:ext>
            </a:extLst>
          </p:cNvPr>
          <p:cNvSpPr>
            <a:spLocks noGrp="1"/>
          </p:cNvSpPr>
          <p:nvPr>
            <p:ph type="dt" sz="half" idx="10"/>
          </p:nvPr>
        </p:nvSpPr>
        <p:spPr/>
        <p:txBody>
          <a:bodyPr/>
          <a:lstStyle/>
          <a:p>
            <a:fld id="{F6D1A36C-D219-490C-B5DE-D7ADADED6D46}" type="datetimeFigureOut">
              <a:rPr lang="en-US" smtClean="0"/>
              <a:t>4/4/2024</a:t>
            </a:fld>
            <a:endParaRPr lang="en-US"/>
          </a:p>
        </p:txBody>
      </p:sp>
      <p:sp>
        <p:nvSpPr>
          <p:cNvPr id="5" name="Footer Placeholder 4">
            <a:extLst>
              <a:ext uri="{FF2B5EF4-FFF2-40B4-BE49-F238E27FC236}">
                <a16:creationId xmlns:a16="http://schemas.microsoft.com/office/drawing/2014/main" id="{203FF2B2-D208-B33A-8CBE-90CAFE2D2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980A63-E668-9082-9259-EAAF5984E57F}"/>
              </a:ext>
            </a:extLst>
          </p:cNvPr>
          <p:cNvSpPr>
            <a:spLocks noGrp="1"/>
          </p:cNvSpPr>
          <p:nvPr>
            <p:ph type="sldNum" sz="quarter" idx="12"/>
          </p:nvPr>
        </p:nvSpPr>
        <p:spPr/>
        <p:txBody>
          <a:bodyPr/>
          <a:lstStyle/>
          <a:p>
            <a:fld id="{374DCDD7-7886-47BE-A3FD-D5B95AA9FDE8}" type="slidenum">
              <a:rPr lang="en-US" smtClean="0"/>
              <a:t>‹#›</a:t>
            </a:fld>
            <a:endParaRPr lang="en-US"/>
          </a:p>
        </p:txBody>
      </p:sp>
    </p:spTree>
    <p:extLst>
      <p:ext uri="{BB962C8B-B14F-4D97-AF65-F5344CB8AC3E}">
        <p14:creationId xmlns:p14="http://schemas.microsoft.com/office/powerpoint/2010/main" val="764140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DE918-7A25-F737-D4E8-2315AD6F89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7CADA37-C139-EB1B-CD21-91C2AB9081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912747-DBBB-DEF9-9A67-2B3F4C523268}"/>
              </a:ext>
            </a:extLst>
          </p:cNvPr>
          <p:cNvSpPr>
            <a:spLocks noGrp="1"/>
          </p:cNvSpPr>
          <p:nvPr>
            <p:ph type="dt" sz="half" idx="10"/>
          </p:nvPr>
        </p:nvSpPr>
        <p:spPr/>
        <p:txBody>
          <a:bodyPr/>
          <a:lstStyle/>
          <a:p>
            <a:fld id="{F6D1A36C-D219-490C-B5DE-D7ADADED6D46}" type="datetimeFigureOut">
              <a:rPr lang="en-US" smtClean="0"/>
              <a:t>4/4/2024</a:t>
            </a:fld>
            <a:endParaRPr lang="en-US"/>
          </a:p>
        </p:txBody>
      </p:sp>
      <p:sp>
        <p:nvSpPr>
          <p:cNvPr id="5" name="Footer Placeholder 4">
            <a:extLst>
              <a:ext uri="{FF2B5EF4-FFF2-40B4-BE49-F238E27FC236}">
                <a16:creationId xmlns:a16="http://schemas.microsoft.com/office/drawing/2014/main" id="{3720A60F-AFF6-8A89-9773-D1634F8298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ACBFBC-269B-498D-F319-CB700637FAA0}"/>
              </a:ext>
            </a:extLst>
          </p:cNvPr>
          <p:cNvSpPr>
            <a:spLocks noGrp="1"/>
          </p:cNvSpPr>
          <p:nvPr>
            <p:ph type="sldNum" sz="quarter" idx="12"/>
          </p:nvPr>
        </p:nvSpPr>
        <p:spPr/>
        <p:txBody>
          <a:bodyPr/>
          <a:lstStyle/>
          <a:p>
            <a:fld id="{374DCDD7-7886-47BE-A3FD-D5B95AA9FDE8}" type="slidenum">
              <a:rPr lang="en-US" smtClean="0"/>
              <a:t>‹#›</a:t>
            </a:fld>
            <a:endParaRPr lang="en-US"/>
          </a:p>
        </p:txBody>
      </p:sp>
    </p:spTree>
    <p:extLst>
      <p:ext uri="{BB962C8B-B14F-4D97-AF65-F5344CB8AC3E}">
        <p14:creationId xmlns:p14="http://schemas.microsoft.com/office/powerpoint/2010/main" val="1233932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ABE870-3713-4946-7B76-E51762F4604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AA8447-676C-DA2E-E5E4-FF983E94F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0C5C9F-3D5A-CE89-E041-106B81CB2061}"/>
              </a:ext>
            </a:extLst>
          </p:cNvPr>
          <p:cNvSpPr>
            <a:spLocks noGrp="1"/>
          </p:cNvSpPr>
          <p:nvPr>
            <p:ph type="dt" sz="half" idx="10"/>
          </p:nvPr>
        </p:nvSpPr>
        <p:spPr/>
        <p:txBody>
          <a:bodyPr/>
          <a:lstStyle/>
          <a:p>
            <a:fld id="{F6D1A36C-D219-490C-B5DE-D7ADADED6D46}" type="datetimeFigureOut">
              <a:rPr lang="en-US" smtClean="0"/>
              <a:t>4/4/2024</a:t>
            </a:fld>
            <a:endParaRPr lang="en-US"/>
          </a:p>
        </p:txBody>
      </p:sp>
      <p:sp>
        <p:nvSpPr>
          <p:cNvPr id="5" name="Footer Placeholder 4">
            <a:extLst>
              <a:ext uri="{FF2B5EF4-FFF2-40B4-BE49-F238E27FC236}">
                <a16:creationId xmlns:a16="http://schemas.microsoft.com/office/drawing/2014/main" id="{3B6FC305-9065-43E6-B8B6-15FFA24E8B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98FCD-5A2D-4DE6-288F-AECA102D6016}"/>
              </a:ext>
            </a:extLst>
          </p:cNvPr>
          <p:cNvSpPr>
            <a:spLocks noGrp="1"/>
          </p:cNvSpPr>
          <p:nvPr>
            <p:ph type="sldNum" sz="quarter" idx="12"/>
          </p:nvPr>
        </p:nvSpPr>
        <p:spPr/>
        <p:txBody>
          <a:bodyPr/>
          <a:lstStyle/>
          <a:p>
            <a:fld id="{374DCDD7-7886-47BE-A3FD-D5B95AA9FDE8}" type="slidenum">
              <a:rPr lang="en-US" smtClean="0"/>
              <a:t>‹#›</a:t>
            </a:fld>
            <a:endParaRPr lang="en-US"/>
          </a:p>
        </p:txBody>
      </p:sp>
    </p:spTree>
    <p:extLst>
      <p:ext uri="{BB962C8B-B14F-4D97-AF65-F5344CB8AC3E}">
        <p14:creationId xmlns:p14="http://schemas.microsoft.com/office/powerpoint/2010/main" val="939700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DFB2-1348-3ECE-8B4B-9F487CB43C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450C6B-644B-0124-F5D1-0E35E50F60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3B6A6-90B4-17B9-6ED0-A22BB3FF508A}"/>
              </a:ext>
            </a:extLst>
          </p:cNvPr>
          <p:cNvSpPr>
            <a:spLocks noGrp="1"/>
          </p:cNvSpPr>
          <p:nvPr>
            <p:ph type="dt" sz="half" idx="10"/>
          </p:nvPr>
        </p:nvSpPr>
        <p:spPr/>
        <p:txBody>
          <a:bodyPr/>
          <a:lstStyle/>
          <a:p>
            <a:fld id="{F6D1A36C-D219-490C-B5DE-D7ADADED6D46}" type="datetimeFigureOut">
              <a:rPr lang="en-US" smtClean="0"/>
              <a:t>4/4/2024</a:t>
            </a:fld>
            <a:endParaRPr lang="en-US"/>
          </a:p>
        </p:txBody>
      </p:sp>
      <p:sp>
        <p:nvSpPr>
          <p:cNvPr id="5" name="Footer Placeholder 4">
            <a:extLst>
              <a:ext uri="{FF2B5EF4-FFF2-40B4-BE49-F238E27FC236}">
                <a16:creationId xmlns:a16="http://schemas.microsoft.com/office/drawing/2014/main" id="{0FAA7C6A-2C6C-27BC-D32B-022BF526C8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D4684-BD98-5BC9-ADD8-864FAD94A15F}"/>
              </a:ext>
            </a:extLst>
          </p:cNvPr>
          <p:cNvSpPr>
            <a:spLocks noGrp="1"/>
          </p:cNvSpPr>
          <p:nvPr>
            <p:ph type="sldNum" sz="quarter" idx="12"/>
          </p:nvPr>
        </p:nvSpPr>
        <p:spPr/>
        <p:txBody>
          <a:bodyPr/>
          <a:lstStyle/>
          <a:p>
            <a:fld id="{374DCDD7-7886-47BE-A3FD-D5B95AA9FDE8}" type="slidenum">
              <a:rPr lang="en-US" smtClean="0"/>
              <a:t>‹#›</a:t>
            </a:fld>
            <a:endParaRPr lang="en-US"/>
          </a:p>
        </p:txBody>
      </p:sp>
    </p:spTree>
    <p:extLst>
      <p:ext uri="{BB962C8B-B14F-4D97-AF65-F5344CB8AC3E}">
        <p14:creationId xmlns:p14="http://schemas.microsoft.com/office/powerpoint/2010/main" val="1992912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0B4D5-1BEE-9B26-C9DD-7EA0E82376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DC6222-5FFC-AC7F-C51A-CE5AA0999AC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9B505D-4AB3-26A3-EC07-E5745A81940F}"/>
              </a:ext>
            </a:extLst>
          </p:cNvPr>
          <p:cNvSpPr>
            <a:spLocks noGrp="1"/>
          </p:cNvSpPr>
          <p:nvPr>
            <p:ph type="dt" sz="half" idx="10"/>
          </p:nvPr>
        </p:nvSpPr>
        <p:spPr/>
        <p:txBody>
          <a:bodyPr/>
          <a:lstStyle/>
          <a:p>
            <a:fld id="{F6D1A36C-D219-490C-B5DE-D7ADADED6D46}" type="datetimeFigureOut">
              <a:rPr lang="en-US" smtClean="0"/>
              <a:t>4/4/2024</a:t>
            </a:fld>
            <a:endParaRPr lang="en-US"/>
          </a:p>
        </p:txBody>
      </p:sp>
      <p:sp>
        <p:nvSpPr>
          <p:cNvPr id="5" name="Footer Placeholder 4">
            <a:extLst>
              <a:ext uri="{FF2B5EF4-FFF2-40B4-BE49-F238E27FC236}">
                <a16:creationId xmlns:a16="http://schemas.microsoft.com/office/drawing/2014/main" id="{20444640-997D-BAC1-A468-F8505FE380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176A1-3BA2-5913-C8A3-80B9A21D2737}"/>
              </a:ext>
            </a:extLst>
          </p:cNvPr>
          <p:cNvSpPr>
            <a:spLocks noGrp="1"/>
          </p:cNvSpPr>
          <p:nvPr>
            <p:ph type="sldNum" sz="quarter" idx="12"/>
          </p:nvPr>
        </p:nvSpPr>
        <p:spPr/>
        <p:txBody>
          <a:bodyPr/>
          <a:lstStyle/>
          <a:p>
            <a:fld id="{374DCDD7-7886-47BE-A3FD-D5B95AA9FDE8}" type="slidenum">
              <a:rPr lang="en-US" smtClean="0"/>
              <a:t>‹#›</a:t>
            </a:fld>
            <a:endParaRPr lang="en-US"/>
          </a:p>
        </p:txBody>
      </p:sp>
    </p:spTree>
    <p:extLst>
      <p:ext uri="{BB962C8B-B14F-4D97-AF65-F5344CB8AC3E}">
        <p14:creationId xmlns:p14="http://schemas.microsoft.com/office/powerpoint/2010/main" val="451278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134BF-ABA7-16CB-8E4B-175931C61A6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642BB7-827F-5B23-CABA-4941D65D17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B2655C-14E8-8556-0F99-F5F9958302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7C604CA-67E1-C8C1-505B-DEF9B197BA5E}"/>
              </a:ext>
            </a:extLst>
          </p:cNvPr>
          <p:cNvSpPr>
            <a:spLocks noGrp="1"/>
          </p:cNvSpPr>
          <p:nvPr>
            <p:ph type="dt" sz="half" idx="10"/>
          </p:nvPr>
        </p:nvSpPr>
        <p:spPr/>
        <p:txBody>
          <a:bodyPr/>
          <a:lstStyle/>
          <a:p>
            <a:fld id="{F6D1A36C-D219-490C-B5DE-D7ADADED6D46}" type="datetimeFigureOut">
              <a:rPr lang="en-US" smtClean="0"/>
              <a:t>4/4/2024</a:t>
            </a:fld>
            <a:endParaRPr lang="en-US"/>
          </a:p>
        </p:txBody>
      </p:sp>
      <p:sp>
        <p:nvSpPr>
          <p:cNvPr id="6" name="Footer Placeholder 5">
            <a:extLst>
              <a:ext uri="{FF2B5EF4-FFF2-40B4-BE49-F238E27FC236}">
                <a16:creationId xmlns:a16="http://schemas.microsoft.com/office/drawing/2014/main" id="{B0EBE3C4-95B6-4998-40A5-8C17F078AE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00AAED3-B8D3-6A84-750D-9F60135ED852}"/>
              </a:ext>
            </a:extLst>
          </p:cNvPr>
          <p:cNvSpPr>
            <a:spLocks noGrp="1"/>
          </p:cNvSpPr>
          <p:nvPr>
            <p:ph type="sldNum" sz="quarter" idx="12"/>
          </p:nvPr>
        </p:nvSpPr>
        <p:spPr/>
        <p:txBody>
          <a:bodyPr/>
          <a:lstStyle/>
          <a:p>
            <a:fld id="{374DCDD7-7886-47BE-A3FD-D5B95AA9FDE8}" type="slidenum">
              <a:rPr lang="en-US" smtClean="0"/>
              <a:t>‹#›</a:t>
            </a:fld>
            <a:endParaRPr lang="en-US"/>
          </a:p>
        </p:txBody>
      </p:sp>
    </p:spTree>
    <p:extLst>
      <p:ext uri="{BB962C8B-B14F-4D97-AF65-F5344CB8AC3E}">
        <p14:creationId xmlns:p14="http://schemas.microsoft.com/office/powerpoint/2010/main" val="1810943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74C6A-DD75-99A1-A288-AEF36E686D7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54E45A2-CD8F-F33B-C942-3CBE80BBBD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D98CA-6722-8F3F-7459-1C4E7B56B2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B0BE523-32A4-AD4A-EC79-52A89EF694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367C8B9-3207-722F-A4B4-B8DAA32948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B9464B-B41B-1159-9E1D-B1CA405E93D7}"/>
              </a:ext>
            </a:extLst>
          </p:cNvPr>
          <p:cNvSpPr>
            <a:spLocks noGrp="1"/>
          </p:cNvSpPr>
          <p:nvPr>
            <p:ph type="dt" sz="half" idx="10"/>
          </p:nvPr>
        </p:nvSpPr>
        <p:spPr/>
        <p:txBody>
          <a:bodyPr/>
          <a:lstStyle/>
          <a:p>
            <a:fld id="{F6D1A36C-D219-490C-B5DE-D7ADADED6D46}" type="datetimeFigureOut">
              <a:rPr lang="en-US" smtClean="0"/>
              <a:t>4/4/2024</a:t>
            </a:fld>
            <a:endParaRPr lang="en-US"/>
          </a:p>
        </p:txBody>
      </p:sp>
      <p:sp>
        <p:nvSpPr>
          <p:cNvPr id="8" name="Footer Placeholder 7">
            <a:extLst>
              <a:ext uri="{FF2B5EF4-FFF2-40B4-BE49-F238E27FC236}">
                <a16:creationId xmlns:a16="http://schemas.microsoft.com/office/drawing/2014/main" id="{CBE98E64-0E2A-FB6D-6B23-95CE26C07A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DCFA23-9C5F-3F51-1DA5-CAADE704D82C}"/>
              </a:ext>
            </a:extLst>
          </p:cNvPr>
          <p:cNvSpPr>
            <a:spLocks noGrp="1"/>
          </p:cNvSpPr>
          <p:nvPr>
            <p:ph type="sldNum" sz="quarter" idx="12"/>
          </p:nvPr>
        </p:nvSpPr>
        <p:spPr/>
        <p:txBody>
          <a:bodyPr/>
          <a:lstStyle/>
          <a:p>
            <a:fld id="{374DCDD7-7886-47BE-A3FD-D5B95AA9FDE8}" type="slidenum">
              <a:rPr lang="en-US" smtClean="0"/>
              <a:t>‹#›</a:t>
            </a:fld>
            <a:endParaRPr lang="en-US"/>
          </a:p>
        </p:txBody>
      </p:sp>
    </p:spTree>
    <p:extLst>
      <p:ext uri="{BB962C8B-B14F-4D97-AF65-F5344CB8AC3E}">
        <p14:creationId xmlns:p14="http://schemas.microsoft.com/office/powerpoint/2010/main" val="2548088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1AE0F-EAA0-9432-0400-1E6843234D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5625BA-D502-8FE4-AC28-3AC56E2CB4CF}"/>
              </a:ext>
            </a:extLst>
          </p:cNvPr>
          <p:cNvSpPr>
            <a:spLocks noGrp="1"/>
          </p:cNvSpPr>
          <p:nvPr>
            <p:ph type="dt" sz="half" idx="10"/>
          </p:nvPr>
        </p:nvSpPr>
        <p:spPr/>
        <p:txBody>
          <a:bodyPr/>
          <a:lstStyle/>
          <a:p>
            <a:fld id="{F6D1A36C-D219-490C-B5DE-D7ADADED6D46}" type="datetimeFigureOut">
              <a:rPr lang="en-US" smtClean="0"/>
              <a:t>4/4/2024</a:t>
            </a:fld>
            <a:endParaRPr lang="en-US"/>
          </a:p>
        </p:txBody>
      </p:sp>
      <p:sp>
        <p:nvSpPr>
          <p:cNvPr id="4" name="Footer Placeholder 3">
            <a:extLst>
              <a:ext uri="{FF2B5EF4-FFF2-40B4-BE49-F238E27FC236}">
                <a16:creationId xmlns:a16="http://schemas.microsoft.com/office/drawing/2014/main" id="{7514D7FE-9EA4-26E8-7E27-5B4143093EF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32FD77-2F5C-DBE9-B72B-342FEBF0E06B}"/>
              </a:ext>
            </a:extLst>
          </p:cNvPr>
          <p:cNvSpPr>
            <a:spLocks noGrp="1"/>
          </p:cNvSpPr>
          <p:nvPr>
            <p:ph type="sldNum" sz="quarter" idx="12"/>
          </p:nvPr>
        </p:nvSpPr>
        <p:spPr/>
        <p:txBody>
          <a:bodyPr/>
          <a:lstStyle/>
          <a:p>
            <a:fld id="{374DCDD7-7886-47BE-A3FD-D5B95AA9FDE8}" type="slidenum">
              <a:rPr lang="en-US" smtClean="0"/>
              <a:t>‹#›</a:t>
            </a:fld>
            <a:endParaRPr lang="en-US"/>
          </a:p>
        </p:txBody>
      </p:sp>
    </p:spTree>
    <p:extLst>
      <p:ext uri="{BB962C8B-B14F-4D97-AF65-F5344CB8AC3E}">
        <p14:creationId xmlns:p14="http://schemas.microsoft.com/office/powerpoint/2010/main" val="116558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CE6980-0728-1A8D-EDFD-A16B0E6BE058}"/>
              </a:ext>
            </a:extLst>
          </p:cNvPr>
          <p:cNvSpPr>
            <a:spLocks noGrp="1"/>
          </p:cNvSpPr>
          <p:nvPr>
            <p:ph type="dt" sz="half" idx="10"/>
          </p:nvPr>
        </p:nvSpPr>
        <p:spPr/>
        <p:txBody>
          <a:bodyPr/>
          <a:lstStyle/>
          <a:p>
            <a:fld id="{F6D1A36C-D219-490C-B5DE-D7ADADED6D46}" type="datetimeFigureOut">
              <a:rPr lang="en-US" smtClean="0"/>
              <a:t>4/4/2024</a:t>
            </a:fld>
            <a:endParaRPr lang="en-US"/>
          </a:p>
        </p:txBody>
      </p:sp>
      <p:sp>
        <p:nvSpPr>
          <p:cNvPr id="3" name="Footer Placeholder 2">
            <a:extLst>
              <a:ext uri="{FF2B5EF4-FFF2-40B4-BE49-F238E27FC236}">
                <a16:creationId xmlns:a16="http://schemas.microsoft.com/office/drawing/2014/main" id="{11C56BB0-E60F-3CF0-0F92-475532D725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43AB76-64D5-03D1-CB7E-87414EF31500}"/>
              </a:ext>
            </a:extLst>
          </p:cNvPr>
          <p:cNvSpPr>
            <a:spLocks noGrp="1"/>
          </p:cNvSpPr>
          <p:nvPr>
            <p:ph type="sldNum" sz="quarter" idx="12"/>
          </p:nvPr>
        </p:nvSpPr>
        <p:spPr/>
        <p:txBody>
          <a:bodyPr/>
          <a:lstStyle/>
          <a:p>
            <a:fld id="{374DCDD7-7886-47BE-A3FD-D5B95AA9FDE8}" type="slidenum">
              <a:rPr lang="en-US" smtClean="0"/>
              <a:t>‹#›</a:t>
            </a:fld>
            <a:endParaRPr lang="en-US"/>
          </a:p>
        </p:txBody>
      </p:sp>
    </p:spTree>
    <p:extLst>
      <p:ext uri="{BB962C8B-B14F-4D97-AF65-F5344CB8AC3E}">
        <p14:creationId xmlns:p14="http://schemas.microsoft.com/office/powerpoint/2010/main" val="1915308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AC5F-8158-EDA3-28EB-4AB69AE0FF5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E98253-9748-1679-3651-C3CE399E13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C3475C-9C62-1C40-066F-FC2E1A9291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807780-92F5-8281-F8FD-F77547C7664F}"/>
              </a:ext>
            </a:extLst>
          </p:cNvPr>
          <p:cNvSpPr>
            <a:spLocks noGrp="1"/>
          </p:cNvSpPr>
          <p:nvPr>
            <p:ph type="dt" sz="half" idx="10"/>
          </p:nvPr>
        </p:nvSpPr>
        <p:spPr/>
        <p:txBody>
          <a:bodyPr/>
          <a:lstStyle/>
          <a:p>
            <a:fld id="{F6D1A36C-D219-490C-B5DE-D7ADADED6D46}" type="datetimeFigureOut">
              <a:rPr lang="en-US" smtClean="0"/>
              <a:t>4/4/2024</a:t>
            </a:fld>
            <a:endParaRPr lang="en-US"/>
          </a:p>
        </p:txBody>
      </p:sp>
      <p:sp>
        <p:nvSpPr>
          <p:cNvPr id="6" name="Footer Placeholder 5">
            <a:extLst>
              <a:ext uri="{FF2B5EF4-FFF2-40B4-BE49-F238E27FC236}">
                <a16:creationId xmlns:a16="http://schemas.microsoft.com/office/drawing/2014/main" id="{223CA756-CE23-58D0-C90E-99041A4B59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CCD69B-702F-250A-CCB3-8084703F3F6B}"/>
              </a:ext>
            </a:extLst>
          </p:cNvPr>
          <p:cNvSpPr>
            <a:spLocks noGrp="1"/>
          </p:cNvSpPr>
          <p:nvPr>
            <p:ph type="sldNum" sz="quarter" idx="12"/>
          </p:nvPr>
        </p:nvSpPr>
        <p:spPr/>
        <p:txBody>
          <a:bodyPr/>
          <a:lstStyle/>
          <a:p>
            <a:fld id="{374DCDD7-7886-47BE-A3FD-D5B95AA9FDE8}" type="slidenum">
              <a:rPr lang="en-US" smtClean="0"/>
              <a:t>‹#›</a:t>
            </a:fld>
            <a:endParaRPr lang="en-US"/>
          </a:p>
        </p:txBody>
      </p:sp>
    </p:spTree>
    <p:extLst>
      <p:ext uri="{BB962C8B-B14F-4D97-AF65-F5344CB8AC3E}">
        <p14:creationId xmlns:p14="http://schemas.microsoft.com/office/powerpoint/2010/main" val="2881792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0F43A-B7AA-B2BE-41F1-41F3037B03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993E53-0918-820A-C8A9-6A1819A676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C81FC1-A816-9C8E-0E83-A190C18C7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253960-1E18-9C7A-02A6-C19123304FC6}"/>
              </a:ext>
            </a:extLst>
          </p:cNvPr>
          <p:cNvSpPr>
            <a:spLocks noGrp="1"/>
          </p:cNvSpPr>
          <p:nvPr>
            <p:ph type="dt" sz="half" idx="10"/>
          </p:nvPr>
        </p:nvSpPr>
        <p:spPr/>
        <p:txBody>
          <a:bodyPr/>
          <a:lstStyle/>
          <a:p>
            <a:fld id="{F6D1A36C-D219-490C-B5DE-D7ADADED6D46}" type="datetimeFigureOut">
              <a:rPr lang="en-US" smtClean="0"/>
              <a:t>4/4/2024</a:t>
            </a:fld>
            <a:endParaRPr lang="en-US"/>
          </a:p>
        </p:txBody>
      </p:sp>
      <p:sp>
        <p:nvSpPr>
          <p:cNvPr id="6" name="Footer Placeholder 5">
            <a:extLst>
              <a:ext uri="{FF2B5EF4-FFF2-40B4-BE49-F238E27FC236}">
                <a16:creationId xmlns:a16="http://schemas.microsoft.com/office/drawing/2014/main" id="{9621713D-9FC3-2150-395C-1AA7E764B7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C33D18-F2DE-74D7-034D-C31F46BE962D}"/>
              </a:ext>
            </a:extLst>
          </p:cNvPr>
          <p:cNvSpPr>
            <a:spLocks noGrp="1"/>
          </p:cNvSpPr>
          <p:nvPr>
            <p:ph type="sldNum" sz="quarter" idx="12"/>
          </p:nvPr>
        </p:nvSpPr>
        <p:spPr/>
        <p:txBody>
          <a:bodyPr/>
          <a:lstStyle/>
          <a:p>
            <a:fld id="{374DCDD7-7886-47BE-A3FD-D5B95AA9FDE8}" type="slidenum">
              <a:rPr lang="en-US" smtClean="0"/>
              <a:t>‹#›</a:t>
            </a:fld>
            <a:endParaRPr lang="en-US"/>
          </a:p>
        </p:txBody>
      </p:sp>
    </p:spTree>
    <p:extLst>
      <p:ext uri="{BB962C8B-B14F-4D97-AF65-F5344CB8AC3E}">
        <p14:creationId xmlns:p14="http://schemas.microsoft.com/office/powerpoint/2010/main" val="40024010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CA7623-CA1F-E663-FCFD-CA56EAD54A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38E782-89BF-F6B6-3C6F-AFD989B2AD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DF783B-6BAE-5F84-3C9A-E3CCFA5F53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6D1A36C-D219-490C-B5DE-D7ADADED6D46}" type="datetimeFigureOut">
              <a:rPr lang="en-US" smtClean="0"/>
              <a:t>4/4/2024</a:t>
            </a:fld>
            <a:endParaRPr lang="en-US"/>
          </a:p>
        </p:txBody>
      </p:sp>
      <p:sp>
        <p:nvSpPr>
          <p:cNvPr id="5" name="Footer Placeholder 4">
            <a:extLst>
              <a:ext uri="{FF2B5EF4-FFF2-40B4-BE49-F238E27FC236}">
                <a16:creationId xmlns:a16="http://schemas.microsoft.com/office/drawing/2014/main" id="{CA834A8D-5F1C-8663-166F-C5D0208BD4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C3CEC05-2D17-B892-DBEF-64D2F4F641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74DCDD7-7886-47BE-A3FD-D5B95AA9FDE8}" type="slidenum">
              <a:rPr lang="en-US" smtClean="0"/>
              <a:t>‹#›</a:t>
            </a:fld>
            <a:endParaRPr lang="en-US"/>
          </a:p>
        </p:txBody>
      </p:sp>
    </p:spTree>
    <p:extLst>
      <p:ext uri="{BB962C8B-B14F-4D97-AF65-F5344CB8AC3E}">
        <p14:creationId xmlns:p14="http://schemas.microsoft.com/office/powerpoint/2010/main" val="3206572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29" name="Freeform: Shape 28">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4" name="Freeform: Shape 33">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5" name="Freeform: Shape 34">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F61F6DA-D52E-7F49-9CF3-C06C84C3ADC5}"/>
              </a:ext>
            </a:extLst>
          </p:cNvPr>
          <p:cNvSpPr>
            <a:spLocks noGrp="1"/>
          </p:cNvSpPr>
          <p:nvPr>
            <p:ph type="ctrTitle"/>
          </p:nvPr>
        </p:nvSpPr>
        <p:spPr>
          <a:xfrm>
            <a:off x="3215729" y="1159933"/>
            <a:ext cx="5760846" cy="2914786"/>
          </a:xfrm>
        </p:spPr>
        <p:txBody>
          <a:bodyPr>
            <a:normAutofit/>
          </a:bodyPr>
          <a:lstStyle/>
          <a:p>
            <a:r>
              <a:rPr lang="en-US" sz="5200" dirty="0">
                <a:solidFill>
                  <a:schemeClr val="tx2"/>
                </a:solidFill>
              </a:rPr>
              <a:t>GAMECO:</a:t>
            </a:r>
            <a:br>
              <a:rPr lang="en-US" sz="5200" dirty="0">
                <a:solidFill>
                  <a:schemeClr val="tx2"/>
                </a:solidFill>
              </a:rPr>
            </a:br>
            <a:r>
              <a:rPr lang="en-US" sz="5200" dirty="0">
                <a:solidFill>
                  <a:schemeClr val="tx2"/>
                </a:solidFill>
              </a:rPr>
              <a:t>Sales Insights</a:t>
            </a:r>
            <a:br>
              <a:rPr lang="en-US" sz="5200" dirty="0">
                <a:solidFill>
                  <a:schemeClr val="tx2"/>
                </a:solidFill>
              </a:rPr>
            </a:br>
            <a:r>
              <a:rPr lang="en-US" sz="5200" dirty="0">
                <a:solidFill>
                  <a:schemeClr val="tx2"/>
                </a:solidFill>
              </a:rPr>
              <a:t> </a:t>
            </a:r>
          </a:p>
        </p:txBody>
      </p:sp>
      <p:sp>
        <p:nvSpPr>
          <p:cNvPr id="3" name="Subtitle 2">
            <a:extLst>
              <a:ext uri="{FF2B5EF4-FFF2-40B4-BE49-F238E27FC236}">
                <a16:creationId xmlns:a16="http://schemas.microsoft.com/office/drawing/2014/main" id="{F4CAABFF-D885-E43A-6AE9-733DABC0FCA8}"/>
              </a:ext>
            </a:extLst>
          </p:cNvPr>
          <p:cNvSpPr>
            <a:spLocks noGrp="1"/>
          </p:cNvSpPr>
          <p:nvPr>
            <p:ph type="subTitle" idx="1"/>
          </p:nvPr>
        </p:nvSpPr>
        <p:spPr>
          <a:xfrm>
            <a:off x="3215729" y="4165152"/>
            <a:ext cx="5760846" cy="682079"/>
          </a:xfrm>
        </p:spPr>
        <p:txBody>
          <a:bodyPr>
            <a:normAutofit/>
          </a:bodyPr>
          <a:lstStyle/>
          <a:p>
            <a:r>
              <a:rPr lang="en-US" sz="1500">
                <a:solidFill>
                  <a:schemeClr val="tx2"/>
                </a:solidFill>
              </a:rPr>
              <a:t>Lisa Coombs</a:t>
            </a:r>
          </a:p>
          <a:p>
            <a:r>
              <a:rPr lang="en-US" sz="1500">
                <a:solidFill>
                  <a:schemeClr val="tx2"/>
                </a:solidFill>
              </a:rPr>
              <a:t>March 29, 2024</a:t>
            </a:r>
          </a:p>
        </p:txBody>
      </p:sp>
    </p:spTree>
    <p:extLst>
      <p:ext uri="{BB962C8B-B14F-4D97-AF65-F5344CB8AC3E}">
        <p14:creationId xmlns:p14="http://schemas.microsoft.com/office/powerpoint/2010/main" val="3433407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CCBC04-9C0A-3CE4-DA9F-29F49EBD3BB2}"/>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4100" kern="1200">
                <a:solidFill>
                  <a:schemeClr val="tx1"/>
                </a:solidFill>
                <a:latin typeface="+mj-lt"/>
                <a:ea typeface="+mj-ea"/>
                <a:cs typeface="+mj-cs"/>
              </a:rPr>
              <a:t>Current Understanding</a:t>
            </a:r>
          </a:p>
        </p:txBody>
      </p:sp>
      <p:sp>
        <p:nvSpPr>
          <p:cNvPr id="30"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9387ABB-E4F4-40B2-2E38-CB99A5EF87CC}"/>
              </a:ext>
            </a:extLst>
          </p:cNvPr>
          <p:cNvGraphicFramePr>
            <a:graphicFrameLocks noGrp="1"/>
          </p:cNvGraphicFramePr>
          <p:nvPr>
            <p:ph idx="1"/>
            <p:extLst>
              <p:ext uri="{D42A27DB-BD31-4B8C-83A1-F6EECF244321}">
                <p14:modId xmlns:p14="http://schemas.microsoft.com/office/powerpoint/2010/main" val="326527922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001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4532E1C9-C506-07AF-4E13-E51D69B1CC96}"/>
              </a:ext>
            </a:extLst>
          </p:cNvPr>
          <p:cNvSpPr/>
          <p:nvPr/>
        </p:nvSpPr>
        <p:spPr>
          <a:xfrm>
            <a:off x="7477762" y="1606846"/>
            <a:ext cx="4361648" cy="2761954"/>
          </a:xfrm>
          <a:prstGeom prst="roundRect">
            <a:avLst/>
          </a:prstGeom>
          <a:solidFill>
            <a:srgbClr val="B61CA7"/>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b="1" dirty="0">
                <a:solidFill>
                  <a:schemeClr val="bg1"/>
                </a:solidFill>
              </a:rPr>
              <a:t>Insights:</a:t>
            </a:r>
          </a:p>
          <a:p>
            <a:pPr marL="285750" indent="-285750">
              <a:buFont typeface="Arial" panose="020B0604020202020204" pitchFamily="34" charset="0"/>
              <a:buChar char="•"/>
            </a:pPr>
            <a:r>
              <a:rPr lang="en-US" sz="1200" dirty="0">
                <a:solidFill>
                  <a:schemeClr val="bg1"/>
                </a:solidFill>
              </a:rPr>
              <a:t>Due to Covid-19, sales in North America and Europe were driven by a shift to digital distribution and growth in mobile gaming due to installation of 5G (USA). Video games offered points of social connection as well, as online gaming provided multi-player experiences.</a:t>
            </a:r>
          </a:p>
          <a:p>
            <a:pPr marL="285750" indent="-285750">
              <a:buFont typeface="Arial" panose="020B0604020202020204" pitchFamily="34" charset="0"/>
              <a:buChar char="•"/>
            </a:pPr>
            <a:endParaRPr lang="en-US" sz="1200" dirty="0">
              <a:solidFill>
                <a:schemeClr val="bg1"/>
              </a:solidFill>
            </a:endParaRPr>
          </a:p>
          <a:p>
            <a:pPr marL="285750" indent="-285750">
              <a:buFont typeface="Arial" panose="020B0604020202020204" pitchFamily="34" charset="0"/>
              <a:buChar char="•"/>
            </a:pPr>
            <a:r>
              <a:rPr lang="en-US" sz="1200" dirty="0">
                <a:solidFill>
                  <a:schemeClr val="bg1"/>
                </a:solidFill>
              </a:rPr>
              <a:t>In Japan, Sony and Nintendo continued to dominate the market as home consoles and handheld devices, like the Nintendo Switch, gained popularity across a broad spectrum of gamers; from the casual to the hard-core gamer, young and old alike.</a:t>
            </a:r>
          </a:p>
          <a:p>
            <a:endParaRPr lang="en-US" b="1" dirty="0">
              <a:solidFill>
                <a:schemeClr val="bg1"/>
              </a:solidFill>
            </a:endParaRPr>
          </a:p>
        </p:txBody>
      </p:sp>
      <p:graphicFrame>
        <p:nvGraphicFramePr>
          <p:cNvPr id="2" name="Chart 1">
            <a:extLst>
              <a:ext uri="{FF2B5EF4-FFF2-40B4-BE49-F238E27FC236}">
                <a16:creationId xmlns:a16="http://schemas.microsoft.com/office/drawing/2014/main" id="{D2E4A7DD-6310-3437-6A7C-795BEBCBA378}"/>
              </a:ext>
            </a:extLst>
          </p:cNvPr>
          <p:cNvGraphicFramePr>
            <a:graphicFrameLocks/>
          </p:cNvGraphicFramePr>
          <p:nvPr>
            <p:extLst>
              <p:ext uri="{D42A27DB-BD31-4B8C-83A1-F6EECF244321}">
                <p14:modId xmlns:p14="http://schemas.microsoft.com/office/powerpoint/2010/main" val="637754299"/>
              </p:ext>
            </p:extLst>
          </p:nvPr>
        </p:nvGraphicFramePr>
        <p:xfrm>
          <a:off x="155788" y="342180"/>
          <a:ext cx="7321974" cy="54847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63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07CAE04-74F5-4A74-96F1-C6301506315B}"/>
              </a:ext>
            </a:extLst>
          </p:cNvPr>
          <p:cNvSpPr/>
          <p:nvPr/>
        </p:nvSpPr>
        <p:spPr>
          <a:xfrm>
            <a:off x="8206223" y="1725672"/>
            <a:ext cx="3660352" cy="2599936"/>
          </a:xfrm>
          <a:prstGeom prst="round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603504"/>
            <a:r>
              <a:rPr lang="en-US" sz="1500" b="1" kern="1200" dirty="0">
                <a:solidFill>
                  <a:schemeClr val="tx1"/>
                </a:solidFill>
                <a:latin typeface="+mn-lt"/>
                <a:ea typeface="+mn-ea"/>
                <a:cs typeface="+mn-cs"/>
              </a:rPr>
              <a:t>Insights:</a:t>
            </a:r>
          </a:p>
          <a:p>
            <a:pPr marL="171450" indent="-171450" defTabSz="603504">
              <a:buFont typeface="Arial" panose="020B0604020202020204" pitchFamily="34" charset="0"/>
              <a:buChar char="•"/>
            </a:pPr>
            <a:r>
              <a:rPr lang="en-US" sz="1300" kern="1200" dirty="0">
                <a:solidFill>
                  <a:schemeClr val="tx1"/>
                </a:solidFill>
                <a:latin typeface="+mn-lt"/>
                <a:ea typeface="+mn-ea"/>
                <a:cs typeface="+mn-cs"/>
              </a:rPr>
              <a:t>The top three game genres are Action, Shooter, and Sports</a:t>
            </a:r>
          </a:p>
          <a:p>
            <a:pPr marL="171450" indent="-171450" defTabSz="603504">
              <a:buFont typeface="Arial" panose="020B0604020202020204" pitchFamily="34" charset="0"/>
              <a:buChar char="•"/>
            </a:pPr>
            <a:endParaRPr lang="en-US" sz="1300" dirty="0">
              <a:solidFill>
                <a:schemeClr val="tx1"/>
              </a:solidFill>
            </a:endParaRPr>
          </a:p>
          <a:p>
            <a:pPr marL="171450" indent="-171450" defTabSz="603504">
              <a:buFont typeface="Arial" panose="020B0604020202020204" pitchFamily="34" charset="0"/>
              <a:buChar char="•"/>
            </a:pPr>
            <a:r>
              <a:rPr lang="en-US" sz="1300" dirty="0">
                <a:solidFill>
                  <a:schemeClr val="tx1"/>
                </a:solidFill>
              </a:rPr>
              <a:t>Of the top ten genres, Strategy and Puzzle games are among the lowest performing genres.</a:t>
            </a:r>
            <a:endParaRPr lang="en-US" sz="1300" dirty="0"/>
          </a:p>
        </p:txBody>
      </p:sp>
      <p:pic>
        <p:nvPicPr>
          <p:cNvPr id="8" name="Picture 7">
            <a:extLst>
              <a:ext uri="{FF2B5EF4-FFF2-40B4-BE49-F238E27FC236}">
                <a16:creationId xmlns:a16="http://schemas.microsoft.com/office/drawing/2014/main" id="{EF589B22-9D15-378B-135F-A557A1139071}"/>
              </a:ext>
            </a:extLst>
          </p:cNvPr>
          <p:cNvPicPr>
            <a:picLocks noChangeAspect="1"/>
          </p:cNvPicPr>
          <p:nvPr/>
        </p:nvPicPr>
        <p:blipFill>
          <a:blip r:embed="rId2"/>
          <a:stretch>
            <a:fillRect/>
          </a:stretch>
        </p:blipFill>
        <p:spPr>
          <a:xfrm>
            <a:off x="82645" y="819617"/>
            <a:ext cx="7975912" cy="4213021"/>
          </a:xfrm>
          <a:prstGeom prst="rect">
            <a:avLst/>
          </a:prstGeom>
        </p:spPr>
      </p:pic>
    </p:spTree>
    <p:extLst>
      <p:ext uri="{BB962C8B-B14F-4D97-AF65-F5344CB8AC3E}">
        <p14:creationId xmlns:p14="http://schemas.microsoft.com/office/powerpoint/2010/main" val="2983489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783F68A0-84A7-10BB-ABA6-2F30246B9365}"/>
              </a:ext>
            </a:extLst>
          </p:cNvPr>
          <p:cNvSpPr/>
          <p:nvPr/>
        </p:nvSpPr>
        <p:spPr>
          <a:xfrm>
            <a:off x="446194" y="1456266"/>
            <a:ext cx="2994659" cy="2553547"/>
          </a:xfrm>
          <a:prstGeom prst="round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rPr>
              <a:t>Launched in 2000, Sony’s PlayStation remains the top-selling console of all time.</a:t>
            </a:r>
          </a:p>
          <a:p>
            <a:endParaRPr lang="en-US" sz="1200" b="1" dirty="0">
              <a:solidFill>
                <a:schemeClr val="tx1"/>
              </a:solidFill>
            </a:endParaRPr>
          </a:p>
          <a:p>
            <a:r>
              <a:rPr lang="en-US" sz="1200" b="1" dirty="0">
                <a:solidFill>
                  <a:schemeClr val="tx1"/>
                </a:solidFill>
              </a:rPr>
              <a:t>Insights: 	</a:t>
            </a:r>
          </a:p>
          <a:p>
            <a:r>
              <a:rPr lang="en-US" sz="1200" dirty="0">
                <a:solidFill>
                  <a:schemeClr val="tx1"/>
                </a:solidFill>
              </a:rPr>
              <a:t>Each market has a PlayStation console in at least one of the top three:</a:t>
            </a:r>
          </a:p>
          <a:p>
            <a:pPr marL="285750" indent="-285750">
              <a:buFont typeface="Arial" panose="020B0604020202020204" pitchFamily="34" charset="0"/>
              <a:buChar char="•"/>
            </a:pPr>
            <a:r>
              <a:rPr lang="en-US" sz="1200" dirty="0">
                <a:solidFill>
                  <a:schemeClr val="tx1"/>
                </a:solidFill>
              </a:rPr>
              <a:t>Europe – PS4, XOne, PS3</a:t>
            </a:r>
          </a:p>
          <a:p>
            <a:pPr marL="285750" indent="-285750">
              <a:buFont typeface="Arial" panose="020B0604020202020204" pitchFamily="34" charset="0"/>
              <a:buChar char="•"/>
            </a:pPr>
            <a:r>
              <a:rPr lang="en-US" sz="1200" dirty="0">
                <a:solidFill>
                  <a:schemeClr val="tx1"/>
                </a:solidFill>
              </a:rPr>
              <a:t>North America – PS4, XOne, X360</a:t>
            </a:r>
          </a:p>
          <a:p>
            <a:pPr marL="285750" indent="-285750">
              <a:buFont typeface="Arial" panose="020B0604020202020204" pitchFamily="34" charset="0"/>
              <a:buChar char="•"/>
            </a:pPr>
            <a:r>
              <a:rPr lang="en-US" sz="1200" dirty="0">
                <a:solidFill>
                  <a:schemeClr val="tx1"/>
                </a:solidFill>
              </a:rPr>
              <a:t>Japan – 3DS,  PSV, PS4</a:t>
            </a:r>
          </a:p>
        </p:txBody>
      </p:sp>
      <p:graphicFrame>
        <p:nvGraphicFramePr>
          <p:cNvPr id="2" name="Chart 1">
            <a:extLst>
              <a:ext uri="{FF2B5EF4-FFF2-40B4-BE49-F238E27FC236}">
                <a16:creationId xmlns:a16="http://schemas.microsoft.com/office/drawing/2014/main" id="{CDF0C06D-E4C4-F674-2AB6-92BF9ACFF315}"/>
              </a:ext>
            </a:extLst>
          </p:cNvPr>
          <p:cNvGraphicFramePr>
            <a:graphicFrameLocks/>
          </p:cNvGraphicFramePr>
          <p:nvPr>
            <p:extLst>
              <p:ext uri="{D42A27DB-BD31-4B8C-83A1-F6EECF244321}">
                <p14:modId xmlns:p14="http://schemas.microsoft.com/office/powerpoint/2010/main" val="2917949384"/>
              </p:ext>
            </p:extLst>
          </p:nvPr>
        </p:nvGraphicFramePr>
        <p:xfrm>
          <a:off x="3630505" y="67734"/>
          <a:ext cx="7924800" cy="56218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8999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44AD29B6-BF3B-4407-9E75-52DF8E3B2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5" name="Rectangle 34">
            <a:extLst>
              <a:ext uri="{FF2B5EF4-FFF2-40B4-BE49-F238E27FC236}">
                <a16:creationId xmlns:a16="http://schemas.microsoft.com/office/drawing/2014/main" id="{55F8BA08-3E38-4B70-B93A-74F08E0922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260019"/>
            <a:ext cx="11167447" cy="5933012"/>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AC609DA-821B-DED1-EF1B-26C78263DCE5}"/>
              </a:ext>
            </a:extLst>
          </p:cNvPr>
          <p:cNvSpPr>
            <a:spLocks noGrp="1"/>
          </p:cNvSpPr>
          <p:nvPr>
            <p:ph type="title"/>
          </p:nvPr>
        </p:nvSpPr>
        <p:spPr>
          <a:xfrm>
            <a:off x="1045029" y="507160"/>
            <a:ext cx="2993571" cy="5438730"/>
          </a:xfrm>
        </p:spPr>
        <p:txBody>
          <a:bodyPr vert="horz" lIns="91440" tIns="45720" rIns="91440" bIns="45720" rtlCol="0" anchor="ctr">
            <a:normAutofit/>
          </a:bodyPr>
          <a:lstStyle/>
          <a:p>
            <a:r>
              <a:rPr lang="en-US" sz="3200" kern="1200">
                <a:solidFill>
                  <a:schemeClr val="tx1"/>
                </a:solidFill>
                <a:latin typeface="+mj-lt"/>
                <a:ea typeface="+mj-ea"/>
                <a:cs typeface="+mj-cs"/>
              </a:rPr>
              <a:t>Revised Understanding </a:t>
            </a:r>
          </a:p>
        </p:txBody>
      </p:sp>
      <p:sp>
        <p:nvSpPr>
          <p:cNvPr id="36" name="Rectangle 35">
            <a:extLst>
              <a:ext uri="{FF2B5EF4-FFF2-40B4-BE49-F238E27FC236}">
                <a16:creationId xmlns:a16="http://schemas.microsoft.com/office/drawing/2014/main" id="{357F1B33-79AB-4A71-8CEC-4546D709B8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2874481"/>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extBox 2">
            <a:extLst>
              <a:ext uri="{FF2B5EF4-FFF2-40B4-BE49-F238E27FC236}">
                <a16:creationId xmlns:a16="http://schemas.microsoft.com/office/drawing/2014/main" id="{9B6060FF-62C7-1A27-8B4B-EBD9EADAAAA2}"/>
              </a:ext>
            </a:extLst>
          </p:cNvPr>
          <p:cNvGraphicFramePr/>
          <p:nvPr>
            <p:extLst>
              <p:ext uri="{D42A27DB-BD31-4B8C-83A1-F6EECF244321}">
                <p14:modId xmlns:p14="http://schemas.microsoft.com/office/powerpoint/2010/main" val="525883779"/>
              </p:ext>
            </p:extLst>
          </p:nvPr>
        </p:nvGraphicFramePr>
        <p:xfrm>
          <a:off x="4526280" y="512064"/>
          <a:ext cx="6830568" cy="54406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68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556474-B3F6-24B5-1F63-EA9F148FDAD6}"/>
              </a:ext>
            </a:extLst>
          </p:cNvPr>
          <p:cNvSpPr>
            <a:spLocks noGrp="1"/>
          </p:cNvSpPr>
          <p:nvPr>
            <p:ph type="title"/>
          </p:nvPr>
        </p:nvSpPr>
        <p:spPr>
          <a:xfrm>
            <a:off x="838200" y="365125"/>
            <a:ext cx="10515600" cy="1325563"/>
          </a:xfrm>
        </p:spPr>
        <p:txBody>
          <a:bodyPr>
            <a:normAutofit/>
          </a:bodyPr>
          <a:lstStyle/>
          <a:p>
            <a:r>
              <a:rPr lang="en-US" sz="5400" dirty="0"/>
              <a:t>RECOMMENDATIONS</a:t>
            </a:r>
          </a:p>
        </p:txBody>
      </p:sp>
      <p:sp>
        <p:nvSpPr>
          <p:cNvPr id="106"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1865313"/>
            <a:ext cx="10424160" cy="18288"/>
          </a:xfrm>
          <a:custGeom>
            <a:avLst/>
            <a:gdLst>
              <a:gd name="connsiteX0" fmla="*/ 0 w 10424160"/>
              <a:gd name="connsiteY0" fmla="*/ 0 h 18288"/>
              <a:gd name="connsiteX1" fmla="*/ 903427 w 10424160"/>
              <a:gd name="connsiteY1" fmla="*/ 0 h 18288"/>
              <a:gd name="connsiteX2" fmla="*/ 1389888 w 10424160"/>
              <a:gd name="connsiteY2" fmla="*/ 0 h 18288"/>
              <a:gd name="connsiteX3" fmla="*/ 2189074 w 10424160"/>
              <a:gd name="connsiteY3" fmla="*/ 0 h 18288"/>
              <a:gd name="connsiteX4" fmla="*/ 2675534 w 10424160"/>
              <a:gd name="connsiteY4" fmla="*/ 0 h 18288"/>
              <a:gd name="connsiteX5" fmla="*/ 3370478 w 10424160"/>
              <a:gd name="connsiteY5" fmla="*/ 0 h 18288"/>
              <a:gd name="connsiteX6" fmla="*/ 4169664 w 10424160"/>
              <a:gd name="connsiteY6" fmla="*/ 0 h 18288"/>
              <a:gd name="connsiteX7" fmla="*/ 4551883 w 10424160"/>
              <a:gd name="connsiteY7" fmla="*/ 0 h 18288"/>
              <a:gd name="connsiteX8" fmla="*/ 4934102 w 10424160"/>
              <a:gd name="connsiteY8" fmla="*/ 0 h 18288"/>
              <a:gd name="connsiteX9" fmla="*/ 5837530 w 10424160"/>
              <a:gd name="connsiteY9" fmla="*/ 0 h 18288"/>
              <a:gd name="connsiteX10" fmla="*/ 6532474 w 10424160"/>
              <a:gd name="connsiteY10" fmla="*/ 0 h 18288"/>
              <a:gd name="connsiteX11" fmla="*/ 6914693 w 10424160"/>
              <a:gd name="connsiteY11" fmla="*/ 0 h 18288"/>
              <a:gd name="connsiteX12" fmla="*/ 7609637 w 10424160"/>
              <a:gd name="connsiteY12" fmla="*/ 0 h 18288"/>
              <a:gd name="connsiteX13" fmla="*/ 8513064 w 10424160"/>
              <a:gd name="connsiteY13" fmla="*/ 0 h 18288"/>
              <a:gd name="connsiteX14" fmla="*/ 9103766 w 10424160"/>
              <a:gd name="connsiteY14" fmla="*/ 0 h 18288"/>
              <a:gd name="connsiteX15" fmla="*/ 9694469 w 10424160"/>
              <a:gd name="connsiteY15" fmla="*/ 0 h 18288"/>
              <a:gd name="connsiteX16" fmla="*/ 10424160 w 10424160"/>
              <a:gd name="connsiteY16" fmla="*/ 0 h 18288"/>
              <a:gd name="connsiteX17" fmla="*/ 10424160 w 10424160"/>
              <a:gd name="connsiteY17" fmla="*/ 18288 h 18288"/>
              <a:gd name="connsiteX18" fmla="*/ 9729216 w 10424160"/>
              <a:gd name="connsiteY18" fmla="*/ 18288 h 18288"/>
              <a:gd name="connsiteX19" fmla="*/ 8930030 w 10424160"/>
              <a:gd name="connsiteY19" fmla="*/ 18288 h 18288"/>
              <a:gd name="connsiteX20" fmla="*/ 8130845 w 10424160"/>
              <a:gd name="connsiteY20" fmla="*/ 18288 h 18288"/>
              <a:gd name="connsiteX21" fmla="*/ 7644384 w 10424160"/>
              <a:gd name="connsiteY21" fmla="*/ 18288 h 18288"/>
              <a:gd name="connsiteX22" fmla="*/ 6740957 w 10424160"/>
              <a:gd name="connsiteY22" fmla="*/ 18288 h 18288"/>
              <a:gd name="connsiteX23" fmla="*/ 6046013 w 10424160"/>
              <a:gd name="connsiteY23" fmla="*/ 18288 h 18288"/>
              <a:gd name="connsiteX24" fmla="*/ 5663794 w 10424160"/>
              <a:gd name="connsiteY24" fmla="*/ 18288 h 18288"/>
              <a:gd name="connsiteX25" fmla="*/ 4968850 w 10424160"/>
              <a:gd name="connsiteY25" fmla="*/ 18288 h 18288"/>
              <a:gd name="connsiteX26" fmla="*/ 4378147 w 10424160"/>
              <a:gd name="connsiteY26" fmla="*/ 18288 h 18288"/>
              <a:gd name="connsiteX27" fmla="*/ 3787445 w 10424160"/>
              <a:gd name="connsiteY27" fmla="*/ 18288 h 18288"/>
              <a:gd name="connsiteX28" fmla="*/ 3196742 w 10424160"/>
              <a:gd name="connsiteY28" fmla="*/ 18288 h 18288"/>
              <a:gd name="connsiteX29" fmla="*/ 2606040 w 10424160"/>
              <a:gd name="connsiteY29" fmla="*/ 18288 h 18288"/>
              <a:gd name="connsiteX30" fmla="*/ 1806854 w 10424160"/>
              <a:gd name="connsiteY30" fmla="*/ 18288 h 18288"/>
              <a:gd name="connsiteX31" fmla="*/ 1111910 w 10424160"/>
              <a:gd name="connsiteY31" fmla="*/ 18288 h 18288"/>
              <a:gd name="connsiteX32" fmla="*/ 729691 w 10424160"/>
              <a:gd name="connsiteY32" fmla="*/ 18288 h 18288"/>
              <a:gd name="connsiteX33" fmla="*/ 0 w 10424160"/>
              <a:gd name="connsiteY33" fmla="*/ 18288 h 18288"/>
              <a:gd name="connsiteX34" fmla="*/ 0 w 10424160"/>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4160" h="18288" fill="none" extrusionOk="0">
                <a:moveTo>
                  <a:pt x="0" y="0"/>
                </a:moveTo>
                <a:cubicBezTo>
                  <a:pt x="251416" y="-3874"/>
                  <a:pt x="479411" y="-20508"/>
                  <a:pt x="903427" y="0"/>
                </a:cubicBezTo>
                <a:cubicBezTo>
                  <a:pt x="1327443" y="20508"/>
                  <a:pt x="1177990" y="-7387"/>
                  <a:pt x="1389888" y="0"/>
                </a:cubicBezTo>
                <a:cubicBezTo>
                  <a:pt x="1601786" y="7387"/>
                  <a:pt x="1928602" y="-6697"/>
                  <a:pt x="2189074" y="0"/>
                </a:cubicBezTo>
                <a:cubicBezTo>
                  <a:pt x="2449546" y="6697"/>
                  <a:pt x="2440085" y="-21144"/>
                  <a:pt x="2675534" y="0"/>
                </a:cubicBezTo>
                <a:cubicBezTo>
                  <a:pt x="2910983" y="21144"/>
                  <a:pt x="3026158" y="-11124"/>
                  <a:pt x="3370478" y="0"/>
                </a:cubicBezTo>
                <a:cubicBezTo>
                  <a:pt x="3714798" y="11124"/>
                  <a:pt x="3864539" y="-10660"/>
                  <a:pt x="4169664" y="0"/>
                </a:cubicBezTo>
                <a:cubicBezTo>
                  <a:pt x="4474789" y="10660"/>
                  <a:pt x="4471218" y="16488"/>
                  <a:pt x="4551883" y="0"/>
                </a:cubicBezTo>
                <a:cubicBezTo>
                  <a:pt x="4632548" y="-16488"/>
                  <a:pt x="4786830" y="7986"/>
                  <a:pt x="4934102" y="0"/>
                </a:cubicBezTo>
                <a:cubicBezTo>
                  <a:pt x="5081374" y="-7986"/>
                  <a:pt x="5575881" y="-33003"/>
                  <a:pt x="5837530" y="0"/>
                </a:cubicBezTo>
                <a:cubicBezTo>
                  <a:pt x="6099179" y="33003"/>
                  <a:pt x="6305895" y="14170"/>
                  <a:pt x="6532474" y="0"/>
                </a:cubicBezTo>
                <a:cubicBezTo>
                  <a:pt x="6759053" y="-14170"/>
                  <a:pt x="6726707" y="16121"/>
                  <a:pt x="6914693" y="0"/>
                </a:cubicBezTo>
                <a:cubicBezTo>
                  <a:pt x="7102679" y="-16121"/>
                  <a:pt x="7397857" y="32594"/>
                  <a:pt x="7609637" y="0"/>
                </a:cubicBezTo>
                <a:cubicBezTo>
                  <a:pt x="7821417" y="-32594"/>
                  <a:pt x="8141235" y="-3745"/>
                  <a:pt x="8513064" y="0"/>
                </a:cubicBezTo>
                <a:cubicBezTo>
                  <a:pt x="8884893" y="3745"/>
                  <a:pt x="8877548" y="3359"/>
                  <a:pt x="9103766" y="0"/>
                </a:cubicBezTo>
                <a:cubicBezTo>
                  <a:pt x="9329984" y="-3359"/>
                  <a:pt x="9545570" y="-17843"/>
                  <a:pt x="9694469" y="0"/>
                </a:cubicBezTo>
                <a:cubicBezTo>
                  <a:pt x="9843368" y="17843"/>
                  <a:pt x="10162477" y="-1217"/>
                  <a:pt x="10424160" y="0"/>
                </a:cubicBezTo>
                <a:cubicBezTo>
                  <a:pt x="10424498" y="7640"/>
                  <a:pt x="10423710" y="11289"/>
                  <a:pt x="10424160" y="18288"/>
                </a:cubicBezTo>
                <a:cubicBezTo>
                  <a:pt x="10184680" y="20716"/>
                  <a:pt x="10034768" y="-9357"/>
                  <a:pt x="9729216" y="18288"/>
                </a:cubicBezTo>
                <a:cubicBezTo>
                  <a:pt x="9423664" y="45933"/>
                  <a:pt x="9309220" y="36372"/>
                  <a:pt x="8930030" y="18288"/>
                </a:cubicBezTo>
                <a:cubicBezTo>
                  <a:pt x="8550840" y="204"/>
                  <a:pt x="8513376" y="34707"/>
                  <a:pt x="8130845" y="18288"/>
                </a:cubicBezTo>
                <a:cubicBezTo>
                  <a:pt x="7748315" y="1869"/>
                  <a:pt x="7864674" y="19659"/>
                  <a:pt x="7644384" y="18288"/>
                </a:cubicBezTo>
                <a:cubicBezTo>
                  <a:pt x="7424094" y="16917"/>
                  <a:pt x="6947001" y="55680"/>
                  <a:pt x="6740957" y="18288"/>
                </a:cubicBezTo>
                <a:cubicBezTo>
                  <a:pt x="6534913" y="-19104"/>
                  <a:pt x="6313809" y="33391"/>
                  <a:pt x="6046013" y="18288"/>
                </a:cubicBezTo>
                <a:cubicBezTo>
                  <a:pt x="5778217" y="3185"/>
                  <a:pt x="5786775" y="1439"/>
                  <a:pt x="5663794" y="18288"/>
                </a:cubicBezTo>
                <a:cubicBezTo>
                  <a:pt x="5540813" y="35137"/>
                  <a:pt x="5204724" y="25434"/>
                  <a:pt x="4968850" y="18288"/>
                </a:cubicBezTo>
                <a:cubicBezTo>
                  <a:pt x="4732976" y="11142"/>
                  <a:pt x="4559928" y="34568"/>
                  <a:pt x="4378147" y="18288"/>
                </a:cubicBezTo>
                <a:cubicBezTo>
                  <a:pt x="4196366" y="2008"/>
                  <a:pt x="3992200" y="35409"/>
                  <a:pt x="3787445" y="18288"/>
                </a:cubicBezTo>
                <a:cubicBezTo>
                  <a:pt x="3582690" y="1167"/>
                  <a:pt x="3488876" y="-7583"/>
                  <a:pt x="3196742" y="18288"/>
                </a:cubicBezTo>
                <a:cubicBezTo>
                  <a:pt x="2904608" y="44159"/>
                  <a:pt x="2729828" y="45906"/>
                  <a:pt x="2606040" y="18288"/>
                </a:cubicBezTo>
                <a:cubicBezTo>
                  <a:pt x="2482252" y="-9330"/>
                  <a:pt x="2000672" y="-5498"/>
                  <a:pt x="1806854" y="18288"/>
                </a:cubicBezTo>
                <a:cubicBezTo>
                  <a:pt x="1613036" y="42074"/>
                  <a:pt x="1310933" y="-4240"/>
                  <a:pt x="1111910" y="18288"/>
                </a:cubicBezTo>
                <a:cubicBezTo>
                  <a:pt x="912887" y="40816"/>
                  <a:pt x="891560" y="1701"/>
                  <a:pt x="729691" y="18288"/>
                </a:cubicBezTo>
                <a:cubicBezTo>
                  <a:pt x="567822" y="34875"/>
                  <a:pt x="203025" y="34462"/>
                  <a:pt x="0" y="18288"/>
                </a:cubicBezTo>
                <a:cubicBezTo>
                  <a:pt x="-82" y="11708"/>
                  <a:pt x="-178" y="8956"/>
                  <a:pt x="0" y="0"/>
                </a:cubicBezTo>
                <a:close/>
              </a:path>
              <a:path w="10424160" h="18288" stroke="0" extrusionOk="0">
                <a:moveTo>
                  <a:pt x="0" y="0"/>
                </a:moveTo>
                <a:cubicBezTo>
                  <a:pt x="119910" y="17195"/>
                  <a:pt x="345032" y="1652"/>
                  <a:pt x="590702" y="0"/>
                </a:cubicBezTo>
                <a:cubicBezTo>
                  <a:pt x="836372" y="-1652"/>
                  <a:pt x="830717" y="-10944"/>
                  <a:pt x="972922" y="0"/>
                </a:cubicBezTo>
                <a:cubicBezTo>
                  <a:pt x="1115127" y="10944"/>
                  <a:pt x="1638708" y="17269"/>
                  <a:pt x="1876349" y="0"/>
                </a:cubicBezTo>
                <a:cubicBezTo>
                  <a:pt x="2113990" y="-17269"/>
                  <a:pt x="2263529" y="27642"/>
                  <a:pt x="2467051" y="0"/>
                </a:cubicBezTo>
                <a:cubicBezTo>
                  <a:pt x="2670573" y="-27642"/>
                  <a:pt x="2867743" y="-1552"/>
                  <a:pt x="3057754" y="0"/>
                </a:cubicBezTo>
                <a:cubicBezTo>
                  <a:pt x="3247765" y="1552"/>
                  <a:pt x="3729099" y="45169"/>
                  <a:pt x="3961181" y="0"/>
                </a:cubicBezTo>
                <a:cubicBezTo>
                  <a:pt x="4193263" y="-45169"/>
                  <a:pt x="4313735" y="4067"/>
                  <a:pt x="4447642" y="0"/>
                </a:cubicBezTo>
                <a:cubicBezTo>
                  <a:pt x="4581549" y="-4067"/>
                  <a:pt x="5123626" y="11867"/>
                  <a:pt x="5351069" y="0"/>
                </a:cubicBezTo>
                <a:cubicBezTo>
                  <a:pt x="5578512" y="-11867"/>
                  <a:pt x="6044105" y="-19983"/>
                  <a:pt x="6254496" y="0"/>
                </a:cubicBezTo>
                <a:cubicBezTo>
                  <a:pt x="6464887" y="19983"/>
                  <a:pt x="6664731" y="4232"/>
                  <a:pt x="6949440" y="0"/>
                </a:cubicBezTo>
                <a:cubicBezTo>
                  <a:pt x="7234149" y="-4232"/>
                  <a:pt x="7497205" y="28731"/>
                  <a:pt x="7852867" y="0"/>
                </a:cubicBezTo>
                <a:cubicBezTo>
                  <a:pt x="8208529" y="-28731"/>
                  <a:pt x="8287556" y="2616"/>
                  <a:pt x="8443570" y="0"/>
                </a:cubicBezTo>
                <a:cubicBezTo>
                  <a:pt x="8599584" y="-2616"/>
                  <a:pt x="8871283" y="-14113"/>
                  <a:pt x="9034272" y="0"/>
                </a:cubicBezTo>
                <a:cubicBezTo>
                  <a:pt x="9197261" y="14113"/>
                  <a:pt x="9604978" y="-35623"/>
                  <a:pt x="9833458" y="0"/>
                </a:cubicBezTo>
                <a:cubicBezTo>
                  <a:pt x="10061938" y="35623"/>
                  <a:pt x="10231944" y="-8194"/>
                  <a:pt x="10424160" y="0"/>
                </a:cubicBezTo>
                <a:cubicBezTo>
                  <a:pt x="10424285" y="4395"/>
                  <a:pt x="10424085" y="9776"/>
                  <a:pt x="10424160" y="18288"/>
                </a:cubicBezTo>
                <a:cubicBezTo>
                  <a:pt x="10058736" y="-5772"/>
                  <a:pt x="9942989" y="-18764"/>
                  <a:pt x="9624974" y="18288"/>
                </a:cubicBezTo>
                <a:cubicBezTo>
                  <a:pt x="9306959" y="55340"/>
                  <a:pt x="9229263" y="24995"/>
                  <a:pt x="8930030" y="18288"/>
                </a:cubicBezTo>
                <a:cubicBezTo>
                  <a:pt x="8630797" y="11581"/>
                  <a:pt x="8647263" y="10931"/>
                  <a:pt x="8547811" y="18288"/>
                </a:cubicBezTo>
                <a:cubicBezTo>
                  <a:pt x="8448359" y="25645"/>
                  <a:pt x="8173221" y="219"/>
                  <a:pt x="8061350" y="18288"/>
                </a:cubicBezTo>
                <a:cubicBezTo>
                  <a:pt x="7949479" y="36357"/>
                  <a:pt x="7437002" y="17516"/>
                  <a:pt x="7157923" y="18288"/>
                </a:cubicBezTo>
                <a:cubicBezTo>
                  <a:pt x="6878844" y="19060"/>
                  <a:pt x="6610241" y="8864"/>
                  <a:pt x="6462979" y="18288"/>
                </a:cubicBezTo>
                <a:cubicBezTo>
                  <a:pt x="6315717" y="27712"/>
                  <a:pt x="6124879" y="4989"/>
                  <a:pt x="5976518" y="18288"/>
                </a:cubicBezTo>
                <a:cubicBezTo>
                  <a:pt x="5828157" y="31587"/>
                  <a:pt x="5566880" y="7112"/>
                  <a:pt x="5281574" y="18288"/>
                </a:cubicBezTo>
                <a:cubicBezTo>
                  <a:pt x="4996268" y="29464"/>
                  <a:pt x="5085614" y="20493"/>
                  <a:pt x="4899355" y="18288"/>
                </a:cubicBezTo>
                <a:cubicBezTo>
                  <a:pt x="4713096" y="16083"/>
                  <a:pt x="4606138" y="34359"/>
                  <a:pt x="4517136" y="18288"/>
                </a:cubicBezTo>
                <a:cubicBezTo>
                  <a:pt x="4428134" y="2217"/>
                  <a:pt x="4125335" y="52414"/>
                  <a:pt x="3822192" y="18288"/>
                </a:cubicBezTo>
                <a:cubicBezTo>
                  <a:pt x="3519049" y="-15838"/>
                  <a:pt x="3453132" y="3859"/>
                  <a:pt x="3335731" y="18288"/>
                </a:cubicBezTo>
                <a:cubicBezTo>
                  <a:pt x="3218330" y="32717"/>
                  <a:pt x="2718749" y="-13936"/>
                  <a:pt x="2536546" y="18288"/>
                </a:cubicBezTo>
                <a:cubicBezTo>
                  <a:pt x="2354343" y="50512"/>
                  <a:pt x="2190669" y="3238"/>
                  <a:pt x="2050085" y="18288"/>
                </a:cubicBezTo>
                <a:cubicBezTo>
                  <a:pt x="1909501" y="33338"/>
                  <a:pt x="1520975" y="3062"/>
                  <a:pt x="1250899" y="18288"/>
                </a:cubicBezTo>
                <a:cubicBezTo>
                  <a:pt x="980823" y="33514"/>
                  <a:pt x="992936" y="28036"/>
                  <a:pt x="868680" y="18288"/>
                </a:cubicBezTo>
                <a:cubicBezTo>
                  <a:pt x="744424" y="8540"/>
                  <a:pt x="230364" y="33365"/>
                  <a:pt x="0" y="18288"/>
                </a:cubicBezTo>
                <a:cubicBezTo>
                  <a:pt x="-504" y="12101"/>
                  <a:pt x="-591" y="7719"/>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4" name="Content Placeholder 2">
            <a:extLst>
              <a:ext uri="{FF2B5EF4-FFF2-40B4-BE49-F238E27FC236}">
                <a16:creationId xmlns:a16="http://schemas.microsoft.com/office/drawing/2014/main" id="{E99AA627-CF43-AB30-985F-4F70D3CC4E2D}"/>
              </a:ext>
            </a:extLst>
          </p:cNvPr>
          <p:cNvGraphicFramePr>
            <a:graphicFrameLocks noGrp="1"/>
          </p:cNvGraphicFramePr>
          <p:nvPr>
            <p:ph idx="1"/>
            <p:extLst>
              <p:ext uri="{D42A27DB-BD31-4B8C-83A1-F6EECF244321}">
                <p14:modId xmlns:p14="http://schemas.microsoft.com/office/powerpoint/2010/main" val="1462697504"/>
              </p:ext>
            </p:extLst>
          </p:nvPr>
        </p:nvGraphicFramePr>
        <p:xfrm>
          <a:off x="838199" y="2228087"/>
          <a:ext cx="10669693" cy="41476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34759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9739</TotalTime>
  <Words>513</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Calibri</vt:lpstr>
      <vt:lpstr>Office Theme</vt:lpstr>
      <vt:lpstr>GAMECO: Sales Insights  </vt:lpstr>
      <vt:lpstr>Current Understanding</vt:lpstr>
      <vt:lpstr>PowerPoint Presentation</vt:lpstr>
      <vt:lpstr>PowerPoint Presentation</vt:lpstr>
      <vt:lpstr>PowerPoint Presentation</vt:lpstr>
      <vt:lpstr>Revised Understanding </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Coombs</dc:creator>
  <cp:lastModifiedBy>Lisa Coombs</cp:lastModifiedBy>
  <cp:revision>3</cp:revision>
  <dcterms:created xsi:type="dcterms:W3CDTF">2024-03-25T18:24:20Z</dcterms:created>
  <dcterms:modified xsi:type="dcterms:W3CDTF">2024-04-05T20:28:02Z</dcterms:modified>
</cp:coreProperties>
</file>