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9" r:id="rId3"/>
    <p:sldId id="321" r:id="rId4"/>
    <p:sldId id="322" r:id="rId5"/>
    <p:sldId id="323" r:id="rId6"/>
    <p:sldId id="324" r:id="rId7"/>
    <p:sldId id="325" r:id="rId8"/>
    <p:sldId id="31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06AC2-B663-4CA7-916D-7466638027B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D3E3-E499-4A61-9C4F-F6A075CC0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4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A9EB1-E0A0-440F-992A-7F3F4A33E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44598-021B-4E44-A17E-B15E7ADC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2C6D0-FD3F-443E-811A-5711B8A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0EA89-2A70-4054-B92D-05DFEBC2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387F-B61B-4F34-9917-E863800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8FBA-D718-4E20-B333-F4814AE6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D5E5-A3F9-4F7D-9C91-4F19CBAB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B4694-2D86-4191-B1FA-840DB26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217BA-7CEA-44DD-BCF1-A66BB835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DE078-C11A-4CE1-9DD8-E104544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455D6A-6E9C-467E-BFA8-F26699A9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AEFC40-8191-41A2-B973-267EC17E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58155-5E7C-4291-A986-613C4BC9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A1BD5-0451-408B-B709-EF03F8D1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07427-6B18-4044-A4D2-439DF15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3A2B2-6145-4E55-9CEE-60D8980A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D8D96-D61B-43C6-A1F7-92C4441B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7B349-EECC-47A4-9D21-A87CE62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2D23B-9272-4ABA-8BB9-18C6B79A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AFA99-FA06-41D4-BB7D-0E112908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DA54-C325-4CF3-BA0F-3C4EB63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4BD29-6291-4199-B301-0280172F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93004-1672-43BF-A206-1075BDB2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1152F-1EF3-4E36-88BF-9AD4D23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EA156-EE6F-40F1-85B8-FBD5199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51AE-3774-4A0A-A79D-B79B109C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614B-36D1-4AC9-8FF6-2C854B07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0A50B6-F34E-441A-978A-8C2B4FBD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A7F63-7254-4374-9451-BC3A187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C4380-D922-4EF0-9D5C-C46C44D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A5256-2683-4AF5-8138-F6D67A4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82B8E-F70E-4FC4-ADA3-F22397A6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A14EB-E63C-427C-B76B-01881522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5C4DA-1483-4385-9232-EAA9931D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1C875D-7EA6-4A2A-911B-E908BD99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3F3E1-693E-4AC5-90C2-46CB29A8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5D2B55-5088-41A0-925A-1A7E03A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D7FD89-5A18-422C-83B7-09F4C94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E9B321-127F-4C59-816D-34724155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B76A-6A24-4FC3-B192-4115023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D57272-3294-411E-927A-C2FE3AD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AAB977-B4CE-4D0B-BCB7-B78C07F9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107E83-6011-4A48-930F-0C698D65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9D9D9-37B8-425D-9A86-09B5B43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D90FC-53CD-4B28-B0EC-70DE767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4270-E420-4DB5-8308-3497454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C3601-54DA-4232-9288-A5C0881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3911A-9C06-487D-B25E-38732D97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D3096D-4984-4CFF-BB67-513276C6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4ED00-BFBD-43C3-A535-8E42D9E2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0CB9B-9423-4341-881A-F9E933E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FEF43-62E6-497C-96D6-906C87B9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EA174-D05F-45A4-B05A-F980F12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1984E-F497-458B-84C9-F584F582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4C483-5639-4FB9-B445-814F9934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05A2A2-08B9-454C-93F3-4A93FAD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A23E7-9269-47DC-82B5-667D87B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899DA3-CAF6-410B-8F78-41D1C1F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1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0D8C-733B-421F-B51A-1BD3F1E6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19F3E-FEA0-4058-8F0C-47E3FB60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31BF8-D9BD-4F04-800E-53B3B629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0182-75D7-42FF-A104-A4885CB8C15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BD072-2450-4385-B225-1671B4B1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7B24E-38EA-4556-817C-A26F961F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DFD35-294D-92C1-761C-AB69D67C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593" y="1837807"/>
            <a:ext cx="9000812" cy="17376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+mn-lt"/>
              </a:rPr>
              <a:t>Решение целевой задачи на борту БПЛА на основе </a:t>
            </a:r>
            <a:r>
              <a:rPr lang="ru-RU" sz="2800" b="1" dirty="0" err="1">
                <a:latin typeface="+mn-lt"/>
              </a:rPr>
              <a:t>нейросетевого</a:t>
            </a:r>
            <a:r>
              <a:rPr lang="ru-RU" sz="2800" b="1" dirty="0">
                <a:latin typeface="+mn-lt"/>
              </a:rPr>
              <a:t> подхода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61EA187-7446-4E06-8030-2F7B7AAD0E91}"/>
              </a:ext>
            </a:extLst>
          </p:cNvPr>
          <p:cNvSpPr txBox="1">
            <a:spLocks/>
          </p:cNvSpPr>
          <p:nvPr/>
        </p:nvSpPr>
        <p:spPr>
          <a:xfrm>
            <a:off x="290512" y="36608"/>
            <a:ext cx="11610974" cy="88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Московский авиационный институт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(национальный исследовательский университет)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6ADB93D0-3B3C-4491-9F5B-BEB736DB2F9B}"/>
              </a:ext>
            </a:extLst>
          </p:cNvPr>
          <p:cNvSpPr txBox="1">
            <a:spLocks/>
          </p:cNvSpPr>
          <p:nvPr/>
        </p:nvSpPr>
        <p:spPr>
          <a:xfrm>
            <a:off x="5454966" y="4297817"/>
            <a:ext cx="6446520" cy="18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latin typeface="+mn-lt"/>
              </a:rPr>
              <a:t>Студент</a:t>
            </a:r>
            <a:r>
              <a:rPr lang="en-US" sz="2000" dirty="0">
                <a:latin typeface="+mn-lt"/>
              </a:rPr>
              <a:t>:</a:t>
            </a:r>
            <a:endParaRPr lang="ru-RU" sz="2000" dirty="0">
              <a:latin typeface="+mn-lt"/>
            </a:endParaRPr>
          </a:p>
          <a:p>
            <a:pPr algn="r"/>
            <a:r>
              <a:rPr lang="ru-RU" sz="2000" dirty="0">
                <a:latin typeface="+mn-lt"/>
              </a:rPr>
              <a:t>Гайдайчук Дмитрий Андреевич</a:t>
            </a:r>
          </a:p>
          <a:p>
            <a:pPr algn="r"/>
            <a:r>
              <a:rPr lang="ru-RU" sz="2000" dirty="0">
                <a:latin typeface="+mn-lt"/>
              </a:rPr>
              <a:t>Группа: М7О-103М-23</a:t>
            </a:r>
          </a:p>
          <a:p>
            <a:pPr algn="r"/>
            <a:r>
              <a:rPr lang="ru-RU" sz="2000" dirty="0">
                <a:latin typeface="+mn-lt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+mn-lt"/>
              </a:rPr>
              <a:t>к.т.н., Ляпин Никита Александрович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B1AB-C200-4A60-90AC-9ADF62A7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697" y="54229"/>
            <a:ext cx="1264281" cy="12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A65500A-A15E-48EB-913F-2A348271F0EE}"/>
              </a:ext>
            </a:extLst>
          </p:cNvPr>
          <p:cNvSpPr txBox="1">
            <a:spLocks/>
          </p:cNvSpPr>
          <p:nvPr/>
        </p:nvSpPr>
        <p:spPr>
          <a:xfrm>
            <a:off x="433022" y="1019875"/>
            <a:ext cx="11563057" cy="1073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latin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779634B-4C65-4578-8AE8-6902DCF1E22D}"/>
              </a:ext>
            </a:extLst>
          </p:cNvPr>
          <p:cNvSpPr txBox="1">
            <a:spLocks/>
          </p:cNvSpPr>
          <p:nvPr/>
        </p:nvSpPr>
        <p:spPr>
          <a:xfrm>
            <a:off x="5175300" y="6254880"/>
            <a:ext cx="1841400" cy="43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Москва, 2024 г.</a:t>
            </a:r>
          </a:p>
        </p:txBody>
      </p:sp>
    </p:spTree>
    <p:extLst>
      <p:ext uri="{BB962C8B-B14F-4D97-AF65-F5344CB8AC3E}">
        <p14:creationId xmlns:p14="http://schemas.microsoft.com/office/powerpoint/2010/main" val="33808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D6AF-22B1-F5FD-F094-1886DF0E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66B23-0B11-52A2-CCFD-2F72F77680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Цель отчета и задачи</a:t>
            </a:r>
            <a:endParaRPr lang="ru-RU" altLang="ru-RU" sz="3200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3DF5B-73F6-CF39-D8F1-C742EB0E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Цель: </a:t>
            </a:r>
            <a:r>
              <a:rPr lang="ru-RU" sz="2600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Подвести итоги проделанной работы за последнее время по дипломному проекту. </a:t>
            </a:r>
            <a:endParaRPr lang="ru-RU" sz="26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b="1" dirty="0">
                <a:solidFill>
                  <a:srgbClr val="1B1642"/>
                </a:solidFill>
              </a:rPr>
              <a:t>Основные задачи: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1B1642"/>
                </a:solidFill>
              </a:rPr>
              <a:t> Написание второй главы диплома.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1B1642"/>
                </a:solidFill>
              </a:rPr>
              <a:t>Модификация базовой нейронной сети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1B1642"/>
                </a:solidFill>
              </a:rPr>
              <a:t>Обучение моделей </a:t>
            </a:r>
            <a:r>
              <a:rPr lang="ru-RU" sz="2600" dirty="0" err="1">
                <a:solidFill>
                  <a:srgbClr val="1B1642"/>
                </a:solidFill>
              </a:rPr>
              <a:t>AlexNet</a:t>
            </a:r>
            <a:r>
              <a:rPr lang="ru-RU" sz="2600" dirty="0">
                <a:solidFill>
                  <a:srgbClr val="1B1642"/>
                </a:solidFill>
              </a:rPr>
              <a:t> и VGG-16.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1B1642"/>
                </a:solidFill>
              </a:rPr>
              <a:t>Сравнение результатов работы всех моделей.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46EC2-7C8E-4A66-4CA6-B38ECDBB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E11F7-B617-F908-B873-06D577C66F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Новая структура данных и методы их обработки</a:t>
            </a:r>
            <a:endParaRPr lang="ru-RU" altLang="ru-RU" sz="32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59E02-E253-9E3C-0BA6-7F7971B9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Данные: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6803 изображения трех классов дефектов: </a:t>
            </a:r>
            <a:r>
              <a:rPr lang="ru-RU" altLang="ru-RU" sz="2600" dirty="0" err="1">
                <a:solidFill>
                  <a:srgbClr val="1B1642"/>
                </a:solidFill>
              </a:rPr>
              <a:t>Dent</a:t>
            </a:r>
            <a:r>
              <a:rPr lang="ru-RU" altLang="ru-RU" sz="2600" dirty="0">
                <a:solidFill>
                  <a:srgbClr val="1B1642"/>
                </a:solidFill>
              </a:rPr>
              <a:t>, </a:t>
            </a:r>
            <a:r>
              <a:rPr lang="ru-RU" altLang="ru-RU" sz="2600" dirty="0" err="1">
                <a:solidFill>
                  <a:srgbClr val="1B1642"/>
                </a:solidFill>
              </a:rPr>
              <a:t>Fastener</a:t>
            </a:r>
            <a:r>
              <a:rPr lang="ru-RU" altLang="ru-RU" sz="2600" dirty="0">
                <a:solidFill>
                  <a:srgbClr val="1B1642"/>
                </a:solidFill>
              </a:rPr>
              <a:t> </a:t>
            </a:r>
            <a:r>
              <a:rPr lang="ru-RU" altLang="ru-RU" sz="2600" dirty="0" err="1">
                <a:solidFill>
                  <a:srgbClr val="1B1642"/>
                </a:solidFill>
              </a:rPr>
              <a:t>Damage</a:t>
            </a:r>
            <a:r>
              <a:rPr lang="ru-RU" altLang="ru-RU" sz="2600" dirty="0">
                <a:solidFill>
                  <a:srgbClr val="1B1642"/>
                </a:solidFill>
              </a:rPr>
              <a:t>, </a:t>
            </a:r>
            <a:r>
              <a:rPr lang="ru-RU" altLang="ru-RU" sz="2600" dirty="0" err="1">
                <a:solidFill>
                  <a:srgbClr val="1B1642"/>
                </a:solidFill>
              </a:rPr>
              <a:t>Rupture</a:t>
            </a:r>
            <a:r>
              <a:rPr lang="ru-RU" altLang="ru-RU" sz="2600" dirty="0">
                <a:solidFill>
                  <a:srgbClr val="1B1642"/>
                </a:solidFill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Реалистичные условия съемки (разное освещение, углы, фон).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Предобработка: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Нормализация (значения пикселей: 0–1).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Унификация размеров изображений: 640×640 пикселей.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Аугментация: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Повороты, масштабирование, отражения.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600" dirty="0">
                <a:solidFill>
                  <a:srgbClr val="1B1642"/>
                </a:solidFill>
              </a:rPr>
              <a:t>Изменение яркости и контрастности.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6E0E8-847C-30A9-B5D2-B419BEA36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85EE3-7949-758E-7706-58E1C6DCC8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Модификация базовой модели</a:t>
            </a:r>
            <a:endParaRPr lang="ru-RU" altLang="ru-RU" sz="32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25D41-6668-2182-B7C7-CF262DB0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Изменения: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Взвешенная функция потерь.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Расширенная аугментация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Добавлены отчеты по классификации и визуализация матрицы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Результаты: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Общая точность модели: 40%.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Класс "</a:t>
            </a:r>
            <a:r>
              <a:rPr lang="ru-RU" altLang="ru-RU" sz="2600" dirty="0" err="1">
                <a:solidFill>
                  <a:srgbClr val="1B1642"/>
                </a:solidFill>
              </a:rPr>
              <a:t>Dent</a:t>
            </a:r>
            <a:r>
              <a:rPr lang="ru-RU" altLang="ru-RU" sz="2600" dirty="0">
                <a:solidFill>
                  <a:srgbClr val="1B1642"/>
                </a:solidFill>
              </a:rPr>
              <a:t>": F1-score — 0.41.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 Класс "</a:t>
            </a:r>
            <a:r>
              <a:rPr lang="ru-RU" altLang="ru-RU" sz="2600" dirty="0" err="1">
                <a:solidFill>
                  <a:srgbClr val="1B1642"/>
                </a:solidFill>
              </a:rPr>
              <a:t>Fastener</a:t>
            </a:r>
            <a:r>
              <a:rPr lang="ru-RU" altLang="ru-RU" sz="2600" dirty="0">
                <a:solidFill>
                  <a:srgbClr val="1B1642"/>
                </a:solidFill>
              </a:rPr>
              <a:t> </a:t>
            </a:r>
            <a:r>
              <a:rPr lang="ru-RU" altLang="ru-RU" sz="2600" dirty="0" err="1">
                <a:solidFill>
                  <a:srgbClr val="1B1642"/>
                </a:solidFill>
              </a:rPr>
              <a:t>Damage</a:t>
            </a:r>
            <a:r>
              <a:rPr lang="ru-RU" altLang="ru-RU" sz="2600" dirty="0">
                <a:solidFill>
                  <a:srgbClr val="1B1642"/>
                </a:solidFill>
              </a:rPr>
              <a:t>": F1-score — 0.43.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2600" dirty="0">
              <a:solidFill>
                <a:srgbClr val="1B164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6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03A89-A79C-AA85-66EE-7B1C10FA5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0DA9-BD38-945A-E78F-0AAC73F519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Новые модели: </a:t>
            </a:r>
            <a:r>
              <a:rPr lang="ru-RU" sz="3200" b="1" dirty="0" err="1">
                <a:solidFill>
                  <a:srgbClr val="1B1642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 и VGG-16</a:t>
            </a:r>
            <a:endParaRPr lang="ru-RU" altLang="ru-RU" sz="32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B01A6-192F-EDCA-0D03-7B65FC46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 err="1">
                <a:solidFill>
                  <a:srgbClr val="1B1642"/>
                </a:solidFill>
              </a:rPr>
              <a:t>AlexNet</a:t>
            </a:r>
            <a:r>
              <a:rPr lang="ru-RU" altLang="ru-RU" sz="2600" b="1" dirty="0">
                <a:solidFill>
                  <a:srgbClr val="1B1642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Глубокая архитектура, оптимизированная для выделения сложных признаков.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Точность: 50%, F1-score для "</a:t>
            </a:r>
            <a:r>
              <a:rPr lang="ru-RU" altLang="ru-RU" sz="2600" dirty="0" err="1">
                <a:solidFill>
                  <a:srgbClr val="1B1642"/>
                </a:solidFill>
              </a:rPr>
              <a:t>Dent</a:t>
            </a:r>
            <a:r>
              <a:rPr lang="ru-RU" altLang="ru-RU" sz="2600" dirty="0">
                <a:solidFill>
                  <a:srgbClr val="1B1642"/>
                </a:solidFill>
              </a:rPr>
              <a:t>" — 0.52.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600" b="1" dirty="0">
                <a:solidFill>
                  <a:srgbClr val="1B1642"/>
                </a:solidFill>
              </a:rPr>
              <a:t>VGG-16: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Более глубокая и сложная модель.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600" dirty="0">
                <a:solidFill>
                  <a:srgbClr val="1B1642"/>
                </a:solidFill>
              </a:rPr>
              <a:t>Точность: 55%, F1-score для "</a:t>
            </a:r>
            <a:r>
              <a:rPr lang="ru-RU" altLang="ru-RU" sz="2600" dirty="0" err="1">
                <a:solidFill>
                  <a:srgbClr val="1B1642"/>
                </a:solidFill>
              </a:rPr>
              <a:t>Rupture</a:t>
            </a:r>
            <a:r>
              <a:rPr lang="ru-RU" altLang="ru-RU" sz="2600" dirty="0">
                <a:solidFill>
                  <a:srgbClr val="1B1642"/>
                </a:solidFill>
              </a:rPr>
              <a:t>" — 0.60.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600" dirty="0">
              <a:solidFill>
                <a:srgbClr val="1B164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2600" dirty="0">
              <a:solidFill>
                <a:srgbClr val="1B164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A35C-EBA6-C884-6A74-E33ACD68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6BEE1-1B08-059B-F396-DAEF270F91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Сравнительный анализ моделей</a:t>
            </a:r>
            <a:endParaRPr lang="ru-RU" altLang="ru-RU" sz="32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0525E08-BB62-1DBC-F654-7CF4269DA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94497"/>
              </p:ext>
            </p:extLst>
          </p:nvPr>
        </p:nvGraphicFramePr>
        <p:xfrm>
          <a:off x="838200" y="1785042"/>
          <a:ext cx="10515600" cy="474145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144168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593924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90319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2489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07638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0662727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Модель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Класс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Precision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Recall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F1-score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Support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48361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Базовая модель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Dent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0.30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0.65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0.41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52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134503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Fastener Damage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0.55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0.35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213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480757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Rupture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0.40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85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315976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Общая точность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0.40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12863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AlexNet</a:t>
                      </a:r>
                      <a:endParaRPr lang="en-US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Dent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0.75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52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03038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Fastener Damage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0.65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0.49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213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875700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Rupture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85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90544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Общая точность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0.50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06350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VGG-16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Dent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0.80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0.62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52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79150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Fastener Damage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0.70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0.50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0.58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213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840406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Rupture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0.60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0.60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0.60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85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257090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/>
                        <a:t>Общая точность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/>
                        <a:t>0.55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59607" marR="59607" marT="29804" marB="29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4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BAF8-573C-6400-CEF0-27F300502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22CEB-9602-ED7F-DF04-B514577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3200" b="1" dirty="0">
                <a:solidFill>
                  <a:srgbClr val="1B1642"/>
                </a:solidFill>
                <a:latin typeface="+mn-lt"/>
                <a:ea typeface="+mn-ea"/>
                <a:cs typeface="+mn-cs"/>
              </a:rPr>
              <a:t>Улучшения базовой модели и их результаты</a:t>
            </a:r>
            <a:endParaRPr lang="ru-RU" altLang="ru-RU" sz="3200" b="1" dirty="0">
              <a:solidFill>
                <a:srgbClr val="1B164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213ED-6543-69F3-58D2-CFE15E9C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500" b="1" dirty="0">
                <a:solidFill>
                  <a:srgbClr val="1B1642"/>
                </a:solidFill>
              </a:rPr>
              <a:t>Ключевые улучшения: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Добавлена взвешенная функция потерь.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Расширена аугментация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Визуализация результатов: матрица ошибок, отчёты по классификации.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500" b="1" dirty="0">
                <a:solidFill>
                  <a:srgbClr val="1B1642"/>
                </a:solidFill>
              </a:rPr>
              <a:t>Результаты: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Общая точность: 40%.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Существенное улучшение для класса "</a:t>
            </a:r>
            <a:r>
              <a:rPr lang="ru-RU" altLang="ru-RU" sz="2500" dirty="0" err="1">
                <a:solidFill>
                  <a:srgbClr val="1B1642"/>
                </a:solidFill>
              </a:rPr>
              <a:t>Dent</a:t>
            </a:r>
            <a:r>
              <a:rPr lang="ru-RU" altLang="ru-RU" sz="2500" dirty="0">
                <a:solidFill>
                  <a:srgbClr val="1B1642"/>
                </a:solidFill>
              </a:rPr>
              <a:t>" (F1-score: 0.41).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500" dirty="0">
                <a:solidFill>
                  <a:srgbClr val="1B1642"/>
                </a:solidFill>
              </a:rPr>
              <a:t>Частичное устранение ошибок для "</a:t>
            </a:r>
            <a:r>
              <a:rPr lang="ru-RU" altLang="ru-RU" sz="2500" dirty="0" err="1">
                <a:solidFill>
                  <a:srgbClr val="1B1642"/>
                </a:solidFill>
              </a:rPr>
              <a:t>Fastener</a:t>
            </a:r>
            <a:r>
              <a:rPr lang="ru-RU" altLang="ru-RU" sz="2500" dirty="0">
                <a:solidFill>
                  <a:srgbClr val="1B1642"/>
                </a:solidFill>
              </a:rPr>
              <a:t> </a:t>
            </a:r>
            <a:r>
              <a:rPr lang="ru-RU" altLang="ru-RU" sz="2500" dirty="0" err="1">
                <a:solidFill>
                  <a:srgbClr val="1B1642"/>
                </a:solidFill>
              </a:rPr>
              <a:t>Damage</a:t>
            </a:r>
            <a:r>
              <a:rPr lang="ru-RU" altLang="ru-RU" sz="2500" dirty="0">
                <a:solidFill>
                  <a:srgbClr val="1B1642"/>
                </a:solidFill>
              </a:rPr>
              <a:t>" и "</a:t>
            </a:r>
            <a:r>
              <a:rPr lang="ru-RU" altLang="ru-RU" sz="2500" dirty="0" err="1">
                <a:solidFill>
                  <a:srgbClr val="1B1642"/>
                </a:solidFill>
              </a:rPr>
              <a:t>Rupture</a:t>
            </a:r>
            <a:r>
              <a:rPr lang="ru-RU" altLang="ru-RU" sz="2500" dirty="0">
                <a:solidFill>
                  <a:srgbClr val="1B1642"/>
                </a:solidFill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600" dirty="0">
              <a:solidFill>
                <a:srgbClr val="1B164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2600" dirty="0">
              <a:solidFill>
                <a:srgbClr val="1B164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0E1A32C1-182E-4360-9166-5D8D6D9E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365" y="5157430"/>
            <a:ext cx="4081272" cy="999045"/>
          </a:xfrm>
          <a:solidFill>
            <a:schemeClr val="lt1">
              <a:alpha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Гайдайчук Д.А.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7A7CC-C4E7-4572-8F59-E3A8468EF771}"/>
              </a:ext>
            </a:extLst>
          </p:cNvPr>
          <p:cNvSpPr txBox="1"/>
          <p:nvPr/>
        </p:nvSpPr>
        <p:spPr>
          <a:xfrm>
            <a:off x="6096000" y="620321"/>
            <a:ext cx="489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2E4E-5605-4918-A99D-0ED05B785511}"/>
              </a:ext>
            </a:extLst>
          </p:cNvPr>
          <p:cNvSpPr txBox="1"/>
          <p:nvPr/>
        </p:nvSpPr>
        <p:spPr>
          <a:xfrm>
            <a:off x="1402365" y="1920870"/>
            <a:ext cx="7594331" cy="1015663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</a:t>
            </a:r>
            <a:r>
              <a:rPr lang="ru-RU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мание!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391</Words>
  <Application>Microsoft Office PowerPoint</Application>
  <PresentationFormat>Широкоэкранный</PresentationFormat>
  <Paragraphs>124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Решение целевой задачи на борту БПЛА на основе нейросетевого подхода</vt:lpstr>
      <vt:lpstr>Цель отчета и задачи</vt:lpstr>
      <vt:lpstr>Новая структура данных и методы их обработки</vt:lpstr>
      <vt:lpstr>Модификация базовой модели</vt:lpstr>
      <vt:lpstr>Новые модели: AlexNet и VGG-16</vt:lpstr>
      <vt:lpstr>Сравнительный анализ моделей</vt:lpstr>
      <vt:lpstr>Улучшения базовой модели и их 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алфавитно-цифровой маркировки изделий для их последующего помещения на определенное место на складе</dc:title>
  <dc:creator>Никита</dc:creator>
  <cp:lastModifiedBy>Дмитрий Гайдайчук</cp:lastModifiedBy>
  <cp:revision>11</cp:revision>
  <dcterms:created xsi:type="dcterms:W3CDTF">2023-12-24T06:09:48Z</dcterms:created>
  <dcterms:modified xsi:type="dcterms:W3CDTF">2024-12-23T23:10:04Z</dcterms:modified>
</cp:coreProperties>
</file>