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60" r:id="rId3"/>
    <p:sldId id="273" r:id="rId4"/>
    <p:sldId id="279" r:id="rId5"/>
    <p:sldId id="262" r:id="rId6"/>
    <p:sldId id="263" r:id="rId7"/>
    <p:sldId id="280" r:id="rId8"/>
    <p:sldId id="270" r:id="rId9"/>
    <p:sldId id="271" r:id="rId10"/>
    <p:sldId id="272" r:id="rId11"/>
    <p:sldId id="281" r:id="rId12"/>
    <p:sldId id="284" r:id="rId13"/>
    <p:sldId id="282" r:id="rId14"/>
    <p:sldId id="283" r:id="rId15"/>
    <p:sldId id="275" r:id="rId16"/>
    <p:sldId id="288" r:id="rId17"/>
    <p:sldId id="289" r:id="rId18"/>
    <p:sldId id="27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 SemiBold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Barlow" panose="020B0604020202020204" charset="0"/>
      <p:regular r:id="rId33"/>
      <p:bold r:id="rId34"/>
      <p:italic r:id="rId35"/>
      <p:boldItalic r:id="rId36"/>
    </p:embeddedFont>
    <p:embeddedFont>
      <p:font typeface="Barlow SemiBold" panose="020B0604020202020204" charset="0"/>
      <p:regular r:id="rId37"/>
      <p:bold r:id="rId38"/>
      <p:italic r:id="rId39"/>
      <p:boldItalic r:id="rId40"/>
    </p:embeddedFont>
    <p:embeddedFont>
      <p:font typeface="Barlow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A9EB15-7A4C-4F3A-89A0-7B566A9EB4DF}">
  <a:tblStyle styleId="{6AA9EB15-7A4C-4F3A-89A0-7B566A9EB4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043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057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0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21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5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9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79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93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40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647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5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0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8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76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3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8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75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80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ufecoro@espol.edu.e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Pedidos usando códigos QR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734" y="3364749"/>
            <a:ext cx="15335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proceso es facil</a:t>
            </a: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1 Paso</a:t>
              </a:r>
              <a:endParaRPr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Ingresa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Ingresa mediante su usuario y contraseña.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 Paso</a:t>
              </a:r>
              <a:endParaRPr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Elige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Elige los productos en base a tus necesidades y preferencias.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 Paso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Genera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Una vez seleccionados los prodctos da click en generar pedido.</a:t>
              </a:r>
              <a:endParaRPr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 Paso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Retira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Acercate al establecimiento con tu código generado, cancela y retira tus productos</a:t>
              </a:r>
              <a:endParaRPr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909108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Barlow SemiBold"/>
                <a:ea typeface="Barlow SemiBold"/>
                <a:cs typeface="Barlow SemiBold"/>
                <a:sym typeface="Barlow SemiBold"/>
              </a:rPr>
              <a:t>Sistema de Administración</a:t>
            </a:r>
            <a:endParaRPr sz="5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916259" y="3313618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Plataforma del usuario administrador</a:t>
            </a:r>
            <a:endParaRPr sz="28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802;p38"/>
          <p:cNvGrpSpPr/>
          <p:nvPr/>
        </p:nvGrpSpPr>
        <p:grpSpPr>
          <a:xfrm>
            <a:off x="5761336" y="483624"/>
            <a:ext cx="3162531" cy="3581076"/>
            <a:chOff x="2270525" y="117216"/>
            <a:chExt cx="4650765" cy="4762722"/>
          </a:xfrm>
        </p:grpSpPr>
        <p:sp>
          <p:nvSpPr>
            <p:cNvPr id="7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2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9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Google Shape;1161;p26"/>
          <p:cNvSpPr txBox="1">
            <a:spLocks/>
          </p:cNvSpPr>
          <p:nvPr/>
        </p:nvSpPr>
        <p:spPr>
          <a:xfrm>
            <a:off x="901208" y="3686097"/>
            <a:ext cx="743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C" sz="2400" dirty="0"/>
              <a:t>d</a:t>
            </a:r>
            <a:r>
              <a:rPr lang="es-EC" sz="2400" dirty="0" smtClean="0"/>
              <a:t>e la App móvil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13096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Pantalla de inicio de sesion.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8" name="Google Shape;2020;p33"/>
          <p:cNvGrpSpPr/>
          <p:nvPr/>
        </p:nvGrpSpPr>
        <p:grpSpPr>
          <a:xfrm>
            <a:off x="3824899" y="1241117"/>
            <a:ext cx="4542205" cy="2260849"/>
            <a:chOff x="1177450" y="241631"/>
            <a:chExt cx="6173152" cy="3616776"/>
          </a:xfrm>
        </p:grpSpPr>
        <p:sp>
          <p:nvSpPr>
            <p:cNvPr id="2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34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56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95" y="1382354"/>
            <a:ext cx="3621871" cy="19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30973" y="640685"/>
            <a:ext cx="4346753" cy="30054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Dashboard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just">
              <a:buNone/>
            </a:pPr>
            <a:r>
              <a:rPr lang="es-ES" sz="2400" dirty="0"/>
              <a:t>Pantalla de Resumen e </a:t>
            </a:r>
            <a:r>
              <a:rPr lang="es-ES" sz="2400" dirty="0" smtClean="0"/>
              <a:t>indicadores </a:t>
            </a:r>
            <a:r>
              <a:rPr lang="es-ES" sz="2400" dirty="0"/>
              <a:t>de las actividades de los usuarios en la App </a:t>
            </a:r>
            <a:r>
              <a:rPr lang="es-ES" sz="2400" dirty="0" smtClean="0"/>
              <a:t>móvil </a:t>
            </a:r>
            <a:r>
              <a:rPr lang="es-ES" sz="2400" dirty="0"/>
              <a:t>y datos configurados por el administrador. </a:t>
            </a:r>
            <a:endParaRPr lang="es-ES" sz="2400" dirty="0" smtClean="0"/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8" name="Google Shape;2020;p33"/>
          <p:cNvGrpSpPr/>
          <p:nvPr/>
        </p:nvGrpSpPr>
        <p:grpSpPr>
          <a:xfrm>
            <a:off x="4260242" y="1141063"/>
            <a:ext cx="4542205" cy="2120748"/>
            <a:chOff x="1177450" y="241631"/>
            <a:chExt cx="6173152" cy="3616776"/>
          </a:xfrm>
        </p:grpSpPr>
        <p:sp>
          <p:nvSpPr>
            <p:cNvPr id="2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2026;p33"/>
          <p:cNvGrpSpPr/>
          <p:nvPr/>
        </p:nvGrpSpPr>
        <p:grpSpPr>
          <a:xfrm>
            <a:off x="7822484" y="2445204"/>
            <a:ext cx="1214233" cy="1885000"/>
            <a:chOff x="6492887" y="4126007"/>
            <a:chExt cx="271993" cy="422295"/>
          </a:xfrm>
        </p:grpSpPr>
        <p:sp>
          <p:nvSpPr>
            <p:cNvPr id="34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56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87" y="1243671"/>
            <a:ext cx="3543333" cy="179950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957" y="3794313"/>
            <a:ext cx="76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s-ES" sz="24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Estadísticas de pedidos generados, cantidad de usuarios registrados, volúmenes de ventas, etc.</a:t>
            </a:r>
          </a:p>
        </p:txBody>
      </p:sp>
    </p:spTree>
    <p:extLst>
      <p:ext uri="{BB962C8B-B14F-4D97-AF65-F5344CB8AC3E}">
        <p14:creationId xmlns:p14="http://schemas.microsoft.com/office/powerpoint/2010/main" val="287584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909108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Barlow SemiBold"/>
                <a:ea typeface="Barlow SemiBold"/>
                <a:cs typeface="Barlow SemiBold"/>
                <a:sym typeface="Barlow SemiBold"/>
              </a:rPr>
              <a:t>App móvil</a:t>
            </a:r>
            <a:endParaRPr sz="5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916259" y="3313618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Pataforma de usuarios finales</a:t>
            </a:r>
            <a:endParaRPr sz="28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61;p26"/>
          <p:cNvSpPr txBox="1">
            <a:spLocks/>
          </p:cNvSpPr>
          <p:nvPr/>
        </p:nvSpPr>
        <p:spPr>
          <a:xfrm>
            <a:off x="901208" y="3686097"/>
            <a:ext cx="743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C" sz="2400" dirty="0" smtClean="0"/>
              <a:t>(clientes)</a:t>
            </a:r>
            <a:endParaRPr lang="es-EC" sz="2800" dirty="0"/>
          </a:p>
        </p:txBody>
      </p:sp>
      <p:grpSp>
        <p:nvGrpSpPr>
          <p:cNvPr id="113" name="Google Shape;3379;p37"/>
          <p:cNvGrpSpPr/>
          <p:nvPr/>
        </p:nvGrpSpPr>
        <p:grpSpPr>
          <a:xfrm>
            <a:off x="5566014" y="1055224"/>
            <a:ext cx="2773994" cy="3415673"/>
            <a:chOff x="2533225" y="322726"/>
            <a:chExt cx="4077549" cy="4762523"/>
          </a:xfrm>
        </p:grpSpPr>
        <p:sp>
          <p:nvSpPr>
            <p:cNvPr id="114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37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17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20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84825" y="1486209"/>
            <a:ext cx="2412511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24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</a:rPr>
              <a:t>Pantalla de inicio de sesion.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2312469" y="1207262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2261017" y="848825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47" y="1149785"/>
            <a:ext cx="1775524" cy="3163062"/>
          </a:xfrm>
          <a:prstGeom prst="rect">
            <a:avLst/>
          </a:prstGeom>
        </p:spPr>
      </p:pic>
      <p:sp>
        <p:nvSpPr>
          <p:cNvPr id="28" name="Google Shape;1962;p31"/>
          <p:cNvSpPr/>
          <p:nvPr/>
        </p:nvSpPr>
        <p:spPr>
          <a:xfrm>
            <a:off x="6943374" y="1207262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9" name="Google Shape;1964;p31"/>
          <p:cNvGrpSpPr/>
          <p:nvPr/>
        </p:nvGrpSpPr>
        <p:grpSpPr>
          <a:xfrm>
            <a:off x="6891922" y="848825"/>
            <a:ext cx="1842985" cy="3822716"/>
            <a:chOff x="2547150" y="238125"/>
            <a:chExt cx="2525675" cy="5238750"/>
          </a:xfrm>
        </p:grpSpPr>
        <p:sp>
          <p:nvSpPr>
            <p:cNvPr id="30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Imagen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923" y="1171385"/>
            <a:ext cx="1765851" cy="3218405"/>
          </a:xfrm>
          <a:prstGeom prst="rect">
            <a:avLst/>
          </a:prstGeom>
        </p:spPr>
      </p:pic>
      <p:sp>
        <p:nvSpPr>
          <p:cNvPr id="52" name="Google Shape;1961;p31"/>
          <p:cNvSpPr txBox="1">
            <a:spLocks/>
          </p:cNvSpPr>
          <p:nvPr/>
        </p:nvSpPr>
        <p:spPr>
          <a:xfrm>
            <a:off x="4302991" y="1605572"/>
            <a:ext cx="2389942" cy="262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</a:p>
          <a:p>
            <a:pPr marL="0" indent="0">
              <a:buFont typeface="Barlow Light"/>
              <a:buNone/>
            </a:pPr>
            <a:r>
              <a:rPr lang="es-ES" sz="1800" dirty="0" smtClean="0">
                <a:solidFill>
                  <a:schemeClr val="lt1"/>
                </a:solidFill>
              </a:rPr>
              <a:t>Pantalla Home que carga las categorías que se configuraron en la aplicación del administrador de la App.</a:t>
            </a:r>
            <a:endParaRPr lang="es-E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1"/>
          <p:cNvSpPr/>
          <p:nvPr/>
        </p:nvSpPr>
        <p:spPr>
          <a:xfrm>
            <a:off x="2312469" y="1207262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9" name="Google Shape;1962;p31"/>
          <p:cNvSpPr/>
          <p:nvPr/>
        </p:nvSpPr>
        <p:spPr>
          <a:xfrm>
            <a:off x="2444390" y="1172471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" name="Google Shape;1964;p31"/>
          <p:cNvGrpSpPr/>
          <p:nvPr/>
        </p:nvGrpSpPr>
        <p:grpSpPr>
          <a:xfrm>
            <a:off x="2392938" y="814034"/>
            <a:ext cx="1842985" cy="3822716"/>
            <a:chOff x="2547150" y="238125"/>
            <a:chExt cx="2525675" cy="5238750"/>
          </a:xfrm>
        </p:grpSpPr>
        <p:sp>
          <p:nvSpPr>
            <p:cNvPr id="21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18" y="1136594"/>
            <a:ext cx="1746572" cy="3218924"/>
          </a:xfrm>
          <a:prstGeom prst="rect">
            <a:avLst/>
          </a:prstGeom>
        </p:spPr>
      </p:pic>
      <p:sp>
        <p:nvSpPr>
          <p:cNvPr id="26" name="Google Shape;1961;p31"/>
          <p:cNvSpPr txBox="1">
            <a:spLocks/>
          </p:cNvSpPr>
          <p:nvPr/>
        </p:nvSpPr>
        <p:spPr>
          <a:xfrm>
            <a:off x="139685" y="1666394"/>
            <a:ext cx="2104544" cy="2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</a:p>
          <a:p>
            <a:pPr marL="0" indent="0">
              <a:buFont typeface="Barlow Light"/>
              <a:buNone/>
            </a:pPr>
            <a:r>
              <a:rPr lang="es-ES" sz="1800" dirty="0" smtClean="0">
                <a:solidFill>
                  <a:schemeClr val="lt1"/>
                </a:solidFill>
              </a:rPr>
              <a:t>Pantalla de subcategorías al seleccionar una categoría del paso previo, subcategorías, también son configuradas en el administrador.</a:t>
            </a:r>
            <a:endParaRPr lang="es-ES" sz="1800" dirty="0">
              <a:solidFill>
                <a:schemeClr val="lt1"/>
              </a:solidFill>
            </a:endParaRPr>
          </a:p>
        </p:txBody>
      </p:sp>
      <p:sp>
        <p:nvSpPr>
          <p:cNvPr id="34" name="Google Shape;1961;p31"/>
          <p:cNvSpPr txBox="1">
            <a:spLocks/>
          </p:cNvSpPr>
          <p:nvPr/>
        </p:nvSpPr>
        <p:spPr>
          <a:xfrm>
            <a:off x="4449927" y="1598261"/>
            <a:ext cx="2263941" cy="240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</a:p>
          <a:p>
            <a:pPr marL="0" indent="0">
              <a:buFont typeface="Barlow Light"/>
              <a:buNone/>
            </a:pPr>
            <a:r>
              <a:rPr lang="es-ES" sz="1800" dirty="0" smtClean="0">
                <a:solidFill>
                  <a:schemeClr val="lt1"/>
                </a:solidFill>
              </a:rPr>
              <a:t>Lista los productos de las subcategorías con en las cuales podemos realizar el pedido de dicho producto dando clic en “Pedir”.</a:t>
            </a:r>
            <a:endParaRPr lang="es-ES" sz="1800" dirty="0">
              <a:solidFill>
                <a:schemeClr val="lt1"/>
              </a:solidFill>
            </a:endParaRPr>
          </a:p>
        </p:txBody>
      </p:sp>
      <p:sp>
        <p:nvSpPr>
          <p:cNvPr id="42" name="Google Shape;1962;p31"/>
          <p:cNvSpPr/>
          <p:nvPr/>
        </p:nvSpPr>
        <p:spPr>
          <a:xfrm>
            <a:off x="6979324" y="1172471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3" name="Google Shape;1964;p31"/>
          <p:cNvGrpSpPr/>
          <p:nvPr/>
        </p:nvGrpSpPr>
        <p:grpSpPr>
          <a:xfrm>
            <a:off x="6927872" y="814034"/>
            <a:ext cx="1842985" cy="3822716"/>
            <a:chOff x="2547150" y="238125"/>
            <a:chExt cx="2525675" cy="5238750"/>
          </a:xfrm>
        </p:grpSpPr>
        <p:sp>
          <p:nvSpPr>
            <p:cNvPr id="44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97" y="1128402"/>
            <a:ext cx="1755127" cy="32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8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1"/>
          <p:cNvSpPr/>
          <p:nvPr/>
        </p:nvSpPr>
        <p:spPr>
          <a:xfrm>
            <a:off x="5672119" y="1207262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9" name="Google Shape;1962;p31"/>
          <p:cNvSpPr/>
          <p:nvPr/>
        </p:nvSpPr>
        <p:spPr>
          <a:xfrm>
            <a:off x="5804040" y="1172471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" name="Google Shape;1964;p31"/>
          <p:cNvGrpSpPr/>
          <p:nvPr/>
        </p:nvGrpSpPr>
        <p:grpSpPr>
          <a:xfrm>
            <a:off x="5752588" y="814034"/>
            <a:ext cx="1842985" cy="3822716"/>
            <a:chOff x="2547150" y="238125"/>
            <a:chExt cx="2525675" cy="5238750"/>
          </a:xfrm>
        </p:grpSpPr>
        <p:sp>
          <p:nvSpPr>
            <p:cNvPr id="21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961;p31"/>
          <p:cNvSpPr txBox="1">
            <a:spLocks/>
          </p:cNvSpPr>
          <p:nvPr/>
        </p:nvSpPr>
        <p:spPr>
          <a:xfrm>
            <a:off x="1335640" y="1656120"/>
            <a:ext cx="2644922" cy="2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Código Generado</a:t>
            </a:r>
          </a:p>
          <a:p>
            <a:pPr marL="0" indent="0" algn="just">
              <a:buFont typeface="Barlow Light"/>
              <a:buNone/>
            </a:pPr>
            <a:r>
              <a:rPr lang="es-ES" sz="1800" dirty="0" smtClean="0">
                <a:solidFill>
                  <a:schemeClr val="lt1"/>
                </a:solidFill>
              </a:rPr>
              <a:t>Cuando el usuario termine de elegir los productos la Aplicación móvil creara el código QR, el cual le servirá para poder cancelar en caja y retirar el o los productos.</a:t>
            </a:r>
            <a:endParaRPr lang="es-ES" sz="1800" dirty="0">
              <a:solidFill>
                <a:schemeClr val="l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84" y="1128632"/>
            <a:ext cx="1760655" cy="31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Gracias!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2196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Para mas información?</a:t>
            </a:r>
            <a:endParaRPr sz="32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Usted puede contactarse: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@</a:t>
            </a:r>
            <a:r>
              <a:rPr lang="es-EC" dirty="0" err="1" smtClean="0"/>
              <a:t>lcoronel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>
                <a:hlinkClick r:id="rId3"/>
              </a:rPr>
              <a:t>lufecoro@espol.edu.ec</a:t>
            </a: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0969458949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Que algo no haya salido como hayas querido no significa que sea inútil</a:t>
            </a:r>
            <a:r>
              <a:rPr lang="es-ES" dirty="0" smtClean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C" sz="1800" b="1" dirty="0"/>
              <a:t>Thomas Edison</a:t>
            </a:r>
            <a:r>
              <a:rPr lang="es-EC" sz="1800" dirty="0"/>
              <a:t> (Inventor)</a:t>
            </a:r>
            <a:endParaRPr sz="18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Historia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585122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Habia una vez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Cerca de 10 millones de E</a:t>
            </a:r>
            <a:r>
              <a:rPr lang="es-EC" sz="1200" dirty="0" smtClean="0"/>
              <a:t>c</a:t>
            </a:r>
            <a:r>
              <a:rPr lang="en" sz="1200" dirty="0" smtClean="0"/>
              <a:t>uatorianos que tenian que realizar molestosas columnas para obtener </a:t>
            </a:r>
            <a:r>
              <a:rPr lang="en" sz="1200" dirty="0" smtClean="0"/>
              <a:t>un turno </a:t>
            </a:r>
            <a:r>
              <a:rPr lang="en" sz="1200" dirty="0" smtClean="0"/>
              <a:t>de </a:t>
            </a:r>
            <a:r>
              <a:rPr lang="en" sz="1200" dirty="0" smtClean="0"/>
              <a:t>atención </a:t>
            </a:r>
            <a:r>
              <a:rPr lang="en" sz="1200" dirty="0" smtClean="0"/>
              <a:t>para generar un pedido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4673426" y="168830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Cada vez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Que tenian necesidad de adquirir un producto sin necesidad de </a:t>
            </a:r>
            <a:r>
              <a:rPr lang="en" sz="1200" dirty="0" smtClean="0"/>
              <a:t>acudir </a:t>
            </a:r>
            <a:r>
              <a:rPr lang="en" sz="1200" dirty="0" smtClean="0"/>
              <a:t>a un establecimiento fisico.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462725" y="303590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Pero un día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Llego miPedido una aplicación móvil que te permite realizar pedidos online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637079" y="308953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Y por eso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Nacio miPedido para poder generar pedidos online sin necesidad de realizar una columna de atención al cliente.</a:t>
            </a:r>
            <a:endParaRPr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39" y="2584261"/>
            <a:ext cx="771525" cy="800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104" y="2546959"/>
            <a:ext cx="742950" cy="7715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57" y="3913609"/>
            <a:ext cx="742950" cy="733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754" y="4118600"/>
            <a:ext cx="49530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Historia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Y por eso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1200" dirty="0" smtClean="0"/>
              <a:t>El tiempo que no tenían para realizar una columna y obtener  un pedido de productos desapareció</a:t>
            </a:r>
            <a:r>
              <a:rPr lang="en" sz="1200" dirty="0" smtClean="0"/>
              <a:t>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457200" y="3319387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Y desde ahí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Las personas obtienes informacion de los productos desde una aplicación móvil y generar un pedido.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4816350" y="3319387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Hasta que finalmente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Esta solución de generación de pedidos se esta volviendo un habito.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740;p29"/>
          <p:cNvSpPr txBox="1">
            <a:spLocks/>
          </p:cNvSpPr>
          <p:nvPr/>
        </p:nvSpPr>
        <p:spPr>
          <a:xfrm>
            <a:off x="4816350" y="1688300"/>
            <a:ext cx="25635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b="1" dirty="0" smtClean="0"/>
              <a:t>Y por eso</a:t>
            </a:r>
          </a:p>
          <a:p>
            <a:pPr marL="0" indent="0" algn="just">
              <a:buFont typeface="Barlow Light"/>
              <a:buNone/>
            </a:pPr>
            <a:r>
              <a:rPr lang="es-ES" sz="1200" dirty="0" smtClean="0"/>
              <a:t>Todas las personas que tienen que acudir al establecimiento para enterarse de precios y promociones lo realizan desde cualquier lugar.</a:t>
            </a:r>
            <a:endParaRPr lang="es-ES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00" y="2472794"/>
            <a:ext cx="495300" cy="704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0" y="2362100"/>
            <a:ext cx="495300" cy="704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100" y="4193297"/>
            <a:ext cx="723900" cy="704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025" y="3993187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QR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Código de Respuesta Rapida, la solución a los pedidos sin realizar largas columnas de clientes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Ventajas</a:t>
            </a:r>
            <a:endParaRPr b="1" dirty="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Podras realizar un pedido sin necesidad de acudir a un lugar físico.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Puedes obtener un pedido sin la ayuda de una persona. 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Porque pedidos con QR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Beneficios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Puedes observar los productos y promociones vigentes de la organización lo cual nos ayudara para poder realizar mejor eleccion de productos para generar un pedido.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Barlow SemiBold"/>
                <a:ea typeface="Barlow SemiBold"/>
                <a:cs typeface="Barlow SemiBold"/>
                <a:sym typeface="Barlow SemiBold"/>
              </a:rPr>
              <a:t>Estadísticas</a:t>
            </a:r>
            <a:endParaRPr sz="88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3147725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/>
              <a:t>Investigación de campo</a:t>
            </a:r>
            <a:endParaRPr sz="32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1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latin typeface="Barlow SemiBold"/>
                <a:ea typeface="Barlow SemiBold"/>
                <a:cs typeface="Barlow SemiBold"/>
                <a:sym typeface="Barlow SemiBold"/>
              </a:rPr>
              <a:t>14,526,124</a:t>
            </a:r>
            <a:endParaRPr sz="96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Son los habitantes actualmente del Ecuador</a:t>
            </a:r>
            <a:endParaRPr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3</a:t>
            </a: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,500,000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Personas con status medio</a:t>
            </a:r>
            <a:endParaRPr sz="2400" dirty="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69992" y="3017754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</a:t>
            </a: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0%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708726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Al menos han realizado compra en linea</a:t>
            </a:r>
            <a:endParaRPr sz="2400"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542</Words>
  <Application>Microsoft Office PowerPoint</Application>
  <PresentationFormat>Presentación en pantalla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Calibri</vt:lpstr>
      <vt:lpstr>Raleway SemiBold</vt:lpstr>
      <vt:lpstr>Raleway</vt:lpstr>
      <vt:lpstr>Barlow</vt:lpstr>
      <vt:lpstr>Arial</vt:lpstr>
      <vt:lpstr>Barlow SemiBold</vt:lpstr>
      <vt:lpstr>Barlow Light</vt:lpstr>
      <vt:lpstr>Gaoler template</vt:lpstr>
      <vt:lpstr>Pedidos usando códigos QR</vt:lpstr>
      <vt:lpstr>Presentación de PowerPoint</vt:lpstr>
      <vt:lpstr>Historia</vt:lpstr>
      <vt:lpstr>Historia</vt:lpstr>
      <vt:lpstr>QR</vt:lpstr>
      <vt:lpstr>Porque pedidos con QR</vt:lpstr>
      <vt:lpstr>Estadísticas</vt:lpstr>
      <vt:lpstr>14,526,124</vt:lpstr>
      <vt:lpstr>3,500,000</vt:lpstr>
      <vt:lpstr>Nuestro proceso es facil</vt:lpstr>
      <vt:lpstr>Sistema de Administración</vt:lpstr>
      <vt:lpstr>Presentación de PowerPoint</vt:lpstr>
      <vt:lpstr>Presentación de PowerPoint</vt:lpstr>
      <vt:lpstr>App móvil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Pedidos mediante QR</dc:title>
  <cp:lastModifiedBy>Luis Felipe Coronel Acosta</cp:lastModifiedBy>
  <cp:revision>21</cp:revision>
  <dcterms:modified xsi:type="dcterms:W3CDTF">2020-01-20T12:58:45Z</dcterms:modified>
</cp:coreProperties>
</file>