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27"/>
  </p:notesMasterIdLst>
  <p:handoutMasterIdLst>
    <p:handoutMasterId r:id="rId28"/>
  </p:handoutMasterIdLst>
  <p:sldIdLst>
    <p:sldId id="272" r:id="rId3"/>
    <p:sldId id="300" r:id="rId4"/>
    <p:sldId id="258" r:id="rId5"/>
    <p:sldId id="324" r:id="rId6"/>
    <p:sldId id="325" r:id="rId7"/>
    <p:sldId id="326" r:id="rId8"/>
    <p:sldId id="327" r:id="rId9"/>
    <p:sldId id="328" r:id="rId10"/>
    <p:sldId id="329" r:id="rId11"/>
    <p:sldId id="335" r:id="rId12"/>
    <p:sldId id="330" r:id="rId13"/>
    <p:sldId id="331" r:id="rId14"/>
    <p:sldId id="332" r:id="rId15"/>
    <p:sldId id="333" r:id="rId16"/>
    <p:sldId id="340" r:id="rId17"/>
    <p:sldId id="334" r:id="rId18"/>
    <p:sldId id="336" r:id="rId19"/>
    <p:sldId id="337" r:id="rId20"/>
    <p:sldId id="338" r:id="rId21"/>
    <p:sldId id="339" r:id="rId22"/>
    <p:sldId id="341" r:id="rId23"/>
    <p:sldId id="343" r:id="rId24"/>
    <p:sldId id="323" r:id="rId25"/>
    <p:sldId id="266" r:id="rId26"/>
  </p:sldIdLst>
  <p:sldSz cx="12192000" cy="6858000"/>
  <p:notesSz cx="7086600" cy="10210800"/>
  <p:custDataLst>
    <p:tags r:id="rId29"/>
  </p:custDataLst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33439"/>
    <a:srgbClr val="DC0D15"/>
    <a:srgbClr val="EB6F72"/>
    <a:srgbClr val="F83447"/>
    <a:srgbClr val="FCAAB2"/>
    <a:srgbClr val="FECC17"/>
    <a:srgbClr val="1F9ED9"/>
    <a:srgbClr val="1F9ECF"/>
    <a:srgbClr val="149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89408" autoAdjust="0"/>
  </p:normalViewPr>
  <p:slideViewPr>
    <p:cSldViewPr>
      <p:cViewPr varScale="1">
        <p:scale>
          <a:sx n="66" d="100"/>
          <a:sy n="66" d="100"/>
        </p:scale>
        <p:origin x="9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28"/>
    </p:cViewPr>
  </p:sorterViewPr>
  <p:notesViewPr>
    <p:cSldViewPr>
      <p:cViewPr varScale="1">
        <p:scale>
          <a:sx n="48" d="100"/>
          <a:sy n="48" d="100"/>
        </p:scale>
        <p:origin x="2898" y="66"/>
      </p:cViewPr>
      <p:guideLst>
        <p:guide orient="horz" pos="3216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86F5D-CEFA-42C7-B400-839A25AA20C5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DD26AA09-133A-44BB-A5E3-288BEDF56D50}">
      <dgm:prSet phldrT="[Texto]"/>
      <dgm:spPr/>
      <dgm:t>
        <a:bodyPr/>
        <a:lstStyle/>
        <a:p>
          <a:r>
            <a:rPr lang="es-PE" dirty="0" smtClean="0"/>
            <a:t>¿Qué es </a:t>
          </a:r>
          <a:r>
            <a:rPr lang="es-PE" dirty="0" err="1" smtClean="0"/>
            <a:t>bootstrap</a:t>
          </a:r>
          <a:r>
            <a:rPr lang="es-PE" dirty="0" smtClean="0"/>
            <a:t>?</a:t>
          </a:r>
          <a:endParaRPr lang="es-PE" dirty="0"/>
        </a:p>
      </dgm:t>
    </dgm:pt>
    <dgm:pt modelId="{408E89AF-E26D-4169-A328-459EC96585A9}" type="parTrans" cxnId="{709CAEDD-5AF4-47A2-9271-54B5CE2E3C32}">
      <dgm:prSet/>
      <dgm:spPr/>
      <dgm:t>
        <a:bodyPr/>
        <a:lstStyle/>
        <a:p>
          <a:endParaRPr lang="es-PE"/>
        </a:p>
      </dgm:t>
    </dgm:pt>
    <dgm:pt modelId="{31BA3712-AB0B-4524-BEB2-4A528A18CF9A}" type="sibTrans" cxnId="{709CAEDD-5AF4-47A2-9271-54B5CE2E3C32}">
      <dgm:prSet/>
      <dgm:spPr/>
      <dgm:t>
        <a:bodyPr/>
        <a:lstStyle/>
        <a:p>
          <a:endParaRPr lang="es-PE"/>
        </a:p>
      </dgm:t>
    </dgm:pt>
    <dgm:pt modelId="{3333E428-71CF-4393-B1B1-6EFB38546C98}">
      <dgm:prSet phldrT="[Texto]"/>
      <dgm:spPr/>
      <dgm:t>
        <a:bodyPr/>
        <a:lstStyle/>
        <a:p>
          <a:r>
            <a:rPr lang="es-PE" dirty="0" smtClean="0"/>
            <a:t>Componentes</a:t>
          </a:r>
          <a:endParaRPr lang="es-PE" dirty="0"/>
        </a:p>
      </dgm:t>
    </dgm:pt>
    <dgm:pt modelId="{D1686429-ACF0-4863-8551-D18106AC9AAE}" type="parTrans" cxnId="{AC835A47-1A3E-4FF6-A304-AA18B33A50AC}">
      <dgm:prSet/>
      <dgm:spPr/>
      <dgm:t>
        <a:bodyPr/>
        <a:lstStyle/>
        <a:p>
          <a:endParaRPr lang="es-PE"/>
        </a:p>
      </dgm:t>
    </dgm:pt>
    <dgm:pt modelId="{C0E84AB7-CF50-4303-8A57-82E58C8D7DE2}" type="sibTrans" cxnId="{AC835A47-1A3E-4FF6-A304-AA18B33A50AC}">
      <dgm:prSet/>
      <dgm:spPr/>
      <dgm:t>
        <a:bodyPr/>
        <a:lstStyle/>
        <a:p>
          <a:endParaRPr lang="es-PE"/>
        </a:p>
      </dgm:t>
    </dgm:pt>
    <dgm:pt modelId="{0CD2031C-9A24-4A2D-90A8-2A5680DAB330}">
      <dgm:prSet phldrT="[Texto]"/>
      <dgm:spPr/>
      <dgm:t>
        <a:bodyPr/>
        <a:lstStyle/>
        <a:p>
          <a:r>
            <a:rPr lang="es-PE" dirty="0" smtClean="0"/>
            <a:t>Ejercicios</a:t>
          </a:r>
          <a:endParaRPr lang="es-PE" dirty="0"/>
        </a:p>
      </dgm:t>
    </dgm:pt>
    <dgm:pt modelId="{84688163-3A0A-4348-A66A-91D6E338F11F}" type="parTrans" cxnId="{D9A9C003-A9FE-490A-81A6-FA0997C6BC1D}">
      <dgm:prSet/>
      <dgm:spPr/>
      <dgm:t>
        <a:bodyPr/>
        <a:lstStyle/>
        <a:p>
          <a:endParaRPr lang="es-PE"/>
        </a:p>
      </dgm:t>
    </dgm:pt>
    <dgm:pt modelId="{6C3E257B-5A41-4D17-AC94-9BCAFA046760}" type="sibTrans" cxnId="{D9A9C003-A9FE-490A-81A6-FA0997C6BC1D}">
      <dgm:prSet/>
      <dgm:spPr/>
      <dgm:t>
        <a:bodyPr/>
        <a:lstStyle/>
        <a:p>
          <a:endParaRPr lang="es-PE"/>
        </a:p>
      </dgm:t>
    </dgm:pt>
    <dgm:pt modelId="{CB874912-9D4D-403F-8FA8-56D3DCAAD0D6}">
      <dgm:prSet phldrT="[Texto]"/>
      <dgm:spPr/>
      <dgm:t>
        <a:bodyPr/>
        <a:lstStyle/>
        <a:p>
          <a:r>
            <a:rPr lang="es-PE" dirty="0" smtClean="0"/>
            <a:t>Importar </a:t>
          </a:r>
          <a:r>
            <a:rPr lang="es-PE" dirty="0" err="1" smtClean="0"/>
            <a:t>framework</a:t>
          </a:r>
          <a:endParaRPr lang="es-PE" dirty="0"/>
        </a:p>
      </dgm:t>
    </dgm:pt>
    <dgm:pt modelId="{57B0E269-7BF2-428A-B0AB-ED4E346E7975}" type="parTrans" cxnId="{5E20CC9F-BF7D-49DB-ADC2-EB1B039FB98B}">
      <dgm:prSet/>
      <dgm:spPr/>
      <dgm:t>
        <a:bodyPr/>
        <a:lstStyle/>
        <a:p>
          <a:endParaRPr lang="es-PE"/>
        </a:p>
      </dgm:t>
    </dgm:pt>
    <dgm:pt modelId="{E1EBFF05-6458-4642-A0CB-7B8429D02846}" type="sibTrans" cxnId="{5E20CC9F-BF7D-49DB-ADC2-EB1B039FB98B}">
      <dgm:prSet/>
      <dgm:spPr/>
      <dgm:t>
        <a:bodyPr/>
        <a:lstStyle/>
        <a:p>
          <a:endParaRPr lang="es-PE"/>
        </a:p>
      </dgm:t>
    </dgm:pt>
    <dgm:pt modelId="{D51E5CD0-03D8-4281-957F-0528D6834170}" type="pres">
      <dgm:prSet presAssocID="{0A986F5D-CEFA-42C7-B400-839A25AA20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C214E762-B516-4FB7-841C-0A93BCABF6FA}" type="pres">
      <dgm:prSet presAssocID="{0A986F5D-CEFA-42C7-B400-839A25AA20C5}" presName="Name1" presStyleCnt="0"/>
      <dgm:spPr/>
    </dgm:pt>
    <dgm:pt modelId="{01B71F8A-BFFD-4EE6-AED0-ACA270A2E312}" type="pres">
      <dgm:prSet presAssocID="{0A986F5D-CEFA-42C7-B400-839A25AA20C5}" presName="cycle" presStyleCnt="0"/>
      <dgm:spPr/>
    </dgm:pt>
    <dgm:pt modelId="{2FF25459-A4D3-4CC3-A126-4D2B2E13ECEA}" type="pres">
      <dgm:prSet presAssocID="{0A986F5D-CEFA-42C7-B400-839A25AA20C5}" presName="srcNode" presStyleLbl="node1" presStyleIdx="0" presStyleCnt="4"/>
      <dgm:spPr/>
    </dgm:pt>
    <dgm:pt modelId="{E8A2B538-BA3C-4751-B226-8E4961E31676}" type="pres">
      <dgm:prSet presAssocID="{0A986F5D-CEFA-42C7-B400-839A25AA20C5}" presName="conn" presStyleLbl="parChTrans1D2" presStyleIdx="0" presStyleCnt="1"/>
      <dgm:spPr/>
      <dgm:t>
        <a:bodyPr/>
        <a:lstStyle/>
        <a:p>
          <a:endParaRPr lang="es-PE"/>
        </a:p>
      </dgm:t>
    </dgm:pt>
    <dgm:pt modelId="{818B5887-064B-4DA6-96F5-CAFE2407D0DE}" type="pres">
      <dgm:prSet presAssocID="{0A986F5D-CEFA-42C7-B400-839A25AA20C5}" presName="extraNode" presStyleLbl="node1" presStyleIdx="0" presStyleCnt="4"/>
      <dgm:spPr/>
    </dgm:pt>
    <dgm:pt modelId="{6A7043AF-1375-47AC-87C2-FD64834991FB}" type="pres">
      <dgm:prSet presAssocID="{0A986F5D-CEFA-42C7-B400-839A25AA20C5}" presName="dstNode" presStyleLbl="node1" presStyleIdx="0" presStyleCnt="4"/>
      <dgm:spPr/>
    </dgm:pt>
    <dgm:pt modelId="{994A234B-BFF6-408E-99E8-4C62A61BD2B6}" type="pres">
      <dgm:prSet presAssocID="{DD26AA09-133A-44BB-A5E3-288BEDF56D5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F1E5839-BC8C-4224-B676-DFCDB9BD39C4}" type="pres">
      <dgm:prSet presAssocID="{DD26AA09-133A-44BB-A5E3-288BEDF56D50}" presName="accent_1" presStyleCnt="0"/>
      <dgm:spPr/>
    </dgm:pt>
    <dgm:pt modelId="{B4D51697-40FB-4C1C-B8E4-0753DF2BCAA7}" type="pres">
      <dgm:prSet presAssocID="{DD26AA09-133A-44BB-A5E3-288BEDF56D50}" presName="accentRepeatNode" presStyleLbl="solidFgAcc1" presStyleIdx="0" presStyleCnt="4"/>
      <dgm:spPr/>
    </dgm:pt>
    <dgm:pt modelId="{D166006A-0CD9-4498-97DC-006011142C6B}" type="pres">
      <dgm:prSet presAssocID="{CB874912-9D4D-403F-8FA8-56D3DCAAD0D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EC2549-0C83-474B-B616-7C8491D83C61}" type="pres">
      <dgm:prSet presAssocID="{CB874912-9D4D-403F-8FA8-56D3DCAAD0D6}" presName="accent_2" presStyleCnt="0"/>
      <dgm:spPr/>
    </dgm:pt>
    <dgm:pt modelId="{38D8A95D-75D2-42C5-AF5C-3216D195FB5A}" type="pres">
      <dgm:prSet presAssocID="{CB874912-9D4D-403F-8FA8-56D3DCAAD0D6}" presName="accentRepeatNode" presStyleLbl="solidFgAcc1" presStyleIdx="1" presStyleCnt="4"/>
      <dgm:spPr/>
    </dgm:pt>
    <dgm:pt modelId="{06123E40-64C3-4721-BEC9-BFD5EB1E79A3}" type="pres">
      <dgm:prSet presAssocID="{3333E428-71CF-4393-B1B1-6EFB38546C9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98BC208-C56E-4636-BF02-4871B462A4C3}" type="pres">
      <dgm:prSet presAssocID="{3333E428-71CF-4393-B1B1-6EFB38546C98}" presName="accent_3" presStyleCnt="0"/>
      <dgm:spPr/>
    </dgm:pt>
    <dgm:pt modelId="{339564A8-A616-4AC7-836E-CA7CA61502E2}" type="pres">
      <dgm:prSet presAssocID="{3333E428-71CF-4393-B1B1-6EFB38546C98}" presName="accentRepeatNode" presStyleLbl="solidFgAcc1" presStyleIdx="2" presStyleCnt="4"/>
      <dgm:spPr/>
    </dgm:pt>
    <dgm:pt modelId="{6E3E139B-494C-4E99-946B-7A2AEE618CE4}" type="pres">
      <dgm:prSet presAssocID="{0CD2031C-9A24-4A2D-90A8-2A5680DAB33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2ADB9C-DD62-4B10-9DA9-1B40CB5AD6F9}" type="pres">
      <dgm:prSet presAssocID="{0CD2031C-9A24-4A2D-90A8-2A5680DAB330}" presName="accent_4" presStyleCnt="0"/>
      <dgm:spPr/>
    </dgm:pt>
    <dgm:pt modelId="{7831D73A-F5AD-4C5A-8A83-AEC1A0C4B791}" type="pres">
      <dgm:prSet presAssocID="{0CD2031C-9A24-4A2D-90A8-2A5680DAB330}" presName="accentRepeatNode" presStyleLbl="solidFgAcc1" presStyleIdx="3" presStyleCnt="4"/>
      <dgm:spPr/>
    </dgm:pt>
  </dgm:ptLst>
  <dgm:cxnLst>
    <dgm:cxn modelId="{4B785B93-7342-48A9-93D4-1A2FCAA2DFD7}" type="presOf" srcId="{31BA3712-AB0B-4524-BEB2-4A528A18CF9A}" destId="{E8A2B538-BA3C-4751-B226-8E4961E31676}" srcOrd="0" destOrd="0" presId="urn:microsoft.com/office/officeart/2008/layout/VerticalCurvedList"/>
    <dgm:cxn modelId="{DF542CF8-401E-4758-9E04-AADC98A2B97D}" type="presOf" srcId="{0A986F5D-CEFA-42C7-B400-839A25AA20C5}" destId="{D51E5CD0-03D8-4281-957F-0528D6834170}" srcOrd="0" destOrd="0" presId="urn:microsoft.com/office/officeart/2008/layout/VerticalCurvedList"/>
    <dgm:cxn modelId="{5E20CC9F-BF7D-49DB-ADC2-EB1B039FB98B}" srcId="{0A986F5D-CEFA-42C7-B400-839A25AA20C5}" destId="{CB874912-9D4D-403F-8FA8-56D3DCAAD0D6}" srcOrd="1" destOrd="0" parTransId="{57B0E269-7BF2-428A-B0AB-ED4E346E7975}" sibTransId="{E1EBFF05-6458-4642-A0CB-7B8429D02846}"/>
    <dgm:cxn modelId="{60EC2659-783C-4BD2-BA82-5C9F47A1A5AA}" type="presOf" srcId="{0CD2031C-9A24-4A2D-90A8-2A5680DAB330}" destId="{6E3E139B-494C-4E99-946B-7A2AEE618CE4}" srcOrd="0" destOrd="0" presId="urn:microsoft.com/office/officeart/2008/layout/VerticalCurvedList"/>
    <dgm:cxn modelId="{AC835A47-1A3E-4FF6-A304-AA18B33A50AC}" srcId="{0A986F5D-CEFA-42C7-B400-839A25AA20C5}" destId="{3333E428-71CF-4393-B1B1-6EFB38546C98}" srcOrd="2" destOrd="0" parTransId="{D1686429-ACF0-4863-8551-D18106AC9AAE}" sibTransId="{C0E84AB7-CF50-4303-8A57-82E58C8D7DE2}"/>
    <dgm:cxn modelId="{CB170086-9E06-4BC1-8108-4B1A4656C250}" type="presOf" srcId="{3333E428-71CF-4393-B1B1-6EFB38546C98}" destId="{06123E40-64C3-4721-BEC9-BFD5EB1E79A3}" srcOrd="0" destOrd="0" presId="urn:microsoft.com/office/officeart/2008/layout/VerticalCurvedList"/>
    <dgm:cxn modelId="{709CAEDD-5AF4-47A2-9271-54B5CE2E3C32}" srcId="{0A986F5D-CEFA-42C7-B400-839A25AA20C5}" destId="{DD26AA09-133A-44BB-A5E3-288BEDF56D50}" srcOrd="0" destOrd="0" parTransId="{408E89AF-E26D-4169-A328-459EC96585A9}" sibTransId="{31BA3712-AB0B-4524-BEB2-4A528A18CF9A}"/>
    <dgm:cxn modelId="{9FA6FD30-2326-4F42-B35A-6988B4095ACD}" type="presOf" srcId="{CB874912-9D4D-403F-8FA8-56D3DCAAD0D6}" destId="{D166006A-0CD9-4498-97DC-006011142C6B}" srcOrd="0" destOrd="0" presId="urn:microsoft.com/office/officeart/2008/layout/VerticalCurvedList"/>
    <dgm:cxn modelId="{54DCCB17-BA3A-4C6C-8B8F-45545007358D}" type="presOf" srcId="{DD26AA09-133A-44BB-A5E3-288BEDF56D50}" destId="{994A234B-BFF6-408E-99E8-4C62A61BD2B6}" srcOrd="0" destOrd="0" presId="urn:microsoft.com/office/officeart/2008/layout/VerticalCurvedList"/>
    <dgm:cxn modelId="{D9A9C003-A9FE-490A-81A6-FA0997C6BC1D}" srcId="{0A986F5D-CEFA-42C7-B400-839A25AA20C5}" destId="{0CD2031C-9A24-4A2D-90A8-2A5680DAB330}" srcOrd="3" destOrd="0" parTransId="{84688163-3A0A-4348-A66A-91D6E338F11F}" sibTransId="{6C3E257B-5A41-4D17-AC94-9BCAFA046760}"/>
    <dgm:cxn modelId="{761B7FF9-B9C0-40A2-861D-3B2C968A623F}" type="presParOf" srcId="{D51E5CD0-03D8-4281-957F-0528D6834170}" destId="{C214E762-B516-4FB7-841C-0A93BCABF6FA}" srcOrd="0" destOrd="0" presId="urn:microsoft.com/office/officeart/2008/layout/VerticalCurvedList"/>
    <dgm:cxn modelId="{E3D0DA98-E625-4E27-B6FD-F71D76EF4B28}" type="presParOf" srcId="{C214E762-B516-4FB7-841C-0A93BCABF6FA}" destId="{01B71F8A-BFFD-4EE6-AED0-ACA270A2E312}" srcOrd="0" destOrd="0" presId="urn:microsoft.com/office/officeart/2008/layout/VerticalCurvedList"/>
    <dgm:cxn modelId="{D0B50B64-A044-4F13-9C63-4B79765AD76D}" type="presParOf" srcId="{01B71F8A-BFFD-4EE6-AED0-ACA270A2E312}" destId="{2FF25459-A4D3-4CC3-A126-4D2B2E13ECEA}" srcOrd="0" destOrd="0" presId="urn:microsoft.com/office/officeart/2008/layout/VerticalCurvedList"/>
    <dgm:cxn modelId="{3DF8B474-3CC9-42F6-BF22-CAAADEDE3A2D}" type="presParOf" srcId="{01B71F8A-BFFD-4EE6-AED0-ACA270A2E312}" destId="{E8A2B538-BA3C-4751-B226-8E4961E31676}" srcOrd="1" destOrd="0" presId="urn:microsoft.com/office/officeart/2008/layout/VerticalCurvedList"/>
    <dgm:cxn modelId="{5B1AF8F8-1591-46F7-812E-AC410A97A66D}" type="presParOf" srcId="{01B71F8A-BFFD-4EE6-AED0-ACA270A2E312}" destId="{818B5887-064B-4DA6-96F5-CAFE2407D0DE}" srcOrd="2" destOrd="0" presId="urn:microsoft.com/office/officeart/2008/layout/VerticalCurvedList"/>
    <dgm:cxn modelId="{62030C2C-77BC-4C47-BFA7-D4C217ADF150}" type="presParOf" srcId="{01B71F8A-BFFD-4EE6-AED0-ACA270A2E312}" destId="{6A7043AF-1375-47AC-87C2-FD64834991FB}" srcOrd="3" destOrd="0" presId="urn:microsoft.com/office/officeart/2008/layout/VerticalCurvedList"/>
    <dgm:cxn modelId="{57689D15-DD94-4B52-A3EB-55198A651DD6}" type="presParOf" srcId="{C214E762-B516-4FB7-841C-0A93BCABF6FA}" destId="{994A234B-BFF6-408E-99E8-4C62A61BD2B6}" srcOrd="1" destOrd="0" presId="urn:microsoft.com/office/officeart/2008/layout/VerticalCurvedList"/>
    <dgm:cxn modelId="{473BE102-D613-40F4-A40A-2EAA9040B34E}" type="presParOf" srcId="{C214E762-B516-4FB7-841C-0A93BCABF6FA}" destId="{1F1E5839-BC8C-4224-B676-DFCDB9BD39C4}" srcOrd="2" destOrd="0" presId="urn:microsoft.com/office/officeart/2008/layout/VerticalCurvedList"/>
    <dgm:cxn modelId="{C2952535-9098-4757-9196-70A702AB34B1}" type="presParOf" srcId="{1F1E5839-BC8C-4224-B676-DFCDB9BD39C4}" destId="{B4D51697-40FB-4C1C-B8E4-0753DF2BCAA7}" srcOrd="0" destOrd="0" presId="urn:microsoft.com/office/officeart/2008/layout/VerticalCurvedList"/>
    <dgm:cxn modelId="{2E475A62-A57D-4636-BB8E-73CA8712657B}" type="presParOf" srcId="{C214E762-B516-4FB7-841C-0A93BCABF6FA}" destId="{D166006A-0CD9-4498-97DC-006011142C6B}" srcOrd="3" destOrd="0" presId="urn:microsoft.com/office/officeart/2008/layout/VerticalCurvedList"/>
    <dgm:cxn modelId="{D468F2CB-E900-419B-B412-60E2CE616942}" type="presParOf" srcId="{C214E762-B516-4FB7-841C-0A93BCABF6FA}" destId="{66EC2549-0C83-474B-B616-7C8491D83C61}" srcOrd="4" destOrd="0" presId="urn:microsoft.com/office/officeart/2008/layout/VerticalCurvedList"/>
    <dgm:cxn modelId="{F5DDAE94-F6E8-4E27-A2CF-56D218F43A19}" type="presParOf" srcId="{66EC2549-0C83-474B-B616-7C8491D83C61}" destId="{38D8A95D-75D2-42C5-AF5C-3216D195FB5A}" srcOrd="0" destOrd="0" presId="urn:microsoft.com/office/officeart/2008/layout/VerticalCurvedList"/>
    <dgm:cxn modelId="{414BB53C-96B4-491A-A3D0-CD9CF4F2617F}" type="presParOf" srcId="{C214E762-B516-4FB7-841C-0A93BCABF6FA}" destId="{06123E40-64C3-4721-BEC9-BFD5EB1E79A3}" srcOrd="5" destOrd="0" presId="urn:microsoft.com/office/officeart/2008/layout/VerticalCurvedList"/>
    <dgm:cxn modelId="{B5A4F614-9806-4BC0-8076-D2E448400729}" type="presParOf" srcId="{C214E762-B516-4FB7-841C-0A93BCABF6FA}" destId="{398BC208-C56E-4636-BF02-4871B462A4C3}" srcOrd="6" destOrd="0" presId="urn:microsoft.com/office/officeart/2008/layout/VerticalCurvedList"/>
    <dgm:cxn modelId="{8685F240-DBAA-4D7D-A137-BDF254184ECA}" type="presParOf" srcId="{398BC208-C56E-4636-BF02-4871B462A4C3}" destId="{339564A8-A616-4AC7-836E-CA7CA61502E2}" srcOrd="0" destOrd="0" presId="urn:microsoft.com/office/officeart/2008/layout/VerticalCurvedList"/>
    <dgm:cxn modelId="{453BDEE4-540A-4E7A-ABE7-AA1575AFEFA3}" type="presParOf" srcId="{C214E762-B516-4FB7-841C-0A93BCABF6FA}" destId="{6E3E139B-494C-4E99-946B-7A2AEE618CE4}" srcOrd="7" destOrd="0" presId="urn:microsoft.com/office/officeart/2008/layout/VerticalCurvedList"/>
    <dgm:cxn modelId="{D83B52E6-4ACC-401B-9D27-E5F1654C433D}" type="presParOf" srcId="{C214E762-B516-4FB7-841C-0A93BCABF6FA}" destId="{5D2ADB9C-DD62-4B10-9DA9-1B40CB5AD6F9}" srcOrd="8" destOrd="0" presId="urn:microsoft.com/office/officeart/2008/layout/VerticalCurvedList"/>
    <dgm:cxn modelId="{87A6D78A-FCD8-466B-A4B2-4773E615DA71}" type="presParOf" srcId="{5D2ADB9C-DD62-4B10-9DA9-1B40CB5AD6F9}" destId="{7831D73A-F5AD-4C5A-8A83-AEC1A0C4B7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2B538-BA3C-4751-B226-8E4961E3167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A234B-BFF6-408E-99E8-4C62A61BD2B6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¿Qué es </a:t>
          </a:r>
          <a:r>
            <a:rPr lang="es-PE" sz="4300" kern="1200" dirty="0" err="1" smtClean="0"/>
            <a:t>bootstrap</a:t>
          </a:r>
          <a:r>
            <a:rPr lang="es-PE" sz="4300" kern="1200" dirty="0" smtClean="0"/>
            <a:t>?</a:t>
          </a:r>
          <a:endParaRPr lang="es-PE" sz="4300" kern="1200" dirty="0"/>
        </a:p>
      </dsp:txBody>
      <dsp:txXfrm>
        <a:off x="610504" y="416587"/>
        <a:ext cx="7440913" cy="833607"/>
      </dsp:txXfrm>
    </dsp:sp>
    <dsp:sp modelId="{B4D51697-40FB-4C1C-B8E4-0753DF2BCAA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6006A-0CD9-4498-97DC-006011142C6B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65"/>
                <a:alphaOff val="0"/>
                <a:shade val="51000"/>
                <a:satMod val="130000"/>
              </a:schemeClr>
            </a:gs>
            <a:gs pos="80000">
              <a:schemeClr val="accent3">
                <a:hueOff val="903533"/>
                <a:satOff val="33333"/>
                <a:lumOff val="65"/>
                <a:alphaOff val="0"/>
                <a:shade val="93000"/>
                <a:satMod val="130000"/>
              </a:schemeClr>
            </a:gs>
            <a:gs pos="100000">
              <a:schemeClr val="accent3">
                <a:hueOff val="903533"/>
                <a:satOff val="33333"/>
                <a:lumOff val="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Importar </a:t>
          </a:r>
          <a:r>
            <a:rPr lang="es-PE" sz="4300" kern="1200" dirty="0" err="1" smtClean="0"/>
            <a:t>framework</a:t>
          </a:r>
          <a:endParaRPr lang="es-PE" sz="4300" kern="1200" dirty="0"/>
        </a:p>
      </dsp:txBody>
      <dsp:txXfrm>
        <a:off x="1088431" y="1667215"/>
        <a:ext cx="6962986" cy="833607"/>
      </dsp:txXfrm>
    </dsp:sp>
    <dsp:sp modelId="{38D8A95D-75D2-42C5-AF5C-3216D195FB5A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03533"/>
              <a:satOff val="33333"/>
              <a:lumOff val="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3E40-64C3-4721-BEC9-BFD5EB1E79A3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131"/>
                <a:alphaOff val="0"/>
                <a:shade val="51000"/>
                <a:satMod val="130000"/>
              </a:schemeClr>
            </a:gs>
            <a:gs pos="80000">
              <a:schemeClr val="accent3">
                <a:hueOff val="1807066"/>
                <a:satOff val="66667"/>
                <a:lumOff val="131"/>
                <a:alphaOff val="0"/>
                <a:shade val="93000"/>
                <a:satMod val="130000"/>
              </a:schemeClr>
            </a:gs>
            <a:gs pos="100000">
              <a:schemeClr val="accent3">
                <a:hueOff val="1807066"/>
                <a:satOff val="66667"/>
                <a:lumOff val="1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Componentes</a:t>
          </a:r>
          <a:endParaRPr lang="es-PE" sz="4300" kern="1200" dirty="0"/>
        </a:p>
      </dsp:txBody>
      <dsp:txXfrm>
        <a:off x="1088431" y="2917843"/>
        <a:ext cx="6962986" cy="833607"/>
      </dsp:txXfrm>
    </dsp:sp>
    <dsp:sp modelId="{339564A8-A616-4AC7-836E-CA7CA61502E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07066"/>
              <a:satOff val="66667"/>
              <a:lumOff val="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139B-494C-4E99-946B-7A2AEE618CE4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196"/>
                <a:alphaOff val="0"/>
                <a:shade val="51000"/>
                <a:satMod val="130000"/>
              </a:schemeClr>
            </a:gs>
            <a:gs pos="80000">
              <a:schemeClr val="accent3">
                <a:hueOff val="2710599"/>
                <a:satOff val="100000"/>
                <a:lumOff val="196"/>
                <a:alphaOff val="0"/>
                <a:shade val="93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Ejercicios</a:t>
          </a:r>
          <a:endParaRPr lang="es-PE" sz="4300" kern="1200" dirty="0"/>
        </a:p>
      </dsp:txBody>
      <dsp:txXfrm>
        <a:off x="610504" y="4168472"/>
        <a:ext cx="7440913" cy="833607"/>
      </dsp:txXfrm>
    </dsp:sp>
    <dsp:sp modelId="{7831D73A-F5AD-4C5A-8A83-AEC1A0C4B791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710599"/>
              <a:satOff val="100000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Calibri" panose="020F0502020204030204" pitchFamily="34" charset="0"/>
              </a:defRPr>
            </a:lvl1pPr>
          </a:lstStyle>
          <a:p>
            <a:fld id="{E904F6CB-BFDF-40F6-B713-2EE30F51E2A3}" type="datetimeFigureOut">
              <a:rPr lang="es-PE"/>
              <a:pPr/>
              <a:t>31/05/2019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Calibri" panose="020F0502020204030204" pitchFamily="34" charset="0"/>
              </a:defRPr>
            </a:lvl1pPr>
          </a:lstStyle>
          <a:p>
            <a:fld id="{47883444-D640-49E6-A81D-37D7A06BE2EB}" type="slidenum">
              <a:rPr lang="es-PE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88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Calibri" panose="020F0502020204030204" pitchFamily="34" charset="0"/>
              </a:defRPr>
            </a:lvl1pPr>
          </a:lstStyle>
          <a:p>
            <a:fld id="{56052013-AAF4-41D0-A109-2C549F1FBD8A}" type="datetimeFigureOut">
              <a:rPr lang="es-PE"/>
              <a:pPr/>
              <a:t>31/05/2019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5175"/>
            <a:ext cx="68072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Calibri" panose="020F0502020204030204" pitchFamily="34" charset="0"/>
              </a:defRPr>
            </a:lvl1pPr>
          </a:lstStyle>
          <a:p>
            <a:fld id="{9D0D03E8-A227-4441-B4B8-E1F64552D5F4}" type="slidenum">
              <a:rPr lang="es-PE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6174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5175"/>
            <a:ext cx="6807200" cy="3829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D03E8-A227-4441-B4B8-E1F64552D5F4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30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5175"/>
            <a:ext cx="6807200" cy="3829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D03E8-A227-4441-B4B8-E1F64552D5F4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0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77880"/>
            <a:ext cx="12192000" cy="1080120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503716" y="3688322"/>
            <a:ext cx="8064896" cy="1415008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2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[Nombre del Profesor                                                     Email                                                                              Nombre del curso o programa]</a:t>
            </a:r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10" hasCustomPrompt="1"/>
          </p:nvPr>
        </p:nvSpPr>
        <p:spPr>
          <a:xfrm>
            <a:off x="366199" y="1628796"/>
            <a:ext cx="2849033" cy="3474551"/>
          </a:xfrm>
        </p:spPr>
        <p:txBody>
          <a:bodyPr/>
          <a:lstStyle>
            <a:lvl1pPr>
              <a:defRPr sz="1200"/>
            </a:lvl1pPr>
          </a:lstStyle>
          <a:p>
            <a:r>
              <a:rPr lang="es-PE" dirty="0" smtClean="0"/>
              <a:t>Haga clic en el icono para insertar una imagen referente al tema</a:t>
            </a:r>
            <a:endParaRPr lang="es-PE" dirty="0"/>
          </a:p>
        </p:txBody>
      </p:sp>
      <p:sp>
        <p:nvSpPr>
          <p:cNvPr id="17" name="Título 16"/>
          <p:cNvSpPr>
            <a:spLocks noGrp="1"/>
          </p:cNvSpPr>
          <p:nvPr>
            <p:ph type="title" hasCustomPrompt="1"/>
          </p:nvPr>
        </p:nvSpPr>
        <p:spPr>
          <a:xfrm>
            <a:off x="3484404" y="1628795"/>
            <a:ext cx="8084215" cy="1867067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[Ingrese el título de la presentación]</a:t>
            </a:r>
            <a:endParaRPr lang="es-PE" dirty="0"/>
          </a:p>
        </p:txBody>
      </p:sp>
      <p:sp>
        <p:nvSpPr>
          <p:cNvPr id="2" name="Rectángulo 1"/>
          <p:cNvSpPr/>
          <p:nvPr userDrawn="1"/>
        </p:nvSpPr>
        <p:spPr>
          <a:xfrm>
            <a:off x="5386273" y="6454856"/>
            <a:ext cx="14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www.usat.edu.pe</a:t>
            </a:r>
          </a:p>
        </p:txBody>
      </p:sp>
      <p:pic>
        <p:nvPicPr>
          <p:cNvPr id="10" name="Imagen 9"/>
          <p:cNvPicPr preferRelativeResize="0"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96" y="271646"/>
            <a:ext cx="1017716" cy="8406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ED3237"/>
              </a:clrFrom>
              <a:clrTo>
                <a:srgbClr val="ED323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9" y="6074284"/>
            <a:ext cx="2281135" cy="5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ágen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55840" y="1673775"/>
            <a:ext cx="6926560" cy="4324059"/>
          </a:xfrm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609601" y="1685926"/>
            <a:ext cx="3854451" cy="4311908"/>
          </a:xfr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365125"/>
            <a:ext cx="10972800" cy="10476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C0D15"/>
                </a:solidFill>
              </a:defRPr>
            </a:lvl1pPr>
          </a:lstStyle>
          <a:p>
            <a:r>
              <a:rPr lang="es-ES" dirty="0" smtClean="0"/>
              <a:t>[Título de diapositivas]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570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3" name="Rectángulo 2"/>
          <p:cNvSpPr/>
          <p:nvPr userDrawn="1"/>
        </p:nvSpPr>
        <p:spPr>
          <a:xfrm>
            <a:off x="-1" y="0"/>
            <a:ext cx="12192001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74207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623393" y="2276872"/>
            <a:ext cx="8168139" cy="1512168"/>
          </a:xfrm>
          <a:prstGeom prst="rect">
            <a:avLst/>
          </a:prstGeom>
        </p:spPr>
        <p:txBody>
          <a:bodyPr/>
          <a:lstStyle>
            <a:lvl1pPr algn="ctr">
              <a:defRPr sz="4800" b="1" baseline="0"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[Título de diapositivas tamaño completo]</a:t>
            </a:r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" y="0"/>
            <a:ext cx="10320471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PE" sz="1050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06" y="19"/>
            <a:ext cx="152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7486" y="273050"/>
            <a:ext cx="10968567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7485" y="1598613"/>
            <a:ext cx="5382683" cy="44973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3367" y="1598613"/>
            <a:ext cx="5382684" cy="2171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3367" y="3922716"/>
            <a:ext cx="5382684" cy="21732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7486" y="6242053"/>
            <a:ext cx="284056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2053"/>
            <a:ext cx="3860800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2" y="6242053"/>
            <a:ext cx="284056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4B8308-AC70-4935-970B-6BB00657224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1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000" y="2624289"/>
            <a:ext cx="8820000" cy="1899507"/>
          </a:xfrm>
          <a:custGeom>
            <a:avLst/>
            <a:gdLst>
              <a:gd name="connsiteX0" fmla="*/ 935956 w 8256239"/>
              <a:gd name="connsiteY0" fmla="*/ 0 h 1890767"/>
              <a:gd name="connsiteX1" fmla="*/ 8256239 w 8256239"/>
              <a:gd name="connsiteY1" fmla="*/ 0 h 1890767"/>
              <a:gd name="connsiteX2" fmla="*/ 8256239 w 8256239"/>
              <a:gd name="connsiteY2" fmla="*/ 1890767 h 1890767"/>
              <a:gd name="connsiteX3" fmla="*/ 0 w 8256239"/>
              <a:gd name="connsiteY3" fmla="*/ 1890767 h 1890767"/>
              <a:gd name="connsiteX4" fmla="*/ 0 w 8256239"/>
              <a:gd name="connsiteY4" fmla="*/ 1889563 h 1890767"/>
              <a:gd name="connsiteX5" fmla="*/ 935956 w 8256239"/>
              <a:gd name="connsiteY5" fmla="*/ 0 h 189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6239" h="1890767">
                <a:moveTo>
                  <a:pt x="935956" y="0"/>
                </a:moveTo>
                <a:lnTo>
                  <a:pt x="8256239" y="0"/>
                </a:lnTo>
                <a:lnTo>
                  <a:pt x="8256239" y="1890767"/>
                </a:lnTo>
                <a:lnTo>
                  <a:pt x="0" y="1890767"/>
                </a:lnTo>
                <a:lnTo>
                  <a:pt x="0" y="1889563"/>
                </a:lnTo>
                <a:lnTo>
                  <a:pt x="935956" y="0"/>
                </a:lnTo>
                <a:close/>
              </a:path>
            </a:pathLst>
          </a:cu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760" y="1571684"/>
            <a:ext cx="8256239" cy="1890767"/>
          </a:xfrm>
          <a:custGeom>
            <a:avLst/>
            <a:gdLst>
              <a:gd name="connsiteX0" fmla="*/ 935956 w 8256239"/>
              <a:gd name="connsiteY0" fmla="*/ 0 h 1890767"/>
              <a:gd name="connsiteX1" fmla="*/ 8256239 w 8256239"/>
              <a:gd name="connsiteY1" fmla="*/ 0 h 1890767"/>
              <a:gd name="connsiteX2" fmla="*/ 8256239 w 8256239"/>
              <a:gd name="connsiteY2" fmla="*/ 1890767 h 1890767"/>
              <a:gd name="connsiteX3" fmla="*/ 0 w 8256239"/>
              <a:gd name="connsiteY3" fmla="*/ 1890767 h 1890767"/>
              <a:gd name="connsiteX4" fmla="*/ 0 w 8256239"/>
              <a:gd name="connsiteY4" fmla="*/ 1889563 h 1890767"/>
              <a:gd name="connsiteX5" fmla="*/ 935956 w 8256239"/>
              <a:gd name="connsiteY5" fmla="*/ 0 h 189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6239" h="1890767">
                <a:moveTo>
                  <a:pt x="935956" y="0"/>
                </a:moveTo>
                <a:lnTo>
                  <a:pt x="8256239" y="0"/>
                </a:lnTo>
                <a:lnTo>
                  <a:pt x="8256239" y="1890767"/>
                </a:lnTo>
                <a:lnTo>
                  <a:pt x="0" y="1890767"/>
                </a:lnTo>
                <a:lnTo>
                  <a:pt x="0" y="1889563"/>
                </a:lnTo>
                <a:lnTo>
                  <a:pt x="935956" y="0"/>
                </a:lnTo>
                <a:close/>
              </a:path>
            </a:pathLst>
          </a:cu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1999" cy="404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PE" sz="1050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77880"/>
            <a:ext cx="12192000" cy="1080120"/>
          </a:xfrm>
          <a:prstGeom prst="rect">
            <a:avLst/>
          </a:prstGeom>
        </p:spPr>
      </p:pic>
      <p:sp>
        <p:nvSpPr>
          <p:cNvPr id="16" name="Rectángulo 15"/>
          <p:cNvSpPr/>
          <p:nvPr userDrawn="1"/>
        </p:nvSpPr>
        <p:spPr>
          <a:xfrm>
            <a:off x="5386273" y="6440699"/>
            <a:ext cx="14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www.usat.edu.pe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935760" y="3537509"/>
            <a:ext cx="8098442" cy="783462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accent2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[Subtitulo de la presentación]</a:t>
            </a:r>
          </a:p>
        </p:txBody>
      </p:sp>
      <p:sp>
        <p:nvSpPr>
          <p:cNvPr id="14" name="Marcador de posición de imagen 13"/>
          <p:cNvSpPr>
            <a:spLocks noGrp="1"/>
          </p:cNvSpPr>
          <p:nvPr>
            <p:ph type="pic" sz="quarter" idx="10" hasCustomPrompt="1"/>
          </p:nvPr>
        </p:nvSpPr>
        <p:spPr>
          <a:xfrm>
            <a:off x="366199" y="1628779"/>
            <a:ext cx="2849033" cy="3771045"/>
          </a:xfrm>
        </p:spPr>
        <p:txBody>
          <a:bodyPr/>
          <a:lstStyle>
            <a:lvl1pPr>
              <a:defRPr sz="1200"/>
            </a:lvl1pPr>
          </a:lstStyle>
          <a:p>
            <a:r>
              <a:rPr lang="es-PE" dirty="0" smtClean="0"/>
              <a:t>Haga clic en el icono para insertar una imagen referente al tema</a:t>
            </a:r>
            <a:endParaRPr lang="es-PE" dirty="0"/>
          </a:p>
        </p:txBody>
      </p:sp>
      <p:sp>
        <p:nvSpPr>
          <p:cNvPr id="17" name="Título 16"/>
          <p:cNvSpPr>
            <a:spLocks noGrp="1"/>
          </p:cNvSpPr>
          <p:nvPr>
            <p:ph type="title" hasCustomPrompt="1"/>
          </p:nvPr>
        </p:nvSpPr>
        <p:spPr>
          <a:xfrm>
            <a:off x="4871864" y="1772012"/>
            <a:ext cx="6643846" cy="1867067"/>
          </a:xfrm>
          <a:prstGeom prst="rect">
            <a:avLst/>
          </a:prstGeom>
        </p:spPr>
        <p:txBody>
          <a:bodyPr/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[Ingrese el título de la presentación]</a:t>
            </a:r>
            <a:endParaRPr lang="es-PE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32" y="5817986"/>
            <a:ext cx="5249333" cy="730162"/>
          </a:xfrm>
        </p:spPr>
        <p:txBody>
          <a:bodyPr/>
          <a:lstStyle>
            <a:lvl1pPr marL="0" indent="0" algn="r">
              <a:buNone/>
              <a:defRPr sz="20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PE" dirty="0" smtClean="0"/>
              <a:t>[Nombre del docente]</a:t>
            </a:r>
          </a:p>
          <a:p>
            <a:pPr lvl="0"/>
            <a:r>
              <a:rPr lang="es-PE" dirty="0" smtClean="0"/>
              <a:t>[Email docente]</a:t>
            </a:r>
            <a:endParaRPr lang="es-PE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ED3237"/>
              </a:clrFrom>
              <a:clrTo>
                <a:srgbClr val="ED323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9" y="6060127"/>
            <a:ext cx="2281135" cy="534460"/>
          </a:xfrm>
          <a:prstGeom prst="rect">
            <a:avLst/>
          </a:prstGeom>
        </p:spPr>
      </p:pic>
      <p:pic>
        <p:nvPicPr>
          <p:cNvPr id="13" name="Imagen 12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506488"/>
            <a:ext cx="1017716" cy="840613"/>
          </a:xfrm>
          <a:prstGeom prst="rect">
            <a:avLst/>
          </a:prstGeom>
        </p:spPr>
      </p:pic>
      <p:sp>
        <p:nvSpPr>
          <p:cNvPr id="15" name="Marcador de texto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056441" y="4565694"/>
            <a:ext cx="1920411" cy="334887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accent2">
                    <a:lumMod val="95000"/>
                    <a:lumOff val="5000"/>
                  </a:schemeClr>
                </a:solidFill>
                <a:effectLst/>
                <a:latin typeface="+mj-lt"/>
              </a:defRPr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s-PE" dirty="0" smtClean="0"/>
              <a:t>[Tema/Sesión]</a:t>
            </a:r>
            <a:endParaRPr lang="es-PE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056440" y="4757086"/>
            <a:ext cx="1919816" cy="935038"/>
          </a:xfrm>
        </p:spPr>
        <p:txBody>
          <a:bodyPr/>
          <a:lstStyle>
            <a:lvl1pPr marL="0" indent="0" algn="ctr">
              <a:buNone/>
              <a:defRPr sz="5400" b="1">
                <a:solidFill>
                  <a:schemeClr val="accent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s-ES" dirty="0" smtClean="0"/>
              <a:t>[01]</a:t>
            </a:r>
            <a:endParaRPr lang="es-PE" dirty="0"/>
          </a:p>
        </p:txBody>
      </p:sp>
      <p:sp>
        <p:nvSpPr>
          <p:cNvPr id="26" name="Trapecio 25"/>
          <p:cNvSpPr/>
          <p:nvPr userDrawn="1"/>
        </p:nvSpPr>
        <p:spPr>
          <a:xfrm>
            <a:off x="3287688" y="-3876"/>
            <a:ext cx="1799862" cy="404664"/>
          </a:xfrm>
          <a:prstGeom prst="trapezoid">
            <a:avLst>
              <a:gd name="adj" fmla="val 31845"/>
            </a:avLst>
          </a:prstGeom>
          <a:solidFill>
            <a:srgbClr val="DC0D1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PE" sz="1050" dirty="0"/>
          </a:p>
        </p:txBody>
      </p:sp>
      <p:sp>
        <p:nvSpPr>
          <p:cNvPr id="25" name="Trapecio 24"/>
          <p:cNvSpPr/>
          <p:nvPr userDrawn="1"/>
        </p:nvSpPr>
        <p:spPr>
          <a:xfrm>
            <a:off x="1631504" y="-13303"/>
            <a:ext cx="1799862" cy="404664"/>
          </a:xfrm>
          <a:prstGeom prst="trapezoid">
            <a:avLst>
              <a:gd name="adj" fmla="val 31845"/>
            </a:avLst>
          </a:prstGeom>
          <a:solidFill>
            <a:srgbClr val="DC0D1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PE" sz="1050" dirty="0"/>
          </a:p>
        </p:txBody>
      </p:sp>
      <p:sp>
        <p:nvSpPr>
          <p:cNvPr id="28" name="CuadroTexto 27"/>
          <p:cNvSpPr txBox="1"/>
          <p:nvPr userDrawn="1"/>
        </p:nvSpPr>
        <p:spPr>
          <a:xfrm>
            <a:off x="3559345" y="-19776"/>
            <a:ext cx="12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EB6F72"/>
                </a:solidFill>
                <a:effectLst/>
                <a:latin typeface="+mn-lt"/>
              </a:rPr>
              <a:t>Unidad</a:t>
            </a:r>
            <a:r>
              <a:rPr lang="es-PE" sz="2000" b="1" baseline="0" dirty="0" smtClean="0">
                <a:solidFill>
                  <a:srgbClr val="EB6F72"/>
                </a:solidFill>
                <a:effectLst/>
                <a:latin typeface="+mn-lt"/>
              </a:rPr>
              <a:t> III</a:t>
            </a:r>
            <a:endParaRPr lang="es-PE" sz="2000" b="1" dirty="0">
              <a:solidFill>
                <a:srgbClr val="EB6F72"/>
              </a:solidFill>
              <a:effectLst/>
              <a:latin typeface="+mn-lt"/>
            </a:endParaRPr>
          </a:p>
        </p:txBody>
      </p:sp>
      <p:sp>
        <p:nvSpPr>
          <p:cNvPr id="27" name="CuadroTexto 26"/>
          <p:cNvSpPr txBox="1"/>
          <p:nvPr userDrawn="1"/>
        </p:nvSpPr>
        <p:spPr>
          <a:xfrm>
            <a:off x="1903161" y="-19776"/>
            <a:ext cx="1256547" cy="400110"/>
          </a:xfrm>
          <a:prstGeom prst="rect">
            <a:avLst/>
          </a:prstGeom>
        </p:spPr>
        <p:txBody>
          <a:bodyPr/>
          <a:lstStyle>
            <a:defPPr>
              <a:defRPr lang="es-PE"/>
            </a:defPPr>
            <a:lvl1pPr lvl="0" eaLnBrk="1" hangingPunct="1">
              <a:defRPr sz="20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300">
                <a:latin typeface="Calibri" panose="020F0502020204030204" pitchFamily="34" charset="0"/>
              </a:defRPr>
            </a:lvl2pPr>
            <a:lvl3pPr algn="ctr" eaLnBrk="1" hangingPunct="1">
              <a:defRPr sz="3300">
                <a:latin typeface="Calibri" panose="020F0502020204030204" pitchFamily="34" charset="0"/>
              </a:defRPr>
            </a:lvl3pPr>
            <a:lvl4pPr algn="ctr" eaLnBrk="1" hangingPunct="1">
              <a:defRPr sz="3300">
                <a:latin typeface="Calibri" panose="020F0502020204030204" pitchFamily="34" charset="0"/>
              </a:defRPr>
            </a:lvl4pPr>
            <a:lvl5pPr algn="ctr" eaLnBrk="1" hangingPunct="1">
              <a:defRPr sz="3300">
                <a:latin typeface="Calibri" panose="020F0502020204030204" pitchFamily="34" charset="0"/>
              </a:defRPr>
            </a:lvl5pPr>
            <a:lvl6pPr marL="342892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anose="020F0502020204030204" pitchFamily="34" charset="0"/>
              </a:defRPr>
            </a:lvl6pPr>
            <a:lvl7pPr marL="685783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anose="020F0502020204030204" pitchFamily="34" charset="0"/>
              </a:defRPr>
            </a:lvl7pPr>
            <a:lvl8pPr marL="1028675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anose="020F0502020204030204" pitchFamily="34" charset="0"/>
              </a:defRPr>
            </a:lvl8pPr>
            <a:lvl9pPr marL="1371566" algn="ctr" fontAlgn="base">
              <a:spcBef>
                <a:spcPct val="0"/>
              </a:spcBef>
              <a:spcAft>
                <a:spcPct val="0"/>
              </a:spcAft>
              <a:defRPr sz="3300">
                <a:latin typeface="Calibri" panose="020F0502020204030204" pitchFamily="34" charset="0"/>
              </a:defRPr>
            </a:lvl9pPr>
          </a:lstStyle>
          <a:p>
            <a:pPr lvl="0"/>
            <a:r>
              <a:rPr lang="es-PE" dirty="0" smtClean="0"/>
              <a:t>Unidad II</a:t>
            </a:r>
            <a:endParaRPr lang="es-PE" dirty="0"/>
          </a:p>
        </p:txBody>
      </p:sp>
      <p:sp>
        <p:nvSpPr>
          <p:cNvPr id="5" name="Trapecio 4"/>
          <p:cNvSpPr/>
          <p:nvPr userDrawn="1"/>
        </p:nvSpPr>
        <p:spPr>
          <a:xfrm>
            <a:off x="-24342" y="-9427"/>
            <a:ext cx="1799862" cy="404664"/>
          </a:xfrm>
          <a:prstGeom prst="trapezoid">
            <a:avLst>
              <a:gd name="adj" fmla="val 31845"/>
            </a:avLst>
          </a:prstGeom>
          <a:solidFill>
            <a:srgbClr val="DC0D1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PE" sz="1050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247315" y="4555"/>
            <a:ext cx="12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2000" b="1">
                <a:solidFill>
                  <a:srgbClr val="EB6F72"/>
                </a:solidFill>
                <a:effectLst/>
                <a:latin typeface="+mn-lt"/>
              </a:defRPr>
            </a:lvl1pPr>
          </a:lstStyle>
          <a:p>
            <a:pPr lvl="0"/>
            <a:r>
              <a:rPr lang="es-PE" dirty="0" smtClean="0"/>
              <a:t>Unidad 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22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8102567" y="1772816"/>
            <a:ext cx="3647016" cy="2376488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2" name="Marcador de texto 48"/>
          <p:cNvSpPr>
            <a:spLocks noGrp="1"/>
          </p:cNvSpPr>
          <p:nvPr>
            <p:ph type="body" sz="quarter" idx="14"/>
          </p:nvPr>
        </p:nvSpPr>
        <p:spPr>
          <a:xfrm>
            <a:off x="609601" y="1772822"/>
            <a:ext cx="7022571" cy="4103687"/>
          </a:xfrm>
        </p:spPr>
        <p:txBody>
          <a:bodyPr/>
          <a:lstStyle>
            <a:lvl1pPr marL="719138" indent="-719138">
              <a:buClr>
                <a:srgbClr val="C00000"/>
              </a:buClr>
              <a:buSzPct val="120000"/>
              <a:buFont typeface="Wingdings" panose="05000000000000000000" pitchFamily="2" charset="2"/>
              <a:buChar char=""/>
              <a:defRPr lang="es-PE" b="0" i="0" smtClean="0">
                <a:solidFill>
                  <a:schemeClr val="accent2"/>
                </a:solidFill>
                <a:effectLst/>
                <a:latin typeface="+mn-lt"/>
              </a:defRPr>
            </a:lvl1pPr>
            <a:lvl2pPr marL="1346200" indent="-627063">
              <a:buClr>
                <a:schemeClr val="tx1"/>
              </a:buClr>
              <a:buSzPct val="110000"/>
              <a:buFont typeface="Wingdings" panose="05000000000000000000" pitchFamily="2" charset="2"/>
              <a:buChar char=""/>
              <a:defRPr sz="2600">
                <a:solidFill>
                  <a:schemeClr val="accent2"/>
                </a:solidFill>
                <a:latin typeface="+mn-lt"/>
              </a:defRPr>
            </a:lvl2pPr>
          </a:lstStyle>
          <a:p>
            <a:pPr lvl="0"/>
            <a:endParaRPr lang="es-ES" dirty="0" smtClean="0"/>
          </a:p>
        </p:txBody>
      </p:sp>
      <p:sp>
        <p:nvSpPr>
          <p:cNvPr id="6" name="Rectángulo 5"/>
          <p:cNvSpPr/>
          <p:nvPr userDrawn="1"/>
        </p:nvSpPr>
        <p:spPr>
          <a:xfrm flipV="1">
            <a:off x="0" y="-1"/>
            <a:ext cx="609600" cy="1403505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199" y="365127"/>
            <a:ext cx="10911383" cy="1038379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>
              <a:defRPr lang="es-PE" sz="4000" b="1" baseline="0">
                <a:solidFill>
                  <a:srgbClr val="DC0D15"/>
                </a:solidFill>
              </a:defRPr>
            </a:lvl1pPr>
          </a:lstStyle>
          <a:p>
            <a:pPr lvl="0"/>
            <a:r>
              <a:rPr lang="es-ES" dirty="0" smtClean="0"/>
              <a:t>[Objetivos]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22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19668" y="1844675"/>
            <a:ext cx="9837254" cy="460692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Lista con los temas principales de la presentación. Puede usar esta diapositiva para colocar hipervínculos a cada diapositiva que se corresponde con cada tema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670087" y="611416"/>
            <a:ext cx="9889515" cy="792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C0D15"/>
                </a:solidFill>
              </a:defRPr>
            </a:lvl1pPr>
          </a:lstStyle>
          <a:p>
            <a:r>
              <a:rPr lang="es-PE" dirty="0" smtClean="0"/>
              <a:t>[Lista de contenidos]</a:t>
            </a:r>
            <a:endParaRPr lang="es-PE" dirty="0"/>
          </a:p>
        </p:txBody>
      </p:sp>
      <p:sp>
        <p:nvSpPr>
          <p:cNvPr id="9" name="Rectángulo 8"/>
          <p:cNvSpPr/>
          <p:nvPr userDrawn="1"/>
        </p:nvSpPr>
        <p:spPr>
          <a:xfrm flipV="1">
            <a:off x="0" y="-1"/>
            <a:ext cx="609600" cy="1403505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06" y="19"/>
            <a:ext cx="152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6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719403" y="1676155"/>
            <a:ext cx="10945216" cy="442039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5" name="Rectángulo 4"/>
          <p:cNvSpPr/>
          <p:nvPr userDrawn="1"/>
        </p:nvSpPr>
        <p:spPr>
          <a:xfrm flipV="1">
            <a:off x="0" y="-1"/>
            <a:ext cx="609600" cy="1403505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815413" y="456871"/>
            <a:ext cx="108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PE" sz="4000" b="1">
                <a:solidFill>
                  <a:srgbClr val="DC0D15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s-ES" dirty="0" smtClean="0"/>
              <a:t>[Conclusiones]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75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719403" y="1745457"/>
            <a:ext cx="10945216" cy="442039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5" name="Rectángulo 4"/>
          <p:cNvSpPr/>
          <p:nvPr userDrawn="1"/>
        </p:nvSpPr>
        <p:spPr>
          <a:xfrm flipV="1">
            <a:off x="0" y="-1"/>
            <a:ext cx="609600" cy="1403505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815413" y="548680"/>
            <a:ext cx="108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PE" sz="4000" b="1">
                <a:solidFill>
                  <a:srgbClr val="DC0D15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s-ES" dirty="0" smtClean="0"/>
              <a:t>[Referencias]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008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8688288" y="116649"/>
            <a:ext cx="3360373" cy="236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4943872" y="4287612"/>
            <a:ext cx="4012711" cy="28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lvl="0" indent="0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cs typeface="Arial" pitchFamily="34" charset="0"/>
              </a:defRPr>
            </a:lvl1pPr>
            <a:lvl2pPr marL="557199" indent="-214308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1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2pPr>
            <a:lvl3pPr marL="857228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3pPr>
            <a:lvl4pPr marL="1200120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4pPr>
            <a:lvl5pPr marL="1543012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s-ES" sz="1400" dirty="0" smtClean="0">
                <a:latin typeface="+mj-lt"/>
              </a:rPr>
              <a:t>http://www.facebook.com/usat.peru</a:t>
            </a:r>
            <a:endParaRPr lang="es-PE" sz="1400" dirty="0" smtClean="0">
              <a:latin typeface="+mj-lt"/>
            </a:endParaRPr>
          </a:p>
        </p:txBody>
      </p:sp>
      <p:sp>
        <p:nvSpPr>
          <p:cNvPr id="15" name="CuadroTexto 14"/>
          <p:cNvSpPr txBox="1"/>
          <p:nvPr userDrawn="1"/>
        </p:nvSpPr>
        <p:spPr>
          <a:xfrm>
            <a:off x="4986512" y="5752918"/>
            <a:ext cx="4320480" cy="28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lvl="0" indent="0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cs typeface="Arial" pitchFamily="34" charset="0"/>
              </a:defRPr>
            </a:lvl1pPr>
            <a:lvl2pPr marL="557199" indent="-214308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1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2pPr>
            <a:lvl3pPr marL="857228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3pPr>
            <a:lvl4pPr marL="1200120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4pPr>
            <a:lvl5pPr marL="1543012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s-ES" sz="1400" dirty="0" smtClean="0">
                <a:latin typeface="+mj-lt"/>
              </a:rPr>
              <a:t>https://plus.google.com/+usateduperu</a:t>
            </a:r>
            <a:endParaRPr lang="es-PE" sz="1400" dirty="0">
              <a:latin typeface="+mj-lt"/>
            </a:endParaRPr>
          </a:p>
        </p:txBody>
      </p:sp>
      <p:sp>
        <p:nvSpPr>
          <p:cNvPr id="16" name="CuadroTexto 15"/>
          <p:cNvSpPr txBox="1"/>
          <p:nvPr userDrawn="1"/>
        </p:nvSpPr>
        <p:spPr>
          <a:xfrm>
            <a:off x="4943872" y="4763701"/>
            <a:ext cx="4012711" cy="28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lvl="0" indent="0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cs typeface="Arial" pitchFamily="34" charset="0"/>
              </a:defRPr>
            </a:lvl1pPr>
            <a:lvl2pPr marL="557199" indent="-214308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1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2pPr>
            <a:lvl3pPr marL="857228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3pPr>
            <a:lvl4pPr marL="1200120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4pPr>
            <a:lvl5pPr marL="1543012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s-ES" sz="1400" dirty="0" smtClean="0">
                <a:latin typeface="+mj-lt"/>
              </a:rPr>
              <a:t>https://twitter.com/usatenlinea</a:t>
            </a:r>
            <a:endParaRPr lang="es-PE" sz="1400" dirty="0">
              <a:latin typeface="+mj-lt"/>
            </a:endParaRPr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4991812" y="5276829"/>
            <a:ext cx="4128460" cy="28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lvl="0" indent="0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  <a:cs typeface="Arial" pitchFamily="34" charset="0"/>
              </a:defRPr>
            </a:lvl1pPr>
            <a:lvl2pPr marL="557199" indent="-214308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1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2pPr>
            <a:lvl3pPr marL="857228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3pPr>
            <a:lvl4pPr marL="1200120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4pPr>
            <a:lvl5pPr marL="1543012" indent="-171446" algn="just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50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s-ES" sz="1400" dirty="0" smtClean="0">
                <a:latin typeface="+mj-lt"/>
              </a:rPr>
              <a:t>https://www.youtube.com/user/tvusat</a:t>
            </a:r>
            <a:endParaRPr lang="es-PE" sz="1400" dirty="0">
              <a:latin typeface="+mj-lt"/>
            </a:endParaRPr>
          </a:p>
        </p:txBody>
      </p:sp>
      <p:sp>
        <p:nvSpPr>
          <p:cNvPr id="18" name="Título 4"/>
          <p:cNvSpPr>
            <a:spLocks noGrp="1"/>
          </p:cNvSpPr>
          <p:nvPr>
            <p:ph type="title" hasCustomPrompt="1"/>
          </p:nvPr>
        </p:nvSpPr>
        <p:spPr>
          <a:xfrm>
            <a:off x="4" y="3328112"/>
            <a:ext cx="12191997" cy="72903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[Nombre del profesor]</a:t>
            </a:r>
            <a:br>
              <a:rPr lang="es-ES" dirty="0" smtClean="0"/>
            </a:br>
            <a:r>
              <a:rPr lang="es-ES" dirty="0" smtClean="0"/>
              <a:t>Email:  email@usat.edu.pe</a:t>
            </a:r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13" y="1113132"/>
            <a:ext cx="1766540" cy="161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8" descr="http://www.browndailyherald.com/wp-content/themes/browndailyherald/images/icons/facebook-circl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45" y="421130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://www.univ-orleans.fr/sites/default/files/Universit%C3%A9/images/twitter_circle_color-51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45" y="4723246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s://cdn1.iconfinder.com/data/icons/logotypes/32/circle-google-plus-12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33" y="573872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://seeklogo.com/images/Y/youtube-icon-logo-C39DEA9322-seeklogo.com.gi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06" y="5217875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4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2028BB-0AF8-40CB-9CD5-2D4F26DAE126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6BCA-6C04-4167-AD67-493A1CFC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4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7"/>
            <a:ext cx="10972800" cy="4565101"/>
          </a:xfrm>
        </p:spPr>
        <p:txBody>
          <a:bodyPr/>
          <a:lstStyle>
            <a:lvl1pPr algn="just">
              <a:buClr>
                <a:schemeClr val="tx1"/>
              </a:buClr>
              <a:defRPr sz="2800" baseline="0">
                <a:solidFill>
                  <a:schemeClr val="accent2"/>
                </a:solidFill>
              </a:defRPr>
            </a:lvl1pPr>
            <a:lvl2pPr algn="just"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2pPr>
            <a:lvl3pPr algn="just"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algn="just">
              <a:buClr>
                <a:schemeClr val="tx1"/>
              </a:buClr>
              <a:defRPr sz="1600">
                <a:solidFill>
                  <a:schemeClr val="accent2"/>
                </a:solidFill>
              </a:defRPr>
            </a:lvl4pPr>
            <a:lvl5pPr algn="just">
              <a:buClr>
                <a:schemeClr val="tx1"/>
              </a:buClr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s-ES" dirty="0" smtClean="0"/>
              <a:t>Haga clic para modificar el contenido de la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-1" y="6450840"/>
            <a:ext cx="719404" cy="40717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6B0A1DF6-23E7-4DCD-B668-B4A5EC7C214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365125"/>
            <a:ext cx="10972800" cy="10476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C0D15"/>
                </a:solidFill>
              </a:defRPr>
            </a:lvl1pPr>
          </a:lstStyle>
          <a:p>
            <a:r>
              <a:rPr lang="es-ES" dirty="0" smtClean="0"/>
              <a:t>[Título de diapositivas]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292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3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 smtClean="0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239" y="6478266"/>
            <a:ext cx="650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50DEC4EE-F30C-47BC-87C2-B1D405341895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1" y="6586965"/>
            <a:ext cx="10992533" cy="198529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schemeClr val="bg1"/>
                </a:solidFill>
                <a:latin typeface="+mj-lt"/>
              </a:rPr>
              <a:t>www.usat.edu.pe</a:t>
            </a:r>
          </a:p>
        </p:txBody>
      </p:sp>
      <p:pic>
        <p:nvPicPr>
          <p:cNvPr id="7" name="Imagen 6"/>
          <p:cNvPicPr preferRelativeResize="0"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464" y="6150154"/>
            <a:ext cx="733872" cy="606164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1" y="6453236"/>
            <a:ext cx="719403" cy="415187"/>
          </a:xfrm>
          <a:prstGeom prst="rect">
            <a:avLst/>
          </a:prstGeom>
          <a:solidFill>
            <a:srgbClr val="DC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PE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4" r:id="rId2"/>
    <p:sldLayoutId id="2147483694" r:id="rId3"/>
    <p:sldLayoutId id="2147483695" r:id="rId4"/>
    <p:sldLayoutId id="2147483696" r:id="rId5"/>
    <p:sldLayoutId id="2147483697" r:id="rId6"/>
    <p:sldLayoutId id="2147483655" r:id="rId7"/>
    <p:sldLayoutId id="21474837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68" indent="-257168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1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5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sz="15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 userDrawn="1"/>
        </p:nvSpPr>
        <p:spPr>
          <a:xfrm>
            <a:off x="1" y="6588307"/>
            <a:ext cx="10992543" cy="207125"/>
          </a:xfrm>
          <a:prstGeom prst="rect">
            <a:avLst/>
          </a:prstGeom>
          <a:solidFill>
            <a:srgbClr val="DC0D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schemeClr val="bg1"/>
                </a:solidFill>
                <a:latin typeface="+mj-lt"/>
              </a:rPr>
              <a:t>www.usat.edu.pe</a:t>
            </a:r>
          </a:p>
        </p:txBody>
      </p:sp>
      <p:sp>
        <p:nvSpPr>
          <p:cNvPr id="1126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3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 smtClean="0"/>
          </a:p>
        </p:txBody>
      </p:sp>
      <p:sp>
        <p:nvSpPr>
          <p:cNvPr id="12" name="Rectángulo 11"/>
          <p:cNvSpPr/>
          <p:nvPr userDrawn="1"/>
        </p:nvSpPr>
        <p:spPr>
          <a:xfrm>
            <a:off x="1" y="6453236"/>
            <a:ext cx="719403" cy="415187"/>
          </a:xfrm>
          <a:prstGeom prst="rect">
            <a:avLst/>
          </a:prstGeom>
          <a:solidFill>
            <a:srgbClr val="DC0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PE" sz="1050" dirty="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239" y="6478266"/>
            <a:ext cx="650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fld id="{50DEC4EE-F30C-47BC-87C2-B1D405341895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031875"/>
            <a:ext cx="804519" cy="6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85" r:id="rId3"/>
    <p:sldLayoutId id="2147483686" r:id="rId4"/>
    <p:sldLayoutId id="2147483698" r:id="rId5"/>
    <p:sldLayoutId id="214748370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68" indent="-257168" algn="just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Arial" pitchFamily="34" charset="0"/>
        </a:defRPr>
      </a:lvl1pPr>
      <a:lvl2pPr marL="557199" indent="-214308" algn="just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1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just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just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5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just" rtl="0" fontAlgn="base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sz="1500" kern="1200">
          <a:solidFill>
            <a:schemeClr val="accent2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ojs.com/ref/jshint/" TargetMode="External"/><Relationship Id="rId7" Type="http://schemas.openxmlformats.org/officeDocument/2006/relationships/hyperlink" Target="https://jshint.com/" TargetMode="External"/><Relationship Id="rId2" Type="http://schemas.openxmlformats.org/officeDocument/2006/relationships/hyperlink" Target="https://norfipc.com/inf/javascript-como-escribir-texto-elementos-paginas-web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ialtoweb.es/buenas-practicas-en-js-i-consideraciones-generales/" TargetMode="External"/><Relationship Id="rId5" Type="http://schemas.openxmlformats.org/officeDocument/2006/relationships/hyperlink" Target="http://www.solocodigoweb.com/blog/2014/04/30/buenas-practicas-javascript/" TargetMode="External"/><Relationship Id="rId4" Type="http://schemas.openxmlformats.org/officeDocument/2006/relationships/hyperlink" Target="http://jstherightway.org/es-e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4"/>
          <p:cNvSpPr>
            <a:spLocks noGrp="1"/>
          </p:cNvSpPr>
          <p:nvPr>
            <p:ph type="subTitle" idx="1"/>
          </p:nvPr>
        </p:nvSpPr>
        <p:spPr>
          <a:xfrm>
            <a:off x="6289556" y="3537509"/>
            <a:ext cx="5744646" cy="783462"/>
          </a:xfrm>
        </p:spPr>
        <p:txBody>
          <a:bodyPr/>
          <a:lstStyle/>
          <a:p>
            <a:r>
              <a:rPr lang="es-PE" sz="4000" dirty="0" err="1" smtClean="0"/>
              <a:t>Bootstrap</a:t>
            </a:r>
            <a:r>
              <a:rPr lang="es-PE" sz="4000" dirty="0" smtClean="0"/>
              <a:t> 4.0</a:t>
            </a:r>
            <a:endParaRPr lang="es-PE" sz="4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79976" y="1772012"/>
            <a:ext cx="5635734" cy="1867067"/>
          </a:xfrm>
        </p:spPr>
        <p:txBody>
          <a:bodyPr/>
          <a:lstStyle/>
          <a:p>
            <a:r>
              <a:rPr lang="es-PE" dirty="0" smtClean="0"/>
              <a:t>   DISEÑO WEB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 smtClean="0"/>
              <a:t>Ing. Ernesto Nicho Córdova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ncordova@usat.edu.pe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 smtClean="0"/>
              <a:t>Semana</a:t>
            </a:r>
            <a:endParaRPr lang="es-PE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10</a:t>
            </a:r>
            <a:endParaRPr lang="es-PE" dirty="0"/>
          </a:p>
        </p:txBody>
      </p:sp>
      <p:pic>
        <p:nvPicPr>
          <p:cNvPr id="8" name="Picture 2" descr="Resultado de imagen para logo bootstrap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6768" y="1372168"/>
            <a:ext cx="6272734" cy="352841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01</a:t>
            </a:r>
            <a:endParaRPr lang="es-PE" dirty="0"/>
          </a:p>
        </p:txBody>
      </p:sp>
      <p:pic>
        <p:nvPicPr>
          <p:cNvPr id="8" name="Marcador de contenido 7" descr="grid bootstra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" y="1412776"/>
            <a:ext cx="8904989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91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2044817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se </a:t>
            </a:r>
            <a:r>
              <a:rPr lang="en-US" dirty="0" err="1"/>
              <a:t>muestre</a:t>
            </a:r>
            <a:r>
              <a:rPr lang="en-US" dirty="0"/>
              <a:t> de forma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accedemos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con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, </a:t>
            </a:r>
            <a:r>
              <a:rPr lang="en-US" dirty="0" err="1"/>
              <a:t>grande</a:t>
            </a:r>
            <a:r>
              <a:rPr lang="en-US" dirty="0"/>
              <a:t>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pequeña</a:t>
            </a:r>
            <a:r>
              <a:rPr lang="en-US" dirty="0"/>
              <a:t> 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Múltiples reglas a las columnas de una </a:t>
            </a:r>
            <a:r>
              <a:rPr lang="es-PE" dirty="0" smtClean="0"/>
              <a:t>fila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22530" y="3693408"/>
            <a:ext cx="10346940" cy="224676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PE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1er </a:t>
            </a: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columna              2da columna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Pantalla muy grande:          10 unidades              2 unidades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Pantalla grande:              9 unidades               3 unidades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Pantalla mediana:             8 unidades               4 unidades                       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Pantalla chica:               7 unidades               5 unidades</a:t>
            </a:r>
          </a:p>
          <a:p>
            <a:pPr algn="just" latinLnBrk="1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PE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Pantalla muy chica:           6 unidades               6 unidades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9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23151"/>
              </p:ext>
            </p:extLst>
          </p:nvPr>
        </p:nvGraphicFramePr>
        <p:xfrm>
          <a:off x="609600" y="1124745"/>
          <a:ext cx="10972800" cy="53260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14192"/>
                <a:gridCol w="7358608"/>
              </a:tblGrid>
              <a:tr h="1065219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un dispositivo muy grande &gt;=1200: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065219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dispositivo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&gt;=992:</a:t>
                      </a:r>
                      <a:endParaRPr lang="es-PE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065219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dispositivo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&gt;=768:</a:t>
                      </a:r>
                      <a:endParaRPr lang="es-PE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065219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dispositivo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pequeño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&gt;=576:</a:t>
                      </a:r>
                      <a:endParaRPr lang="es-PE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065219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Enun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dispositivo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muy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pequeño</a:t>
                      </a:r>
                      <a:r>
                        <a:rPr lang="en-US" sz="280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&lt;=576:</a:t>
                      </a:r>
                      <a:endParaRPr lang="es-PE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02</a:t>
            </a:r>
            <a:endParaRPr lang="es-PE" dirty="0"/>
          </a:p>
        </p:txBody>
      </p:sp>
      <p:pic>
        <p:nvPicPr>
          <p:cNvPr id="8" name="Imagen 7" descr="grid bootstrap 4 multiples regl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29" y="1230821"/>
            <a:ext cx="5616626" cy="92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grid bootstrap 4 multiples regla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29" y="2391735"/>
            <a:ext cx="4884079" cy="81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id bootstrap 4 multiples regla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28" y="3341114"/>
            <a:ext cx="4019983" cy="91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id bootstrap 4 multiples regla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76" y="4518652"/>
            <a:ext cx="34861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grid bootstrap 4 multiples regla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28" y="5577623"/>
            <a:ext cx="2867025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27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226084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Cuando implementamos un contenedor podemos utilizar un:</a:t>
            </a:r>
          </a:p>
          <a:p>
            <a:r>
              <a:rPr lang="es-PE" dirty="0"/>
              <a:t>Ancho fijo </a:t>
            </a:r>
            <a:r>
              <a:rPr lang="es-PE" dirty="0" smtClean="0"/>
              <a:t>centrado: </a:t>
            </a:r>
            <a:r>
              <a:rPr lang="es-PE" dirty="0" err="1" smtClean="0"/>
              <a:t>container</a:t>
            </a:r>
            <a:endParaRPr lang="es-PE" dirty="0"/>
          </a:p>
          <a:p>
            <a:r>
              <a:rPr lang="es-PE" dirty="0"/>
              <a:t>Ancho variable que se adapte al ancho del </a:t>
            </a:r>
            <a:r>
              <a:rPr lang="es-PE" dirty="0" smtClean="0"/>
              <a:t>navegador: </a:t>
            </a:r>
            <a:r>
              <a:rPr lang="es-PE" dirty="0" err="1" smtClean="0"/>
              <a:t>container</a:t>
            </a:r>
            <a:r>
              <a:rPr lang="es-PE" dirty="0" smtClean="0"/>
              <a:t>-fluid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Contenedor</a:t>
            </a:r>
            <a:r>
              <a:rPr lang="en-US" dirty="0"/>
              <a:t>: </a:t>
            </a:r>
            <a:r>
              <a:rPr lang="en-US" dirty="0" err="1"/>
              <a:t>clases</a:t>
            </a:r>
            <a:r>
              <a:rPr lang="en-US" dirty="0"/>
              <a:t> container y </a:t>
            </a:r>
            <a:r>
              <a:rPr lang="en-US" dirty="0" err="1"/>
              <a:t>containter</a:t>
            </a:r>
            <a:r>
              <a:rPr lang="en-US" dirty="0"/>
              <a:t>-fluid</a:t>
            </a:r>
            <a:endParaRPr lang="es-PE" dirty="0"/>
          </a:p>
        </p:txBody>
      </p:sp>
      <p:pic>
        <p:nvPicPr>
          <p:cNvPr id="8" name="Imagen 7" descr="grid bootstrap 4 container container-flui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4048479"/>
            <a:ext cx="6918161" cy="1898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5"/>
          <p:cNvSpPr txBox="1">
            <a:spLocks/>
          </p:cNvSpPr>
          <p:nvPr/>
        </p:nvSpPr>
        <p:spPr>
          <a:xfrm>
            <a:off x="719403" y="4002568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639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21888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Alineación</a:t>
            </a:r>
            <a:r>
              <a:rPr lang="en-US" b="1" dirty="0"/>
              <a:t> de la fila </a:t>
            </a:r>
            <a:r>
              <a:rPr lang="en-US" b="1" dirty="0" err="1"/>
              <a:t>completa</a:t>
            </a:r>
            <a:r>
              <a:rPr lang="en-US" b="1" dirty="0" smtClean="0"/>
              <a:t>.</a:t>
            </a:r>
          </a:p>
          <a:p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b="1" dirty="0" smtClean="0"/>
              <a:t>align-items-</a:t>
            </a:r>
            <a:r>
              <a:rPr lang="en-US" i="1" dirty="0" smtClean="0"/>
              <a:t>[</a:t>
            </a:r>
            <a:r>
              <a:rPr lang="en-US" i="1" dirty="0" err="1" smtClean="0"/>
              <a:t>start|center|end</a:t>
            </a:r>
            <a:r>
              <a:rPr lang="en-US" i="1" dirty="0"/>
              <a:t>]</a:t>
            </a:r>
            <a:r>
              <a:rPr lang="en-US" dirty="0" smtClean="0"/>
              <a:t>" </a:t>
            </a:r>
            <a:r>
              <a:rPr lang="en-US" dirty="0"/>
              <a:t>al div que define la </a:t>
            </a:r>
            <a:r>
              <a:rPr lang="en-US" dirty="0" err="1"/>
              <a:t>clase</a:t>
            </a:r>
            <a:r>
              <a:rPr lang="en-US" dirty="0"/>
              <a:t> "row"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Alineamiento</a:t>
            </a:r>
            <a:r>
              <a:rPr lang="en-US" dirty="0"/>
              <a:t> vertical de las </a:t>
            </a:r>
            <a:r>
              <a:rPr lang="en-US" dirty="0" err="1"/>
              <a:t>columnas</a:t>
            </a:r>
            <a:endParaRPr lang="es-PE" dirty="0"/>
          </a:p>
        </p:txBody>
      </p:sp>
      <p:pic>
        <p:nvPicPr>
          <p:cNvPr id="7" name="Imagen 6" descr="bootstrap 4 align-items-st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889679"/>
            <a:ext cx="432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5"/>
          <p:cNvSpPr txBox="1">
            <a:spLocks/>
          </p:cNvSpPr>
          <p:nvPr/>
        </p:nvSpPr>
        <p:spPr>
          <a:xfrm>
            <a:off x="9263675" y="2927077"/>
            <a:ext cx="2928325" cy="74871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04</a:t>
            </a:r>
            <a:endParaRPr lang="es-PE" dirty="0"/>
          </a:p>
        </p:txBody>
      </p:sp>
      <p:pic>
        <p:nvPicPr>
          <p:cNvPr id="9" name="Imagen 8" descr="bootstrap 4 align-items-e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3889679"/>
            <a:ext cx="432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bootstrap 4 align-items-cen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5330838"/>
            <a:ext cx="432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/>
          <p:cNvSpPr/>
          <p:nvPr/>
        </p:nvSpPr>
        <p:spPr>
          <a:xfrm>
            <a:off x="726299" y="5237612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align-items-start</a:t>
            </a:r>
            <a:endParaRPr lang="es-PE" sz="2800" dirty="0">
              <a:solidFill>
                <a:schemeClr val="accent2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20862" y="4455429"/>
            <a:ext cx="2837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align-items-center</a:t>
            </a:r>
            <a:endParaRPr lang="es-PE" sz="2800" dirty="0">
              <a:solidFill>
                <a:schemeClr val="accent2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17306" y="5069228"/>
            <a:ext cx="2458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align-items-end</a:t>
            </a:r>
            <a:endParaRPr lang="es-PE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7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21888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Alineación</a:t>
            </a:r>
            <a:r>
              <a:rPr lang="en-US" b="1" dirty="0"/>
              <a:t> de </a:t>
            </a:r>
            <a:r>
              <a:rPr lang="en-US" b="1" dirty="0" err="1"/>
              <a:t>columnas</a:t>
            </a:r>
            <a:r>
              <a:rPr lang="en-US" b="1" dirty="0"/>
              <a:t> </a:t>
            </a:r>
            <a:r>
              <a:rPr lang="en-US" b="1" dirty="0" err="1"/>
              <a:t>individuales</a:t>
            </a:r>
            <a:r>
              <a:rPr lang="en-US" b="1" dirty="0" smtClean="0"/>
              <a:t>.</a:t>
            </a:r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alinear</a:t>
            </a:r>
            <a:r>
              <a:rPr lang="en-US" dirty="0"/>
              <a:t> solo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fijando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: "</a:t>
            </a:r>
            <a:r>
              <a:rPr lang="en-US" b="1" dirty="0"/>
              <a:t>align-self-start", "align-self-center" o "align-self-end" </a:t>
            </a:r>
            <a:r>
              <a:rPr lang="en-US" dirty="0"/>
              <a:t>a un div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15</a:t>
            </a:fld>
            <a:endParaRPr lang="es-PE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Alineamiento</a:t>
            </a:r>
            <a:r>
              <a:rPr lang="en-US" dirty="0"/>
              <a:t> vertical de las </a:t>
            </a:r>
            <a:r>
              <a:rPr lang="en-US" dirty="0" err="1" smtClean="0"/>
              <a:t>columnas</a:t>
            </a:r>
            <a:r>
              <a:rPr lang="en-US" dirty="0" smtClean="0"/>
              <a:t> (2)</a:t>
            </a:r>
            <a:endParaRPr lang="es-PE" dirty="0"/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8976320" y="3645024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05</a:t>
            </a:r>
            <a:endParaRPr lang="es-PE" dirty="0"/>
          </a:p>
        </p:txBody>
      </p:sp>
      <p:pic>
        <p:nvPicPr>
          <p:cNvPr id="7" name="Imagen 6" descr="bootstrap 4 align-self-start align-self-center align-self-en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36" y="3976472"/>
            <a:ext cx="6455304" cy="245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05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52532"/>
          </a:xfrm>
        </p:spPr>
        <p:txBody>
          <a:bodyPr/>
          <a:lstStyle/>
          <a:p>
            <a:r>
              <a:rPr lang="es-PE" dirty="0"/>
              <a:t>Esta posibilidad de alinear las columnas se puede presentar si no utilizamos las 12 unidades a distribuir.</a:t>
            </a:r>
          </a:p>
          <a:p>
            <a:r>
              <a:rPr lang="en-US" dirty="0"/>
              <a:t>Si la </a:t>
            </a:r>
            <a:r>
              <a:rPr lang="en-US" dirty="0" err="1"/>
              <a:t>suma</a:t>
            </a:r>
            <a:r>
              <a:rPr lang="en-US" dirty="0"/>
              <a:t> de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12 </a:t>
            </a:r>
            <a:r>
              <a:rPr lang="en-US" dirty="0" err="1"/>
              <a:t>luego</a:t>
            </a:r>
            <a:r>
              <a:rPr lang="en-US" dirty="0"/>
              <a:t> no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alinear</a:t>
            </a:r>
            <a:r>
              <a:rPr lang="en-US" dirty="0"/>
              <a:t> </a:t>
            </a:r>
            <a:r>
              <a:rPr lang="en-US" dirty="0" err="1"/>
              <a:t>horizontalmente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ocupada</a:t>
            </a:r>
            <a:r>
              <a:rPr lang="en-US" dirty="0" smtClean="0"/>
              <a:t>.</a:t>
            </a:r>
          </a:p>
          <a:p>
            <a:r>
              <a:rPr lang="en-US" dirty="0"/>
              <a:t>Las 5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alineación</a:t>
            </a:r>
            <a:r>
              <a:rPr lang="en-US" dirty="0"/>
              <a:t> se </a:t>
            </a:r>
            <a:r>
              <a:rPr lang="en-US" dirty="0" err="1"/>
              <a:t>logran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 smtClean="0"/>
              <a:t>:</a:t>
            </a:r>
          </a:p>
          <a:p>
            <a:pPr lvl="1"/>
            <a:r>
              <a:rPr lang="es-PE" dirty="0" err="1"/>
              <a:t>justify-content-end</a:t>
            </a:r>
            <a:endParaRPr lang="es-PE" dirty="0"/>
          </a:p>
          <a:p>
            <a:pPr lvl="1"/>
            <a:r>
              <a:rPr lang="es-PE" dirty="0" err="1"/>
              <a:t>justify-content-start</a:t>
            </a:r>
            <a:endParaRPr lang="es-PE" dirty="0"/>
          </a:p>
          <a:p>
            <a:pPr lvl="1"/>
            <a:r>
              <a:rPr lang="es-PE" dirty="0" err="1"/>
              <a:t>justify</a:t>
            </a:r>
            <a:r>
              <a:rPr lang="es-PE" dirty="0"/>
              <a:t>-</a:t>
            </a:r>
            <a:r>
              <a:rPr lang="es-PE" dirty="0" err="1"/>
              <a:t>content</a:t>
            </a:r>
            <a:r>
              <a:rPr lang="es-PE" dirty="0"/>
              <a:t>-center</a:t>
            </a:r>
          </a:p>
          <a:p>
            <a:pPr lvl="1"/>
            <a:r>
              <a:rPr lang="es-PE" dirty="0" err="1"/>
              <a:t>justify-content-between</a:t>
            </a:r>
            <a:endParaRPr lang="es-PE" dirty="0"/>
          </a:p>
          <a:p>
            <a:pPr lvl="1"/>
            <a:r>
              <a:rPr lang="es-PE" dirty="0" err="1"/>
              <a:t>justify-content-around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16</a:t>
            </a:fld>
            <a:endParaRPr lang="es-PE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Alineamiento</a:t>
            </a:r>
            <a:r>
              <a:rPr lang="en-US" dirty="0"/>
              <a:t> horizontal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columnas</a:t>
            </a:r>
            <a:endParaRPr lang="es-PE" dirty="0"/>
          </a:p>
        </p:txBody>
      </p:sp>
      <p:pic>
        <p:nvPicPr>
          <p:cNvPr id="5" name="Imagen 4" descr="bootstrap 4 justify-content-start justify-content-end justify-content-center justify-content-between justify-content-aroun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077072"/>
            <a:ext cx="5760640" cy="22310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9417055" y="4656411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765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2160240"/>
          </a:xfrm>
        </p:spPr>
        <p:txBody>
          <a:bodyPr/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vacías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un </a:t>
            </a:r>
            <a:r>
              <a:rPr lang="en-US" dirty="0" err="1"/>
              <a:t>desplazamiento</a:t>
            </a:r>
            <a:r>
              <a:rPr lang="en-US" dirty="0"/>
              <a:t> en el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crearla</a:t>
            </a:r>
            <a:r>
              <a:rPr lang="en-US" dirty="0" smtClean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y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para resolver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),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y </a:t>
            </a:r>
            <a:r>
              <a:rPr lang="en-US" dirty="0" err="1"/>
              <a:t>disponer</a:t>
            </a:r>
            <a:r>
              <a:rPr lang="en-US" dirty="0"/>
              <a:t> dos </a:t>
            </a:r>
            <a:r>
              <a:rPr lang="en-US" dirty="0" err="1"/>
              <a:t>columnas</a:t>
            </a:r>
            <a:r>
              <a:rPr lang="en-US" dirty="0"/>
              <a:t>, la </a:t>
            </a:r>
            <a:r>
              <a:rPr lang="en-US" dirty="0" err="1"/>
              <a:t>segundo</a:t>
            </a:r>
            <a:r>
              <a:rPr lang="en-US" dirty="0"/>
              <a:t> con un </a:t>
            </a:r>
            <a:r>
              <a:rPr lang="en-US" dirty="0" err="1"/>
              <a:t>desplazamiento</a:t>
            </a:r>
            <a:r>
              <a:rPr lang="en-US" dirty="0"/>
              <a:t> de </a:t>
            </a:r>
            <a:r>
              <a:rPr lang="en-US" dirty="0" err="1"/>
              <a:t>cuatro</a:t>
            </a:r>
            <a:r>
              <a:rPr lang="en-US" dirty="0"/>
              <a:t>.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desplazamiento</a:t>
            </a:r>
            <a:r>
              <a:rPr lang="en-US" dirty="0"/>
              <a:t> de </a:t>
            </a:r>
            <a:r>
              <a:rPr lang="en-US" dirty="0" err="1"/>
              <a:t>cuatro</a:t>
            </a:r>
            <a:r>
              <a:rPr lang="en-US" dirty="0"/>
              <a:t> y la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similar a la </a:t>
            </a:r>
            <a:r>
              <a:rPr lang="en-US" dirty="0" err="1"/>
              <a:t>primera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17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(</a:t>
            </a:r>
            <a:r>
              <a:rPr lang="en-US" dirty="0" err="1"/>
              <a:t>desplazamiento</a:t>
            </a:r>
            <a:r>
              <a:rPr lang="en-US" dirty="0"/>
              <a:t>) de </a:t>
            </a:r>
            <a:r>
              <a:rPr lang="en-US" dirty="0" err="1"/>
              <a:t>columnas</a:t>
            </a:r>
            <a:endParaRPr lang="es-PE" dirty="0"/>
          </a:p>
        </p:txBody>
      </p:sp>
      <p:pic>
        <p:nvPicPr>
          <p:cNvPr id="5" name="Imagen 4" descr="grid bootstrap 4 offs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4635835"/>
            <a:ext cx="6336704" cy="14488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5"/>
          <p:cNvSpPr txBox="1">
            <a:spLocks/>
          </p:cNvSpPr>
          <p:nvPr/>
        </p:nvSpPr>
        <p:spPr>
          <a:xfrm>
            <a:off x="8670600" y="4630801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8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1584175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elemento</a:t>
            </a:r>
            <a:r>
              <a:rPr lang="en-US" dirty="0"/>
              <a:t> table de HTML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en forma tabular.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incluimos</a:t>
            </a:r>
            <a:r>
              <a:rPr lang="en-US" dirty="0"/>
              <a:t> el framework Bootstrap 4 se </a:t>
            </a:r>
            <a:r>
              <a:rPr lang="en-US" dirty="0" err="1"/>
              <a:t>introducen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reglas</a:t>
            </a:r>
            <a:r>
              <a:rPr lang="en-US" dirty="0"/>
              <a:t> a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la </a:t>
            </a:r>
            <a:r>
              <a:rPr lang="en-US" dirty="0" err="1"/>
              <a:t>etiqueta</a:t>
            </a:r>
            <a:r>
              <a:rPr lang="en-US" dirty="0"/>
              <a:t> "table".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18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Tablas  - </a:t>
            </a:r>
            <a:r>
              <a:rPr lang="es-PE" dirty="0" err="1" smtClean="0"/>
              <a:t>Table</a:t>
            </a:r>
            <a:endParaRPr lang="es-PE" dirty="0"/>
          </a:p>
        </p:txBody>
      </p:sp>
      <p:pic>
        <p:nvPicPr>
          <p:cNvPr id="5" name="Imagen 4" descr="bootstrap 4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4" y="3392693"/>
            <a:ext cx="4762500" cy="107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bootstrap 4 table table-da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392693"/>
            <a:ext cx="6315075" cy="14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bootstrap 4 table table-strip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2" y="4806890"/>
            <a:ext cx="5448935" cy="1565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744046" y="2681228"/>
            <a:ext cx="3550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/>
              <a:t>&lt;</a:t>
            </a:r>
            <a:r>
              <a:rPr lang="es-PE" sz="2800" dirty="0" err="1"/>
              <a:t>table</a:t>
            </a:r>
            <a:r>
              <a:rPr lang="es-PE" sz="2800" dirty="0"/>
              <a:t> </a:t>
            </a:r>
            <a:r>
              <a:rPr lang="es-PE" sz="2800" dirty="0" err="1"/>
              <a:t>class</a:t>
            </a:r>
            <a:r>
              <a:rPr lang="es-PE" sz="2800" dirty="0"/>
              <a:t>="</a:t>
            </a:r>
            <a:r>
              <a:rPr lang="es-PE" sz="2800" dirty="0" err="1"/>
              <a:t>table</a:t>
            </a:r>
            <a:r>
              <a:rPr lang="es-PE" sz="2800" dirty="0"/>
              <a:t>"&gt;</a:t>
            </a:r>
            <a:endParaRPr lang="es-PE" sz="2800" b="1" dirty="0"/>
          </a:p>
        </p:txBody>
      </p:sp>
      <p:sp>
        <p:nvSpPr>
          <p:cNvPr id="3" name="Rectángulo 2"/>
          <p:cNvSpPr/>
          <p:nvPr/>
        </p:nvSpPr>
        <p:spPr>
          <a:xfrm>
            <a:off x="6465087" y="2604777"/>
            <a:ext cx="525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&lt;table class="table table-dark"&gt;</a:t>
            </a:r>
            <a:endParaRPr lang="es-PE" sz="2800" dirty="0"/>
          </a:p>
        </p:txBody>
      </p:sp>
      <p:sp>
        <p:nvSpPr>
          <p:cNvPr id="10" name="Rectángulo 9"/>
          <p:cNvSpPr/>
          <p:nvPr/>
        </p:nvSpPr>
        <p:spPr>
          <a:xfrm>
            <a:off x="839416" y="5877272"/>
            <a:ext cx="5631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&lt;table class="table table-striped"&gt;</a:t>
            </a:r>
            <a:endParaRPr lang="es-PE" sz="2800" dirty="0"/>
          </a:p>
        </p:txBody>
      </p:sp>
      <p:sp>
        <p:nvSpPr>
          <p:cNvPr id="11" name="Título 5"/>
          <p:cNvSpPr txBox="1">
            <a:spLocks/>
          </p:cNvSpPr>
          <p:nvPr/>
        </p:nvSpPr>
        <p:spPr>
          <a:xfrm>
            <a:off x="8400256" y="5428135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9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75310"/>
          </a:xfrm>
        </p:spPr>
        <p:txBody>
          <a:bodyPr/>
          <a:lstStyle/>
          <a:p>
            <a:r>
              <a:rPr lang="es-PE" dirty="0" smtClean="0"/>
              <a:t>Otras clases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19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para tablas</a:t>
            </a:r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686082" y="1717595"/>
            <a:ext cx="7005444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&lt;table class="table table-bordered"&gt;</a:t>
            </a:r>
            <a:endParaRPr lang="es-PE" sz="2400" dirty="0"/>
          </a:p>
        </p:txBody>
      </p:sp>
      <p:sp>
        <p:nvSpPr>
          <p:cNvPr id="3" name="Rectángulo 2"/>
          <p:cNvSpPr/>
          <p:nvPr/>
        </p:nvSpPr>
        <p:spPr>
          <a:xfrm>
            <a:off x="719403" y="2479746"/>
            <a:ext cx="6268063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&lt;table class="table table-hover"&gt;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9403" y="3180275"/>
            <a:ext cx="5715026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&lt;table class="table table-</a:t>
            </a:r>
            <a:r>
              <a:rPr lang="en-US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sm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"&gt;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0216" y="174837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Tabla con borde</a:t>
            </a:r>
            <a:endParaRPr lang="es-PE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040216" y="25259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Tabla con celdas iluminadas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40216" y="322644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Tabla condensada</a:t>
            </a:r>
            <a:endParaRPr lang="es-PE" dirty="0"/>
          </a:p>
        </p:txBody>
      </p:sp>
      <p:sp>
        <p:nvSpPr>
          <p:cNvPr id="11" name="Marcador de contenido 6"/>
          <p:cNvSpPr txBox="1">
            <a:spLocks/>
          </p:cNvSpPr>
          <p:nvPr/>
        </p:nvSpPr>
        <p:spPr bwMode="auto">
          <a:xfrm>
            <a:off x="379784" y="3833161"/>
            <a:ext cx="1097280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557199" indent="-214308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Cabeceras 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38190" y="4533690"/>
            <a:ext cx="5346335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thead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thead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-light"&gt;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15536" y="5326619"/>
            <a:ext cx="5161991" cy="46166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thead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es-PE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thead-dark</a:t>
            </a:r>
            <a:r>
              <a:rPr lang="es-PE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"&gt; </a:t>
            </a:r>
          </a:p>
        </p:txBody>
      </p:sp>
      <p:sp>
        <p:nvSpPr>
          <p:cNvPr id="14" name="Título 5"/>
          <p:cNvSpPr txBox="1">
            <a:spLocks/>
          </p:cNvSpPr>
          <p:nvPr/>
        </p:nvSpPr>
        <p:spPr>
          <a:xfrm>
            <a:off x="8400256" y="5428135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09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68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719402" y="1772831"/>
            <a:ext cx="6168686" cy="4320465"/>
          </a:xfrm>
        </p:spPr>
        <p:txBody>
          <a:bodyPr/>
          <a:lstStyle/>
          <a:p>
            <a:pPr algn="l"/>
            <a:r>
              <a:rPr lang="es-PE" sz="3600" dirty="0" smtClean="0"/>
              <a:t>Realizar diseño Web utilizando </a:t>
            </a:r>
            <a:r>
              <a:rPr lang="es-PE" sz="3600" dirty="0" err="1" smtClean="0"/>
              <a:t>framework</a:t>
            </a:r>
            <a:r>
              <a:rPr lang="es-PE" sz="3600" dirty="0" smtClean="0"/>
              <a:t> para desarrollo responsivo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2</a:t>
            </a:fld>
            <a:endParaRPr lang="es-PE" dirty="0"/>
          </a:p>
        </p:txBody>
      </p:sp>
      <p:pic>
        <p:nvPicPr>
          <p:cNvPr id="2052" name="Picture 4" descr="Imagen relacionad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2184" y="919929"/>
            <a:ext cx="38100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Bootstrap</a:t>
            </a:r>
            <a:r>
              <a:rPr lang="es-PE" dirty="0"/>
              <a:t> dispone de 9 clases que a través de colores intentan transmitir un estado, por ejemplo peligro, cuidado, éxito etc.</a:t>
            </a:r>
          </a:p>
          <a:p>
            <a:r>
              <a:rPr lang="es-PE" dirty="0"/>
              <a:t>Podemos aplicar estas clases contextuales a los colores de fondo de una fila o celda de una tabla.</a:t>
            </a:r>
          </a:p>
          <a:p>
            <a:r>
              <a:rPr lang="es-PE" dirty="0"/>
              <a:t>Las 10 clases son:</a:t>
            </a:r>
          </a:p>
          <a:p>
            <a:pPr lvl="1"/>
            <a:r>
              <a:rPr lang="es-PE" dirty="0" err="1"/>
              <a:t>table-danger</a:t>
            </a:r>
            <a:r>
              <a:rPr lang="es-PE" dirty="0"/>
              <a:t> </a:t>
            </a:r>
            <a:r>
              <a:rPr lang="es-PE" dirty="0" smtClean="0"/>
              <a:t>(Acción </a:t>
            </a:r>
            <a:r>
              <a:rPr lang="es-PE" dirty="0"/>
              <a:t>peligrosa</a:t>
            </a:r>
            <a:r>
              <a:rPr lang="es-PE" dirty="0" smtClean="0"/>
              <a:t>)			|	</a:t>
            </a:r>
            <a:r>
              <a:rPr lang="es-PE" dirty="0" err="1" smtClean="0"/>
              <a:t>table-warning</a:t>
            </a:r>
            <a:r>
              <a:rPr lang="es-PE" dirty="0" smtClean="0"/>
              <a:t> (Advertencia</a:t>
            </a:r>
            <a:r>
              <a:rPr lang="es-PE" dirty="0"/>
              <a:t>)</a:t>
            </a:r>
          </a:p>
          <a:p>
            <a:pPr lvl="1"/>
            <a:r>
              <a:rPr lang="es-PE" dirty="0" err="1"/>
              <a:t>table-info</a:t>
            </a:r>
            <a:r>
              <a:rPr lang="es-PE" dirty="0"/>
              <a:t> </a:t>
            </a:r>
            <a:r>
              <a:rPr lang="es-PE" dirty="0" smtClean="0"/>
              <a:t>(Información)				|	</a:t>
            </a:r>
            <a:r>
              <a:rPr lang="es-PE" dirty="0" err="1" smtClean="0"/>
              <a:t>table-success</a:t>
            </a:r>
            <a:r>
              <a:rPr lang="es-PE" dirty="0" smtClean="0"/>
              <a:t> (</a:t>
            </a:r>
            <a:r>
              <a:rPr lang="es-PE" dirty="0" err="1" smtClean="0"/>
              <a:t>Exito</a:t>
            </a:r>
            <a:r>
              <a:rPr lang="es-PE" dirty="0" smtClean="0"/>
              <a:t>)</a:t>
            </a:r>
            <a:endParaRPr lang="es-PE" dirty="0"/>
          </a:p>
          <a:p>
            <a:pPr lvl="1"/>
            <a:r>
              <a:rPr lang="es-PE" dirty="0" err="1"/>
              <a:t>table-primary</a:t>
            </a:r>
            <a:r>
              <a:rPr lang="es-PE" dirty="0"/>
              <a:t> </a:t>
            </a:r>
            <a:r>
              <a:rPr lang="es-PE" dirty="0" smtClean="0"/>
              <a:t>(Algo </a:t>
            </a:r>
            <a:r>
              <a:rPr lang="es-PE" dirty="0"/>
              <a:t>importante</a:t>
            </a:r>
            <a:r>
              <a:rPr lang="es-PE" dirty="0" smtClean="0"/>
              <a:t>)			|	</a:t>
            </a:r>
            <a:r>
              <a:rPr lang="en-US" dirty="0"/>
              <a:t>table-dark	</a:t>
            </a:r>
            <a:endParaRPr lang="es-PE" dirty="0" smtClean="0"/>
          </a:p>
          <a:p>
            <a:pPr lvl="1"/>
            <a:r>
              <a:rPr lang="es-PE" dirty="0" err="1" smtClean="0"/>
              <a:t>table-secondary</a:t>
            </a:r>
            <a:r>
              <a:rPr lang="es-PE" dirty="0" smtClean="0"/>
              <a:t> (Algo no tan importante)	|	</a:t>
            </a:r>
            <a:r>
              <a:rPr lang="en-US" dirty="0"/>
              <a:t> table-light</a:t>
            </a:r>
            <a:endParaRPr lang="es-PE" dirty="0" smtClean="0"/>
          </a:p>
          <a:p>
            <a:pPr lvl="1"/>
            <a:r>
              <a:rPr lang="en-US" dirty="0" smtClean="0"/>
              <a:t>							|	table-active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20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/>
              <a:t>contextuales</a:t>
            </a:r>
            <a:r>
              <a:rPr lang="en-US" dirty="0"/>
              <a:t> </a:t>
            </a:r>
            <a:r>
              <a:rPr lang="en-US" dirty="0" err="1"/>
              <a:t>aplicadas</a:t>
            </a:r>
            <a:r>
              <a:rPr lang="en-US" dirty="0"/>
              <a:t> a </a:t>
            </a:r>
            <a:r>
              <a:rPr lang="en-US" dirty="0" err="1"/>
              <a:t>filas</a:t>
            </a:r>
            <a:r>
              <a:rPr lang="en-US" dirty="0"/>
              <a:t> y </a:t>
            </a:r>
            <a:r>
              <a:rPr lang="en-US" dirty="0" err="1"/>
              <a:t>celdas</a:t>
            </a:r>
            <a:endParaRPr lang="es-PE" dirty="0"/>
          </a:p>
        </p:txBody>
      </p:sp>
      <p:sp>
        <p:nvSpPr>
          <p:cNvPr id="5" name="Título 5"/>
          <p:cNvSpPr txBox="1">
            <a:spLocks/>
          </p:cNvSpPr>
          <p:nvPr/>
        </p:nvSpPr>
        <p:spPr>
          <a:xfrm>
            <a:off x="3359696" y="5810368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10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59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900801"/>
          </a:xfrm>
        </p:spPr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con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dependiendo</a:t>
            </a:r>
            <a:r>
              <a:rPr lang="en-US" dirty="0"/>
              <a:t> del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aparezca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barro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 en la parte inferior de la </a:t>
            </a:r>
            <a:r>
              <a:rPr lang="en-US" dirty="0" err="1"/>
              <a:t>tabla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21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: adaptable o responsive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83432" y="3212976"/>
            <a:ext cx="4057584" cy="19389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table-responsive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table-responsive-</a:t>
            </a:r>
            <a:r>
              <a:rPr lang="en-US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sm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table-responsive-md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table-responsive-</a:t>
            </a:r>
            <a:r>
              <a:rPr lang="en-US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lg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table-responsive-xl</a:t>
            </a:r>
            <a:endParaRPr lang="es-PE" sz="2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>
            <a:off x="6096000" y="3806733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11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97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Bootstrap define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serie</a:t>
            </a:r>
            <a:r>
              <a:rPr lang="en-US" sz="2400" dirty="0"/>
              <a:t> de </a:t>
            </a:r>
            <a:r>
              <a:rPr lang="en-US" sz="2400" dirty="0" err="1"/>
              <a:t>clases</a:t>
            </a:r>
            <a:r>
              <a:rPr lang="en-US" sz="2400" dirty="0"/>
              <a:t> para </a:t>
            </a:r>
            <a:r>
              <a:rPr lang="en-US" sz="2400" dirty="0" err="1"/>
              <a:t>aplicar</a:t>
            </a:r>
            <a:r>
              <a:rPr lang="en-US" sz="2400" dirty="0"/>
              <a:t> al </a:t>
            </a:r>
            <a:r>
              <a:rPr lang="en-US" sz="2400" dirty="0" err="1"/>
              <a:t>elemento</a:t>
            </a:r>
            <a:r>
              <a:rPr lang="en-US" sz="2400" dirty="0"/>
              <a:t> HTML &lt;</a:t>
            </a:r>
            <a:r>
              <a:rPr lang="en-US" sz="2400" dirty="0" err="1"/>
              <a:t>img</a:t>
            </a:r>
            <a:r>
              <a:rPr lang="en-US" sz="2400" dirty="0" smtClean="0"/>
              <a:t>&gt;:</a:t>
            </a:r>
          </a:p>
          <a:p>
            <a:pPr lvl="0"/>
            <a:r>
              <a:rPr lang="es-PE" sz="2400" b="1" dirty="0" err="1"/>
              <a:t>rounded</a:t>
            </a:r>
            <a:r>
              <a:rPr lang="es-PE" sz="2400" dirty="0"/>
              <a:t> : Define las esquinas redondeadas en la imagen.</a:t>
            </a:r>
            <a:br>
              <a:rPr lang="es-PE" sz="2400" dirty="0"/>
            </a:br>
            <a:r>
              <a:rPr lang="es-PE" sz="2400" dirty="0"/>
              <a:t>Si accedemos al código del archivo bootstrap.css veremos que inicializa la propiedad </a:t>
            </a:r>
            <a:r>
              <a:rPr lang="es-PE" sz="2400" dirty="0" err="1"/>
              <a:t>border-radius</a:t>
            </a:r>
            <a:r>
              <a:rPr lang="es-PE" sz="2400" dirty="0"/>
              <a:t> con el valor de 0.25rem.</a:t>
            </a:r>
          </a:p>
          <a:p>
            <a:pPr lvl="0"/>
            <a:r>
              <a:rPr lang="es-PE" sz="2400" b="1" dirty="0" err="1"/>
              <a:t>rounded-circle</a:t>
            </a:r>
            <a:r>
              <a:rPr lang="es-PE" sz="2400" dirty="0"/>
              <a:t> : Convierte la imagen en un círculo, para ello </a:t>
            </a:r>
            <a:r>
              <a:rPr lang="es-PE" sz="2400" dirty="0" err="1"/>
              <a:t>Bootstrap</a:t>
            </a:r>
            <a:r>
              <a:rPr lang="es-PE" sz="2400" dirty="0"/>
              <a:t> 4 inicializa la propiedad </a:t>
            </a:r>
            <a:r>
              <a:rPr lang="es-PE" sz="2400" dirty="0" err="1"/>
              <a:t>border-radius</a:t>
            </a:r>
            <a:r>
              <a:rPr lang="es-PE" sz="2400" dirty="0"/>
              <a:t>: 50%;</a:t>
            </a:r>
          </a:p>
          <a:p>
            <a:pPr lvl="0"/>
            <a:r>
              <a:rPr lang="es-PE" sz="2400" b="1" dirty="0" err="1"/>
              <a:t>img-thumbnail</a:t>
            </a:r>
            <a:r>
              <a:rPr lang="es-PE" sz="2400" dirty="0"/>
              <a:t> : Define un recuadro y muestra la imagen cuando se carga la página en el navegador.</a:t>
            </a:r>
          </a:p>
          <a:p>
            <a:pPr lvl="0"/>
            <a:r>
              <a:rPr lang="es-PE" sz="2400" b="1" dirty="0" err="1"/>
              <a:t>img</a:t>
            </a:r>
            <a:r>
              <a:rPr lang="es-PE" sz="2400" b="1" dirty="0"/>
              <a:t>-fluid</a:t>
            </a:r>
            <a:r>
              <a:rPr lang="es-PE" sz="2400" dirty="0"/>
              <a:t> : Permite escalar correctamente la imagen (Esto lo logra </a:t>
            </a:r>
            <a:r>
              <a:rPr lang="es-PE" sz="2400" dirty="0" err="1"/>
              <a:t>Bootstrap</a:t>
            </a:r>
            <a:r>
              <a:rPr lang="es-PE" sz="2400" dirty="0"/>
              <a:t> 4 definiendo la propiedad </a:t>
            </a:r>
            <a:r>
              <a:rPr lang="es-PE" sz="2400" dirty="0" err="1"/>
              <a:t>max-width</a:t>
            </a:r>
            <a:r>
              <a:rPr lang="es-PE" sz="2400" dirty="0"/>
              <a:t>: 100%; y </a:t>
            </a:r>
            <a:r>
              <a:rPr lang="es-PE" sz="2400" dirty="0" err="1"/>
              <a:t>height</a:t>
            </a:r>
            <a:r>
              <a:rPr lang="es-PE" sz="2400" dirty="0"/>
              <a:t>: auto;)</a:t>
            </a:r>
          </a:p>
          <a:p>
            <a:pPr lvl="0"/>
            <a:r>
              <a:rPr lang="es-PE" sz="2400" b="1" dirty="0" err="1"/>
              <a:t>float-left</a:t>
            </a:r>
            <a:r>
              <a:rPr lang="es-PE" sz="2400" dirty="0"/>
              <a:t> : flota la imagen a la izquierda.</a:t>
            </a:r>
          </a:p>
          <a:p>
            <a:pPr lvl="0"/>
            <a:r>
              <a:rPr lang="es-PE" sz="2400" b="1" dirty="0" err="1"/>
              <a:t>float-right</a:t>
            </a:r>
            <a:r>
              <a:rPr lang="es-PE" sz="2400" dirty="0"/>
              <a:t> : flota la imagen a la derecha.</a:t>
            </a:r>
          </a:p>
          <a:p>
            <a:endParaRPr lang="es-PE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22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Imágenes</a:t>
            </a:r>
            <a:endParaRPr lang="es-PE" dirty="0"/>
          </a:p>
        </p:txBody>
      </p:sp>
      <p:sp>
        <p:nvSpPr>
          <p:cNvPr id="8" name="Título 5"/>
          <p:cNvSpPr txBox="1">
            <a:spLocks/>
          </p:cNvSpPr>
          <p:nvPr/>
        </p:nvSpPr>
        <p:spPr>
          <a:xfrm>
            <a:off x="8040216" y="5641482"/>
            <a:ext cx="2928325" cy="1047651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dirty="0" smtClean="0"/>
              <a:t>Ejercicio 12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07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norfipc.com/inf/javascript-como-escribir-texto-elementos-paginas-web.html</a:t>
            </a:r>
            <a:endParaRPr lang="es-PE" dirty="0" smtClean="0"/>
          </a:p>
          <a:p>
            <a:r>
              <a:rPr lang="es-PE" dirty="0">
                <a:hlinkClick r:id="rId3"/>
              </a:rPr>
              <a:t>https://www.todojs.com/ref/jshint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r>
              <a:rPr lang="es-PE" dirty="0">
                <a:hlinkClick r:id="rId4"/>
              </a:rPr>
              <a:t>http://jstherightway.org/es-es/</a:t>
            </a:r>
            <a:endParaRPr lang="es-PE" dirty="0" smtClean="0"/>
          </a:p>
          <a:p>
            <a:r>
              <a:rPr lang="es-PE" dirty="0">
                <a:hlinkClick r:id="rId5"/>
              </a:rPr>
              <a:t>http://www.solocodigoweb.com/blog/2014/04/30/buenas-practicas-javascript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r>
              <a:rPr lang="es-PE" dirty="0">
                <a:hlinkClick r:id="rId6"/>
              </a:rPr>
              <a:t>http://mialtoweb.es/buenas-practicas-en-js-i-consideraciones-generales</a:t>
            </a:r>
            <a:r>
              <a:rPr lang="es-PE" dirty="0" smtClean="0">
                <a:hlinkClick r:id="rId6"/>
              </a:rPr>
              <a:t>/</a:t>
            </a:r>
            <a:endParaRPr lang="es-PE" dirty="0" smtClean="0"/>
          </a:p>
          <a:p>
            <a:r>
              <a:rPr lang="es-PE">
                <a:hlinkClick r:id="rId7"/>
              </a:rPr>
              <a:t>https://jshint.com/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23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56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7488" y="2996952"/>
            <a:ext cx="9143998" cy="729037"/>
          </a:xfrm>
        </p:spPr>
        <p:txBody>
          <a:bodyPr/>
          <a:lstStyle/>
          <a:p>
            <a:r>
              <a:rPr lang="es-PE" sz="2400" dirty="0" smtClean="0"/>
              <a:t>Ing. Ernesto Nicho Córdova</a:t>
            </a:r>
            <a:br>
              <a:rPr lang="es-PE" sz="2400" dirty="0" smtClean="0"/>
            </a:br>
            <a:r>
              <a:rPr lang="es-PE" sz="2400" dirty="0" smtClean="0"/>
              <a:t>ncordova@usat.edu.pe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654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Contenidos</a:t>
            </a:r>
            <a:endParaRPr lang="es-PE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64635339"/>
              </p:ext>
            </p:extLst>
          </p:nvPr>
        </p:nvGraphicFramePr>
        <p:xfrm>
          <a:off x="839416" y="12178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34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Bootstrap</a:t>
            </a:r>
            <a:r>
              <a:rPr lang="es-PE" dirty="0"/>
              <a:t> es un </a:t>
            </a:r>
            <a:r>
              <a:rPr lang="es-PE" dirty="0" err="1"/>
              <a:t>framework</a:t>
            </a:r>
            <a:r>
              <a:rPr lang="es-PE" dirty="0"/>
              <a:t> de CSS que nos facilita y estandariza el desarrollo de sitios web.</a:t>
            </a:r>
          </a:p>
          <a:p>
            <a:r>
              <a:rPr lang="es-PE" dirty="0"/>
              <a:t>Esta pensando para que se adapte tanto a las pantallas de equipos de escritorio como a móviles y </a:t>
            </a:r>
            <a:r>
              <a:rPr lang="es-PE" dirty="0" err="1"/>
              <a:t>tablets</a:t>
            </a:r>
            <a:r>
              <a:rPr lang="es-PE" dirty="0"/>
              <a:t>.</a:t>
            </a:r>
          </a:p>
          <a:p>
            <a:r>
              <a:rPr lang="en-US" dirty="0"/>
              <a:t>Bootstrap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y </a:t>
            </a:r>
            <a:r>
              <a:rPr lang="en-US" dirty="0" err="1"/>
              <a:t>mantenido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 Twitter y la ha </a:t>
            </a:r>
            <a:r>
              <a:rPr lang="en-US" dirty="0" err="1"/>
              <a:t>liberado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producto</a:t>
            </a:r>
            <a:r>
              <a:rPr lang="en-US" dirty="0"/>
              <a:t> Open Source</a:t>
            </a:r>
            <a:r>
              <a:rPr lang="en-US" dirty="0" smtClean="0"/>
              <a:t>.</a:t>
            </a:r>
          </a:p>
          <a:p>
            <a:r>
              <a:rPr lang="es-PE" dirty="0"/>
              <a:t>La versión estable actual es la 4.x</a:t>
            </a:r>
          </a:p>
          <a:p>
            <a:r>
              <a:rPr lang="es-PE" dirty="0"/>
              <a:t>El corazón de este </a:t>
            </a:r>
            <a:r>
              <a:rPr lang="es-PE" dirty="0" err="1"/>
              <a:t>framework</a:t>
            </a:r>
            <a:r>
              <a:rPr lang="es-PE" dirty="0"/>
              <a:t> es un archivo CSS que lo podemos descargar del sitio </a:t>
            </a:r>
            <a:r>
              <a:rPr lang="es-PE" u="sng" dirty="0">
                <a:hlinkClick r:id="rId2"/>
              </a:rPr>
              <a:t>http://getbootstrap.com</a:t>
            </a:r>
            <a:r>
              <a:rPr lang="es-PE" dirty="0"/>
              <a:t>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Qué es </a:t>
            </a:r>
            <a:r>
              <a:rPr lang="es-ES" dirty="0" err="1" smtClean="0"/>
              <a:t>bootstrap</a:t>
            </a:r>
            <a:r>
              <a:rPr lang="es-ES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73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89654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class="container" (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del div </a:t>
            </a:r>
            <a:r>
              <a:rPr lang="en-US" dirty="0" err="1"/>
              <a:t>centrado</a:t>
            </a:r>
            <a:r>
              <a:rPr lang="en-US" dirty="0"/>
              <a:t>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5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página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98566"/>
            <a:ext cx="9328528" cy="40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600207"/>
            <a:ext cx="4046240" cy="3989033"/>
          </a:xfrm>
        </p:spPr>
        <p:txBody>
          <a:bodyPr/>
          <a:lstStyle/>
          <a:p>
            <a:r>
              <a:rPr lang="es-PE" sz="2400" dirty="0"/>
              <a:t>Hay una segunda forma de trabajar con </a:t>
            </a:r>
            <a:r>
              <a:rPr lang="es-PE" sz="2400" dirty="0" err="1" smtClean="0"/>
              <a:t>Bootstrap</a:t>
            </a:r>
            <a:r>
              <a:rPr lang="es-PE" sz="2400" dirty="0" smtClean="0"/>
              <a:t>, consiste </a:t>
            </a:r>
            <a:r>
              <a:rPr lang="es-PE" sz="2400" dirty="0"/>
              <a:t>en utilizar un servidor donde se alojan todos los archivos de </a:t>
            </a:r>
            <a:r>
              <a:rPr lang="es-PE" sz="2400" dirty="0" err="1" smtClean="0"/>
              <a:t>Bootstrap</a:t>
            </a:r>
            <a:r>
              <a:rPr lang="es-PE" sz="2400" dirty="0" smtClean="0"/>
              <a:t> - </a:t>
            </a:r>
            <a:r>
              <a:rPr lang="en-US" sz="2400" dirty="0"/>
              <a:t>CDN (Content Delivery Network - red de </a:t>
            </a:r>
            <a:r>
              <a:rPr lang="en-US" sz="2400" dirty="0" err="1"/>
              <a:t>entrega</a:t>
            </a:r>
            <a:r>
              <a:rPr lang="en-US" sz="2400" dirty="0"/>
              <a:t> de </a:t>
            </a:r>
            <a:r>
              <a:rPr lang="en-US" sz="2400" dirty="0" err="1"/>
              <a:t>contenidos</a:t>
            </a:r>
            <a:r>
              <a:rPr lang="en-US" sz="2400" dirty="0"/>
              <a:t>)</a:t>
            </a:r>
            <a:r>
              <a:rPr lang="es-PE" sz="2400" dirty="0" smtClean="0"/>
              <a:t>.</a:t>
            </a:r>
            <a:endParaRPr lang="es-PE" sz="2400" dirty="0"/>
          </a:p>
          <a:p>
            <a:r>
              <a:rPr lang="en-US" sz="2400" dirty="0" err="1" smtClean="0"/>
              <a:t>Luego</a:t>
            </a:r>
            <a:r>
              <a:rPr lang="en-US" sz="2400" dirty="0" smtClean="0"/>
              <a:t> la </a:t>
            </a:r>
            <a:r>
              <a:rPr lang="en-US" sz="2400" dirty="0" err="1"/>
              <a:t>página</a:t>
            </a:r>
            <a:r>
              <a:rPr lang="en-US" sz="2400" dirty="0"/>
              <a:t> html </a:t>
            </a:r>
            <a:r>
              <a:rPr lang="en-US" sz="2400" dirty="0" err="1"/>
              <a:t>tendrá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estructura</a:t>
            </a:r>
            <a:r>
              <a:rPr lang="en-US" sz="2400" dirty="0"/>
              <a:t> similar a </a:t>
            </a:r>
            <a:r>
              <a:rPr lang="en-US" sz="2400" dirty="0" err="1"/>
              <a:t>esta</a:t>
            </a:r>
            <a:r>
              <a:rPr lang="en-US" sz="2400" dirty="0"/>
              <a:t>:</a:t>
            </a:r>
            <a:endParaRPr lang="es-PE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6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Emplear</a:t>
            </a:r>
            <a:r>
              <a:rPr lang="en-US" dirty="0"/>
              <a:t> un CDN para </a:t>
            </a:r>
            <a:r>
              <a:rPr lang="en-US" dirty="0" err="1"/>
              <a:t>cargar</a:t>
            </a:r>
            <a:r>
              <a:rPr lang="en-US" dirty="0"/>
              <a:t> Bootstrap 4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415440"/>
            <a:ext cx="7158716" cy="44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2366666"/>
            <a:ext cx="5054352" cy="3847692"/>
          </a:xfrm>
        </p:spPr>
        <p:txBody>
          <a:bodyPr/>
          <a:lstStyle/>
          <a:p>
            <a:pPr lvl="0"/>
            <a:r>
              <a:rPr lang="es-PE" dirty="0"/>
              <a:t>Reduce la carga de nuestros </a:t>
            </a:r>
            <a:r>
              <a:rPr lang="es-PE" dirty="0" smtClean="0"/>
              <a:t>servidores</a:t>
            </a:r>
            <a:endParaRPr lang="es-PE" dirty="0"/>
          </a:p>
          <a:p>
            <a:pPr lvl="0"/>
            <a:r>
              <a:rPr lang="es-PE" dirty="0"/>
              <a:t>Facilita que </a:t>
            </a:r>
            <a:r>
              <a:rPr lang="es-PE" dirty="0" err="1"/>
              <a:t>Bootstap</a:t>
            </a:r>
            <a:r>
              <a:rPr lang="es-PE" dirty="0"/>
              <a:t> 4 quede en caché del </a:t>
            </a:r>
            <a:r>
              <a:rPr lang="es-PE" dirty="0" smtClean="0"/>
              <a:t>navegador.</a:t>
            </a:r>
            <a:endParaRPr lang="es-PE" dirty="0"/>
          </a:p>
          <a:p>
            <a:pPr lvl="0"/>
            <a:r>
              <a:rPr lang="es-PE" dirty="0"/>
              <a:t>Reduce la latencia.</a:t>
            </a:r>
          </a:p>
          <a:p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 smtClean="0"/>
              <a:t>costos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7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– desventajas de usar CDN</a:t>
            </a:r>
            <a:endParaRPr lang="es-PE" dirty="0"/>
          </a:p>
        </p:txBody>
      </p:sp>
      <p:sp>
        <p:nvSpPr>
          <p:cNvPr id="8" name="Marcador de contenido 6"/>
          <p:cNvSpPr txBox="1">
            <a:spLocks/>
          </p:cNvSpPr>
          <p:nvPr/>
        </p:nvSpPr>
        <p:spPr bwMode="auto">
          <a:xfrm>
            <a:off x="6528048" y="2348880"/>
            <a:ext cx="5054352" cy="384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68" indent="-257168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557199" indent="-214308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just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dirty="0" smtClean="0"/>
              <a:t>Está </a:t>
            </a:r>
            <a:r>
              <a:rPr lang="es-PE" dirty="0"/>
              <a:t>la posibilidad que el servidor donde se aloja </a:t>
            </a:r>
            <a:r>
              <a:rPr lang="es-PE" dirty="0" err="1"/>
              <a:t>Bootstrap</a:t>
            </a:r>
            <a:r>
              <a:rPr lang="es-PE" dirty="0"/>
              <a:t> 4 se </a:t>
            </a:r>
            <a:r>
              <a:rPr lang="es-PE" dirty="0" smtClean="0"/>
              <a:t>caiga</a:t>
            </a:r>
            <a:r>
              <a:rPr lang="es-PE" dirty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local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 web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a </a:t>
            </a:r>
            <a:r>
              <a:rPr lang="en-US" dirty="0" smtClean="0"/>
              <a:t>internet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>
            <a:off x="719403" y="1488117"/>
            <a:ext cx="10081120" cy="64206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DC0D15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sz="2800" dirty="0" smtClean="0">
                <a:solidFill>
                  <a:srgbClr val="7030A0"/>
                </a:solidFill>
              </a:rPr>
              <a:t>Ventajas						Desventajas</a:t>
            </a:r>
            <a:endParaRPr lang="es-PE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68556"/>
          </a:xfrm>
        </p:spPr>
        <p:txBody>
          <a:bodyPr/>
          <a:lstStyle/>
          <a:p>
            <a:r>
              <a:rPr lang="es-PE" dirty="0"/>
              <a:t>Lo más importante de entender en un principio es el sistema de grillas que plantea la librería </a:t>
            </a:r>
            <a:r>
              <a:rPr lang="es-PE" dirty="0" err="1"/>
              <a:t>Bootstrap</a:t>
            </a:r>
            <a:r>
              <a:rPr lang="es-PE" dirty="0"/>
              <a:t>.</a:t>
            </a:r>
          </a:p>
          <a:p>
            <a:r>
              <a:rPr lang="es-PE" dirty="0"/>
              <a:t>Debemos pensar para armar nuestro esquema de la página que tenemos la posibilidad de definir filas y en cada fila definir de 1 hasta 12 columnas. Cada columna con un ancho relativo a ese número 12</a:t>
            </a:r>
            <a:r>
              <a:rPr lang="es-PE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/>
              <a:t>Bootstrap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colapsar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accede al </a:t>
            </a:r>
            <a:r>
              <a:rPr lang="en-US" dirty="0" err="1"/>
              <a:t>sitio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con ancho (</a:t>
            </a:r>
            <a:r>
              <a:rPr lang="en-US" dirty="0" err="1" smtClean="0"/>
              <a:t>px</a:t>
            </a:r>
            <a:r>
              <a:rPr lang="en-US" dirty="0" smtClean="0"/>
              <a:t>) </a:t>
            </a:r>
            <a:r>
              <a:rPr lang="en-US" dirty="0" err="1" smtClean="0"/>
              <a:t>menores</a:t>
            </a:r>
            <a:r>
              <a:rPr lang="en-US" dirty="0" smtClean="0"/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8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grillas</a:t>
            </a:r>
            <a:r>
              <a:rPr lang="en-US" dirty="0"/>
              <a:t> de Bootstrap 4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407874"/>
            <a:ext cx="10369152" cy="20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40564"/>
          </a:xfrm>
        </p:spPr>
        <p:txBody>
          <a:bodyPr/>
          <a:lstStyle/>
          <a:p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"row" para </a:t>
            </a:r>
            <a:r>
              <a:rPr lang="en-US" dirty="0" err="1"/>
              <a:t>indicar</a:t>
            </a:r>
            <a:r>
              <a:rPr lang="en-US" dirty="0"/>
              <a:t> el </a:t>
            </a:r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fila. </a:t>
            </a:r>
            <a:endParaRPr lang="en-US" dirty="0" smtClean="0"/>
          </a:p>
          <a:p>
            <a:r>
              <a:rPr lang="en-US" dirty="0"/>
              <a:t>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smtClean="0"/>
              <a:t>“col”, y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 latinLnBrk="1"/>
            <a:r>
              <a:rPr lang="es-PE" dirty="0"/>
              <a:t> </a:t>
            </a:r>
            <a:r>
              <a:rPr lang="en-US" dirty="0"/>
              <a:t>col-</a:t>
            </a:r>
            <a:r>
              <a:rPr lang="en-US" dirty="0" smtClean="0"/>
              <a:t>*					no </a:t>
            </a:r>
            <a:r>
              <a:rPr lang="en-US" dirty="0" err="1" smtClean="0"/>
              <a:t>colapsa</a:t>
            </a:r>
            <a:endParaRPr lang="es-PE" dirty="0"/>
          </a:p>
          <a:p>
            <a:pPr lvl="1" latinLnBrk="1"/>
            <a:r>
              <a:rPr lang="en-US" dirty="0" smtClean="0"/>
              <a:t> </a:t>
            </a:r>
            <a:r>
              <a:rPr lang="en-US" dirty="0"/>
              <a:t>col-</a:t>
            </a:r>
            <a:r>
              <a:rPr lang="en-US" dirty="0" err="1"/>
              <a:t>sm</a:t>
            </a:r>
            <a:r>
              <a:rPr lang="en-US" dirty="0"/>
              <a:t>-</a:t>
            </a:r>
            <a:r>
              <a:rPr lang="en-US" dirty="0" smtClean="0"/>
              <a:t>*		(</a:t>
            </a:r>
            <a:r>
              <a:rPr lang="en-US" dirty="0" err="1" smtClean="0"/>
              <a:t>sm</a:t>
            </a:r>
            <a:r>
              <a:rPr lang="en-US" dirty="0" smtClean="0"/>
              <a:t>)all			</a:t>
            </a:r>
            <a:r>
              <a:rPr lang="es-PE" dirty="0"/>
              <a:t>colapsa en pantallas menores a </a:t>
            </a:r>
            <a:r>
              <a:rPr lang="es-PE" dirty="0" smtClean="0"/>
              <a:t>540 </a:t>
            </a:r>
            <a:r>
              <a:rPr lang="es-PE" dirty="0" err="1" smtClean="0"/>
              <a:t>px</a:t>
            </a:r>
            <a:endParaRPr lang="es-PE" dirty="0"/>
          </a:p>
          <a:p>
            <a:pPr lvl="1" latinLnBrk="1"/>
            <a:r>
              <a:rPr lang="en-US" dirty="0" smtClean="0"/>
              <a:t> </a:t>
            </a:r>
            <a:r>
              <a:rPr lang="en-US" dirty="0"/>
              <a:t>col-md-</a:t>
            </a:r>
            <a:r>
              <a:rPr lang="en-US" dirty="0" smtClean="0"/>
              <a:t>*		(m)e(d)</a:t>
            </a:r>
            <a:r>
              <a:rPr lang="en-US" dirty="0" err="1" smtClean="0"/>
              <a:t>ium</a:t>
            </a:r>
            <a:r>
              <a:rPr lang="en-US" dirty="0" smtClean="0"/>
              <a:t>		</a:t>
            </a:r>
            <a:r>
              <a:rPr lang="es-PE" dirty="0"/>
              <a:t>colapsa en pantallas menores a </a:t>
            </a:r>
            <a:r>
              <a:rPr lang="es-PE" dirty="0" smtClean="0"/>
              <a:t>720 </a:t>
            </a:r>
            <a:r>
              <a:rPr lang="es-PE" dirty="0" err="1" smtClean="0"/>
              <a:t>px</a:t>
            </a:r>
            <a:endParaRPr lang="es-PE" dirty="0"/>
          </a:p>
          <a:p>
            <a:pPr lvl="1" latinLnBrk="1"/>
            <a:r>
              <a:rPr lang="en-US" dirty="0" smtClean="0"/>
              <a:t> </a:t>
            </a:r>
            <a:r>
              <a:rPr lang="es-PE" dirty="0"/>
              <a:t>col-</a:t>
            </a:r>
            <a:r>
              <a:rPr lang="es-PE" dirty="0" err="1"/>
              <a:t>lg</a:t>
            </a:r>
            <a:r>
              <a:rPr lang="es-PE" dirty="0"/>
              <a:t>-</a:t>
            </a:r>
            <a:r>
              <a:rPr lang="es-PE" dirty="0" smtClean="0"/>
              <a:t>*		(l)</a:t>
            </a:r>
            <a:r>
              <a:rPr lang="es-PE" dirty="0" err="1" smtClean="0"/>
              <a:t>ar</a:t>
            </a:r>
            <a:r>
              <a:rPr lang="es-PE" dirty="0" smtClean="0"/>
              <a:t>(g)e		Colapsa en pantallas menores a 992 </a:t>
            </a:r>
            <a:r>
              <a:rPr lang="es-PE" dirty="0" err="1" smtClean="0"/>
              <a:t>px</a:t>
            </a:r>
            <a:endParaRPr lang="es-PE" dirty="0"/>
          </a:p>
          <a:p>
            <a:pPr lvl="1" latinLnBrk="1"/>
            <a:r>
              <a:rPr lang="es-PE" dirty="0" smtClean="0"/>
              <a:t> </a:t>
            </a:r>
            <a:r>
              <a:rPr lang="es-PE" dirty="0"/>
              <a:t>col-xl-</a:t>
            </a:r>
            <a:r>
              <a:rPr lang="es-PE" dirty="0" smtClean="0"/>
              <a:t>*		(</a:t>
            </a:r>
            <a:r>
              <a:rPr lang="es-PE" dirty="0"/>
              <a:t>e)</a:t>
            </a:r>
            <a:r>
              <a:rPr lang="es-PE" dirty="0" err="1"/>
              <a:t>xtra</a:t>
            </a:r>
            <a:r>
              <a:rPr lang="es-PE" dirty="0"/>
              <a:t> (l)</a:t>
            </a:r>
            <a:r>
              <a:rPr lang="es-PE" dirty="0" err="1"/>
              <a:t>arge</a:t>
            </a:r>
            <a:r>
              <a:rPr lang="es-PE" dirty="0"/>
              <a:t>  </a:t>
            </a:r>
            <a:r>
              <a:rPr lang="es-PE" dirty="0" smtClean="0"/>
              <a:t>		Colapsa </a:t>
            </a:r>
            <a:r>
              <a:rPr lang="es-PE" dirty="0"/>
              <a:t>en pantallas menores a </a:t>
            </a:r>
            <a:r>
              <a:rPr lang="es-PE" dirty="0" smtClean="0"/>
              <a:t>1200 </a:t>
            </a:r>
            <a:r>
              <a:rPr lang="es-PE" dirty="0" err="1"/>
              <a:t>px</a:t>
            </a:r>
            <a:endParaRPr lang="es-PE" dirty="0"/>
          </a:p>
          <a:p>
            <a:pPr marL="342891" lvl="1" indent="0" latinLnBrk="1"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A1DF6-23E7-4DCD-B668-B4A5EC7C214C}" type="slidenum">
              <a:rPr lang="es-PE" smtClean="0"/>
              <a:pPr/>
              <a:t>9</a:t>
            </a:fld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la Grilla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3666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39288bf26f53515b6dc2398d1c8b454d36599"/>
</p:tagLst>
</file>

<file path=ppt/theme/theme1.xml><?xml version="1.0" encoding="utf-8"?>
<a:theme xmlns:a="http://schemas.openxmlformats.org/drawingml/2006/main" name="Estructura PPT USAT">
  <a:themeElements>
    <a:clrScheme name="USAT Humanidades">
      <a:dk1>
        <a:srgbClr val="002060"/>
      </a:dk1>
      <a:lt1>
        <a:sysClr val="window" lastClr="FFFFFF"/>
      </a:lt1>
      <a:dk2>
        <a:srgbClr val="7F7F7F"/>
      </a:dk2>
      <a:lt2>
        <a:srgbClr val="002060"/>
      </a:lt2>
      <a:accent1>
        <a:srgbClr val="0098C8"/>
      </a:accent1>
      <a:accent2>
        <a:srgbClr val="000000"/>
      </a:accent2>
      <a:accent3>
        <a:srgbClr val="7F7F7F"/>
      </a:accent3>
      <a:accent4>
        <a:srgbClr val="FFC000"/>
      </a:accent4>
      <a:accent5>
        <a:srgbClr val="FE66FF"/>
      </a:accent5>
      <a:accent6>
        <a:srgbClr val="C5611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3439"/>
        </a:solidFill>
        <a:ln>
          <a:noFill/>
        </a:ln>
      </a:spPr>
      <a:bodyPr rtlCol="0" anchor="ctr"/>
      <a:lstStyle>
        <a:defPPr algn="r">
          <a:defRPr sz="10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lantillaUsat4x3_Humanidades-ok" id="{3ED21447-FC50-4A3A-896E-4C7AB69E2526}" vid="{BB9EA043-2146-4093-9906-02B19598408C}"/>
    </a:ext>
  </a:extLst>
</a:theme>
</file>

<file path=ppt/theme/theme2.xml><?xml version="1.0" encoding="utf-8"?>
<a:theme xmlns:a="http://schemas.openxmlformats.org/drawingml/2006/main" name="Diseños para contenido de diapositivas">
  <a:themeElements>
    <a:clrScheme name="USAT Humanidades">
      <a:dk1>
        <a:srgbClr val="002060"/>
      </a:dk1>
      <a:lt1>
        <a:sysClr val="window" lastClr="FFFFFF"/>
      </a:lt1>
      <a:dk2>
        <a:srgbClr val="7F7F7F"/>
      </a:dk2>
      <a:lt2>
        <a:srgbClr val="002060"/>
      </a:lt2>
      <a:accent1>
        <a:srgbClr val="0098C8"/>
      </a:accent1>
      <a:accent2>
        <a:srgbClr val="000000"/>
      </a:accent2>
      <a:accent3>
        <a:srgbClr val="7F7F7F"/>
      </a:accent3>
      <a:accent4>
        <a:srgbClr val="FFC000"/>
      </a:accent4>
      <a:accent5>
        <a:srgbClr val="FE66FF"/>
      </a:accent5>
      <a:accent6>
        <a:srgbClr val="C5611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3439"/>
        </a:solidFill>
        <a:ln>
          <a:noFill/>
        </a:ln>
      </a:spPr>
      <a:bodyPr rtlCol="0" anchor="ctr"/>
      <a:lstStyle>
        <a:defPPr algn="r">
          <a:defRPr sz="10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lantillaUsat4x3_Humanidades-ok" id="{3ED21447-FC50-4A3A-896E-4C7AB69E2526}" vid="{DC305081-8B86-402C-ABC3-49CE001D0EA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PlantillaUsat4x3_Humanidades-ok</Template>
  <TotalTime>4367</TotalTime>
  <Words>1007</Words>
  <Application>Microsoft Office PowerPoint</Application>
  <PresentationFormat>Panorámica</PresentationFormat>
  <Paragraphs>166</Paragraphs>
  <Slides>24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Estructura PPT USAT</vt:lpstr>
      <vt:lpstr>Diseños para contenido de diapositivas</vt:lpstr>
      <vt:lpstr>   DISEÑO WEB</vt:lpstr>
      <vt:lpstr>Objetivo</vt:lpstr>
      <vt:lpstr>Contenidos</vt:lpstr>
      <vt:lpstr>¿Qué es bootstrap?</vt:lpstr>
      <vt:lpstr>Primera página</vt:lpstr>
      <vt:lpstr>Emplear un CDN para cargar Bootstrap 4</vt:lpstr>
      <vt:lpstr>Ventajas – desventajas de usar CDN</vt:lpstr>
      <vt:lpstr>Sistema de grillas de Bootstrap 4</vt:lpstr>
      <vt:lpstr>Diseño de la Grilla</vt:lpstr>
      <vt:lpstr>Ejercicio 01</vt:lpstr>
      <vt:lpstr>Múltiples reglas a las columnas de una fila</vt:lpstr>
      <vt:lpstr>Ejercicio 02</vt:lpstr>
      <vt:lpstr>Contenedor: clases container y containter-fluid</vt:lpstr>
      <vt:lpstr>Alineamiento vertical de las columnas</vt:lpstr>
      <vt:lpstr>Alineamiento vertical de las columnas (2)</vt:lpstr>
      <vt:lpstr>Alineamiento horizontal de las columnas</vt:lpstr>
      <vt:lpstr>Offset (desplazamiento) de columnas</vt:lpstr>
      <vt:lpstr>Tablas  - Table</vt:lpstr>
      <vt:lpstr>Clases para tablas</vt:lpstr>
      <vt:lpstr>Clases contextuales aplicadas a filas y celdas</vt:lpstr>
      <vt:lpstr>Table : adaptable o responsive</vt:lpstr>
      <vt:lpstr>Imágenes</vt:lpstr>
      <vt:lpstr>Referencias</vt:lpstr>
      <vt:lpstr>Ing. Ernesto Nicho Córdova ncordova@usat.edu.pe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Chunga Chinguel</dc:creator>
  <cp:lastModifiedBy>Coronel Diaz Luis Alberto</cp:lastModifiedBy>
  <cp:revision>289</cp:revision>
  <dcterms:created xsi:type="dcterms:W3CDTF">2017-03-15T14:59:01Z</dcterms:created>
  <dcterms:modified xsi:type="dcterms:W3CDTF">2019-05-31T14:19:52Z</dcterms:modified>
</cp:coreProperties>
</file>