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dk1"/>
              </a:buClr>
              <a:buSzPts val="1800"/>
              <a:buChar char="●"/>
              <a:defRPr>
                <a:solidFill>
                  <a:schemeClr val="dk1"/>
                </a:solidFill>
              </a:defRPr>
            </a:lvl1pPr>
            <a:lvl2pPr lvl="1">
              <a:spcBef>
                <a:spcPts val="0"/>
              </a:spcBef>
              <a:buClr>
                <a:schemeClr val="dk1"/>
              </a:buClr>
              <a:buSzPts val="1400"/>
              <a:buChar char="○"/>
              <a:defRPr>
                <a:solidFill>
                  <a:schemeClr val="dk1"/>
                </a:solidFill>
              </a:defRPr>
            </a:lvl2pPr>
            <a:lvl3pPr lvl="2">
              <a:spcBef>
                <a:spcPts val="0"/>
              </a:spcBef>
              <a:buClr>
                <a:schemeClr val="dk1"/>
              </a:buClr>
              <a:buSzPts val="1400"/>
              <a:buChar char="■"/>
              <a:defRPr>
                <a:solidFill>
                  <a:schemeClr val="dk1"/>
                </a:solidFill>
              </a:defRPr>
            </a:lvl3pPr>
            <a:lvl4pPr lvl="3">
              <a:spcBef>
                <a:spcPts val="0"/>
              </a:spcBef>
              <a:buClr>
                <a:schemeClr val="dk1"/>
              </a:buClr>
              <a:buSzPts val="1400"/>
              <a:buChar char="●"/>
              <a:defRPr>
                <a:solidFill>
                  <a:schemeClr val="dk1"/>
                </a:solidFill>
              </a:defRPr>
            </a:lvl4pPr>
            <a:lvl5pPr lvl="4">
              <a:spcBef>
                <a:spcPts val="0"/>
              </a:spcBef>
              <a:buClr>
                <a:schemeClr val="dk1"/>
              </a:buClr>
              <a:buSzPts val="1400"/>
              <a:buChar char="○"/>
              <a:defRPr>
                <a:solidFill>
                  <a:schemeClr val="dk1"/>
                </a:solidFill>
              </a:defRPr>
            </a:lvl5pPr>
            <a:lvl6pPr lvl="5">
              <a:spcBef>
                <a:spcPts val="0"/>
              </a:spcBef>
              <a:buClr>
                <a:schemeClr val="dk1"/>
              </a:buClr>
              <a:buSzPts val="1400"/>
              <a:buChar char="■"/>
              <a:defRPr>
                <a:solidFill>
                  <a:schemeClr val="dk1"/>
                </a:solidFill>
              </a:defRPr>
            </a:lvl6pPr>
            <a:lvl7pPr lvl="6">
              <a:spcBef>
                <a:spcPts val="0"/>
              </a:spcBef>
              <a:buClr>
                <a:schemeClr val="dk1"/>
              </a:buClr>
              <a:buSzPts val="1400"/>
              <a:buChar char="●"/>
              <a:defRPr>
                <a:solidFill>
                  <a:schemeClr val="dk1"/>
                </a:solidFill>
              </a:defRPr>
            </a:lvl7pPr>
            <a:lvl8pPr lvl="7">
              <a:spcBef>
                <a:spcPts val="0"/>
              </a:spcBef>
              <a:buClr>
                <a:schemeClr val="dk1"/>
              </a:buClr>
              <a:buSzPts val="1400"/>
              <a:buChar char="○"/>
              <a:defRPr>
                <a:solidFill>
                  <a:schemeClr val="dk1"/>
                </a:solidFill>
              </a:defRPr>
            </a:lvl8pPr>
            <a:lvl9pPr lvl="8">
              <a:spcBef>
                <a:spcPts val="0"/>
              </a:spcBef>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2"/>
              </a:buClr>
              <a:buSzPts val="1800"/>
              <a:buChar char="●"/>
              <a:defRPr sz="1800">
                <a:solidFill>
                  <a:schemeClr val="lt2"/>
                </a:solidFill>
              </a:defRPr>
            </a:lvl1pPr>
            <a:lvl2pPr lvl="1">
              <a:lnSpc>
                <a:spcPct val="115000"/>
              </a:lnSpc>
              <a:spcBef>
                <a:spcPts val="0"/>
              </a:spcBef>
              <a:spcAft>
                <a:spcPts val="1600"/>
              </a:spcAft>
              <a:buClr>
                <a:schemeClr val="lt2"/>
              </a:buClr>
              <a:buSzPts val="1400"/>
              <a:buChar char="○"/>
              <a:defRPr>
                <a:solidFill>
                  <a:schemeClr val="lt2"/>
                </a:solidFill>
              </a:defRPr>
            </a:lvl2pPr>
            <a:lvl3pPr lvl="2">
              <a:lnSpc>
                <a:spcPct val="115000"/>
              </a:lnSpc>
              <a:spcBef>
                <a:spcPts val="0"/>
              </a:spcBef>
              <a:spcAft>
                <a:spcPts val="1600"/>
              </a:spcAft>
              <a:buClr>
                <a:schemeClr val="lt2"/>
              </a:buClr>
              <a:buSzPts val="1400"/>
              <a:buChar char="■"/>
              <a:defRPr>
                <a:solidFill>
                  <a:schemeClr val="lt2"/>
                </a:solidFill>
              </a:defRPr>
            </a:lvl3pPr>
            <a:lvl4pPr lvl="3">
              <a:lnSpc>
                <a:spcPct val="115000"/>
              </a:lnSpc>
              <a:spcBef>
                <a:spcPts val="0"/>
              </a:spcBef>
              <a:spcAft>
                <a:spcPts val="1600"/>
              </a:spcAft>
              <a:buClr>
                <a:schemeClr val="lt2"/>
              </a:buClr>
              <a:buSzPts val="1400"/>
              <a:buChar char="●"/>
              <a:defRPr>
                <a:solidFill>
                  <a:schemeClr val="lt2"/>
                </a:solidFill>
              </a:defRPr>
            </a:lvl4pPr>
            <a:lvl5pPr lvl="4">
              <a:lnSpc>
                <a:spcPct val="115000"/>
              </a:lnSpc>
              <a:spcBef>
                <a:spcPts val="0"/>
              </a:spcBef>
              <a:spcAft>
                <a:spcPts val="1600"/>
              </a:spcAft>
              <a:buClr>
                <a:schemeClr val="lt2"/>
              </a:buClr>
              <a:buSzPts val="1400"/>
              <a:buChar char="○"/>
              <a:defRPr>
                <a:solidFill>
                  <a:schemeClr val="lt2"/>
                </a:solidFill>
              </a:defRPr>
            </a:lvl5pPr>
            <a:lvl6pPr lvl="5">
              <a:lnSpc>
                <a:spcPct val="115000"/>
              </a:lnSpc>
              <a:spcBef>
                <a:spcPts val="0"/>
              </a:spcBef>
              <a:spcAft>
                <a:spcPts val="1600"/>
              </a:spcAft>
              <a:buClr>
                <a:schemeClr val="lt2"/>
              </a:buClr>
              <a:buSzPts val="1400"/>
              <a:buChar char="■"/>
              <a:defRPr>
                <a:solidFill>
                  <a:schemeClr val="lt2"/>
                </a:solidFill>
              </a:defRPr>
            </a:lvl6pPr>
            <a:lvl7pPr lvl="6">
              <a:lnSpc>
                <a:spcPct val="115000"/>
              </a:lnSpc>
              <a:spcBef>
                <a:spcPts val="0"/>
              </a:spcBef>
              <a:spcAft>
                <a:spcPts val="1600"/>
              </a:spcAft>
              <a:buClr>
                <a:schemeClr val="lt2"/>
              </a:buClr>
              <a:buSzPts val="1400"/>
              <a:buChar char="●"/>
              <a:defRPr>
                <a:solidFill>
                  <a:schemeClr val="lt2"/>
                </a:solidFill>
              </a:defRPr>
            </a:lvl7pPr>
            <a:lvl8pPr lvl="7">
              <a:lnSpc>
                <a:spcPct val="115000"/>
              </a:lnSpc>
              <a:spcBef>
                <a:spcPts val="0"/>
              </a:spcBef>
              <a:spcAft>
                <a:spcPts val="1600"/>
              </a:spcAft>
              <a:buClr>
                <a:schemeClr val="lt2"/>
              </a:buClr>
              <a:buSzPts val="1400"/>
              <a:buChar char="○"/>
              <a:defRPr>
                <a:solidFill>
                  <a:schemeClr val="lt2"/>
                </a:solidFill>
              </a:defRPr>
            </a:lvl8pPr>
            <a:lvl9pPr lvl="8">
              <a:lnSpc>
                <a:spcPct val="115000"/>
              </a:lnSpc>
              <a:spcBef>
                <a:spcPts val="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GB"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jp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744575"/>
            <a:ext cx="8520600" cy="1028100"/>
          </a:xfrm>
          <a:prstGeom prst="rect">
            <a:avLst/>
          </a:prstGeom>
        </p:spPr>
        <p:txBody>
          <a:bodyPr anchorCtr="0" anchor="b" bIns="91425" lIns="91425" rIns="91425" wrap="square" tIns="91425">
            <a:noAutofit/>
          </a:bodyPr>
          <a:lstStyle/>
          <a:p>
            <a:pPr lvl="0">
              <a:spcBef>
                <a:spcPts val="0"/>
              </a:spcBef>
              <a:buNone/>
            </a:pPr>
            <a:r>
              <a:rPr lang="en-GB"/>
              <a:t>Marriage Equality</a:t>
            </a:r>
          </a:p>
        </p:txBody>
      </p:sp>
      <p:sp>
        <p:nvSpPr>
          <p:cNvPr id="55" name="Shape 55"/>
          <p:cNvSpPr txBox="1"/>
          <p:nvPr>
            <p:ph idx="1" type="subTitle"/>
          </p:nvPr>
        </p:nvSpPr>
        <p:spPr>
          <a:xfrm>
            <a:off x="311700" y="2028300"/>
            <a:ext cx="8520600" cy="2983800"/>
          </a:xfrm>
          <a:prstGeom prst="rect">
            <a:avLst/>
          </a:prstGeom>
        </p:spPr>
        <p:txBody>
          <a:bodyPr anchorCtr="0" anchor="t" bIns="91425" lIns="91425" rIns="91425" wrap="square" tIns="91425">
            <a:noAutofit/>
          </a:bodyPr>
          <a:lstStyle/>
          <a:p>
            <a:pPr lvl="0" rtl="0" algn="l">
              <a:spcBef>
                <a:spcPts val="0"/>
              </a:spcBef>
              <a:buNone/>
            </a:pPr>
            <a:r>
              <a:rPr lang="en-GB" sz="2400"/>
              <a:t>Team members:</a:t>
            </a:r>
          </a:p>
          <a:p>
            <a:pPr indent="457200" lvl="0" rtl="0" algn="l">
              <a:spcBef>
                <a:spcPts val="0"/>
              </a:spcBef>
              <a:buNone/>
            </a:pPr>
            <a:r>
              <a:rPr lang="en-GB" sz="2400"/>
              <a:t>Arianna, Monash University, PhD 1st year (I am sick :( )</a:t>
            </a:r>
          </a:p>
          <a:p>
            <a:pPr indent="457200" lvl="0" rtl="0" algn="l">
              <a:spcBef>
                <a:spcPts val="0"/>
              </a:spcBef>
              <a:buNone/>
            </a:pPr>
            <a:r>
              <a:rPr lang="en-GB" sz="2400"/>
              <a:t>Kate, </a:t>
            </a:r>
          </a:p>
          <a:p>
            <a:pPr indent="457200" lvl="0" rtl="0" algn="l">
              <a:spcBef>
                <a:spcPts val="0"/>
              </a:spcBef>
              <a:buNone/>
            </a:pPr>
            <a:r>
              <a:rPr lang="en-GB" sz="2400"/>
              <a:t>Liam</a:t>
            </a:r>
          </a:p>
          <a:p>
            <a:pPr indent="457200" lvl="0" rtl="0" algn="l">
              <a:spcBef>
                <a:spcPts val="0"/>
              </a:spcBef>
              <a:buNone/>
            </a:pPr>
            <a:r>
              <a:rPr lang="en-GB" sz="2400"/>
              <a:t>Sadia - CIS, PhD 2nd year </a:t>
            </a:r>
          </a:p>
          <a:p>
            <a:pPr indent="457200" lvl="0" rtl="0" algn="l">
              <a:spcBef>
                <a:spcPts val="0"/>
              </a:spcBef>
              <a:buNone/>
            </a:pPr>
            <a:r>
              <a:rPr lang="en-GB" sz="2400"/>
              <a:t>Tori, </a:t>
            </a:r>
          </a:p>
          <a:p>
            <a:pPr indent="457200" lvl="0" rtl="0" algn="l">
              <a:spcBef>
                <a:spcPts val="0"/>
              </a:spcBef>
              <a:buNone/>
            </a:pPr>
            <a:r>
              <a:rPr lang="en-GB" sz="2400"/>
              <a:t>Yichao - MDHS, PhD 3rd year</a:t>
            </a:r>
          </a:p>
          <a:p>
            <a:pPr lvl="0" rtl="0" algn="l">
              <a:spcBef>
                <a:spcPts val="0"/>
              </a:spcBef>
              <a:buNone/>
            </a:pPr>
            <a:r>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ctrTitle"/>
          </p:nvPr>
        </p:nvSpPr>
        <p:spPr>
          <a:xfrm>
            <a:off x="311700" y="359700"/>
            <a:ext cx="8520600" cy="410100"/>
          </a:xfrm>
          <a:prstGeom prst="rect">
            <a:avLst/>
          </a:prstGeom>
        </p:spPr>
        <p:txBody>
          <a:bodyPr anchorCtr="0" anchor="b" bIns="91425" lIns="91425" rIns="91425" wrap="square" tIns="91425">
            <a:noAutofit/>
          </a:bodyPr>
          <a:lstStyle/>
          <a:p>
            <a:pPr lvl="0">
              <a:spcBef>
                <a:spcPts val="0"/>
              </a:spcBef>
              <a:buNone/>
            </a:pPr>
            <a:r>
              <a:rPr lang="en-GB" sz="2400"/>
              <a:t>Kate - </a:t>
            </a:r>
            <a:r>
              <a:rPr lang="en-GB" sz="2400"/>
              <a:t>Code for Percentage of yes per state</a:t>
            </a:r>
          </a:p>
        </p:txBody>
      </p:sp>
      <p:sp>
        <p:nvSpPr>
          <p:cNvPr id="110" name="Shape 110"/>
          <p:cNvSpPr txBox="1"/>
          <p:nvPr>
            <p:ph idx="1" type="subTitle"/>
          </p:nvPr>
        </p:nvSpPr>
        <p:spPr>
          <a:xfrm>
            <a:off x="125100" y="769800"/>
            <a:ext cx="4621800" cy="559800"/>
          </a:xfrm>
          <a:prstGeom prst="rect">
            <a:avLst/>
          </a:prstGeom>
        </p:spPr>
        <p:txBody>
          <a:bodyPr anchorCtr="0" anchor="t" bIns="91425" lIns="91425" rIns="91425" wrap="square" tIns="91425">
            <a:noAutofit/>
          </a:bodyPr>
          <a:lstStyle/>
          <a:p>
            <a:pPr lvl="0" rtl="0" algn="l">
              <a:spcBef>
                <a:spcPts val="0"/>
              </a:spcBef>
              <a:buNone/>
            </a:pPr>
            <a:r>
              <a:rPr lang="en-GB" sz="1200"/>
              <a:t>library(dplyr)</a:t>
            </a:r>
          </a:p>
          <a:p>
            <a:pPr lvl="0" rtl="0" algn="l">
              <a:spcBef>
                <a:spcPts val="0"/>
              </a:spcBef>
              <a:buNone/>
            </a:pPr>
            <a:r>
              <a:rPr lang="en-GB" sz="1200"/>
              <a:t>onse &lt;- read.csv("AMLPS_RESP_2017_17112017134913689.csv", header=TRUE, stringsAsFactors = FALSE)</a:t>
            </a:r>
          </a:p>
          <a:p>
            <a:pPr lvl="0" rtl="0" algn="l">
              <a:spcBef>
                <a:spcPts val="0"/>
              </a:spcBef>
              <a:buNone/>
            </a:pPr>
            <a:r>
              <a:t/>
            </a:r>
            <a:endParaRPr sz="1200"/>
          </a:p>
          <a:p>
            <a:pPr lvl="0" rtl="0" algn="l">
              <a:spcBef>
                <a:spcPts val="0"/>
              </a:spcBef>
              <a:buNone/>
            </a:pPr>
            <a:r>
              <a:rPr lang="en-GB" sz="1200"/>
              <a:t>statefilter = c("New South Wales","Victoria","Queensland","South Australia","Western Australia", "Northern Territory" ,"Tasmania", "Australian Capital Territory" )</a:t>
            </a:r>
          </a:p>
          <a:p>
            <a:pPr lvl="0" rtl="0" algn="l">
              <a:spcBef>
                <a:spcPts val="0"/>
              </a:spcBef>
              <a:buNone/>
            </a:pPr>
            <a:r>
              <a:rPr lang="en-GB" sz="1200"/>
              <a:t>response_by_state &lt;- response %&gt;%</a:t>
            </a:r>
          </a:p>
          <a:p>
            <a:pPr lvl="0" rtl="0" algn="l">
              <a:spcBef>
                <a:spcPts val="0"/>
              </a:spcBef>
              <a:buNone/>
            </a:pPr>
            <a:r>
              <a:rPr lang="en-GB" sz="1200"/>
              <a:t>  filter(Federal.Electoral.Division %in% statefilter)</a:t>
            </a:r>
          </a:p>
          <a:p>
            <a:pPr lvl="0" rtl="0" algn="l">
              <a:spcBef>
                <a:spcPts val="0"/>
              </a:spcBef>
              <a:buNone/>
            </a:pPr>
            <a:r>
              <a:t/>
            </a:r>
            <a:endParaRPr sz="1200"/>
          </a:p>
          <a:p>
            <a:pPr lvl="0" rtl="0" algn="l">
              <a:spcBef>
                <a:spcPts val="0"/>
              </a:spcBef>
              <a:buNone/>
            </a:pPr>
            <a:r>
              <a:t/>
            </a:r>
            <a:endParaRPr sz="1200"/>
          </a:p>
          <a:p>
            <a:pPr lvl="0" rtl="0" algn="l">
              <a:spcBef>
                <a:spcPts val="0"/>
              </a:spcBef>
              <a:buNone/>
            </a:pPr>
            <a:r>
              <a:rPr lang="en-GB" sz="1200"/>
              <a:t>yes_by_state &lt;- response_by_state[response_by_state$ï..RESPONSE_CAT== "RESPCLR_Y" &amp; response_by_state$Measure== "Percentage (%)", c(8,11)]</a:t>
            </a:r>
          </a:p>
          <a:p>
            <a:pPr lvl="0" rtl="0" algn="l">
              <a:spcBef>
                <a:spcPts val="0"/>
              </a:spcBef>
              <a:buNone/>
            </a:pPr>
            <a:r>
              <a:t/>
            </a:r>
            <a:endParaRPr sz="1200"/>
          </a:p>
          <a:p>
            <a:pPr lvl="0" rtl="0" algn="l">
              <a:spcBef>
                <a:spcPts val="0"/>
              </a:spcBef>
              <a:buNone/>
            </a:pPr>
            <a:r>
              <a:rPr lang="en-GB" sz="1200"/>
              <a:t>yes_by_state%&gt;%</a:t>
            </a:r>
          </a:p>
          <a:p>
            <a:pPr lvl="0" rtl="0" algn="l">
              <a:spcBef>
                <a:spcPts val="0"/>
              </a:spcBef>
              <a:buNone/>
            </a:pPr>
            <a:r>
              <a:rPr lang="en-GB" sz="1200"/>
              <a:t>  ggplot()+</a:t>
            </a:r>
          </a:p>
          <a:p>
            <a:pPr lvl="0" rtl="0" algn="l">
              <a:spcBef>
                <a:spcPts val="0"/>
              </a:spcBef>
              <a:buNone/>
            </a:pPr>
            <a:r>
              <a:rPr lang="en-GB" sz="1200"/>
              <a:t>  geom_bar(aes(x= Federal.Electoral.Division,y= Value , fill=Federal.Electoral.Division), stat = "identity") +</a:t>
            </a:r>
          </a:p>
          <a:p>
            <a:pPr lvl="0" rtl="0" algn="l">
              <a:spcBef>
                <a:spcPts val="0"/>
              </a:spcBef>
              <a:buNone/>
            </a:pPr>
            <a:r>
              <a:rPr lang="en-GB" sz="1200"/>
              <a:t>  xlab("State") + ylab("Yes (%)") +</a:t>
            </a:r>
          </a:p>
          <a:p>
            <a:pPr lvl="0" rtl="0" algn="l">
              <a:spcBef>
                <a:spcPts val="0"/>
              </a:spcBef>
              <a:buNone/>
            </a:pPr>
            <a:r>
              <a:rPr lang="en-GB" sz="1200"/>
              <a:t>  ggtitle("Yes! Responses Per State")+</a:t>
            </a:r>
          </a:p>
          <a:p>
            <a:pPr lvl="0" rtl="0" algn="l">
              <a:spcBef>
                <a:spcPts val="0"/>
              </a:spcBef>
              <a:buNone/>
            </a:pPr>
            <a:r>
              <a:rPr lang="en-GB" sz="1200"/>
              <a:t>  theme_classic()+</a:t>
            </a:r>
          </a:p>
          <a:p>
            <a:pPr lvl="0" rtl="0" algn="l">
              <a:spcBef>
                <a:spcPts val="0"/>
              </a:spcBef>
              <a:buNone/>
            </a:pPr>
            <a:r>
              <a:rPr lang="en-GB" sz="1200"/>
              <a:t>  theme(axis.text.x = element_text(angle = 45, hjust = 1))+</a:t>
            </a:r>
          </a:p>
          <a:p>
            <a:pPr lvl="0" rtl="0" algn="l">
              <a:spcBef>
                <a:spcPts val="0"/>
              </a:spcBef>
              <a:buNone/>
            </a:pPr>
            <a:r>
              <a:rPr lang="en-GB" sz="1200"/>
              <a:t>  theme( plot.title = element_text(hjust=0.5) )+</a:t>
            </a:r>
          </a:p>
          <a:p>
            <a:pPr lvl="0" rtl="0" algn="l">
              <a:spcBef>
                <a:spcPts val="0"/>
              </a:spcBef>
              <a:buNone/>
            </a:pPr>
            <a:r>
              <a:rPr lang="en-GB" sz="1200"/>
              <a:t>  theme(panel.border = element_blank(), panel.grid.major = element_blank(),  panel.grid.minor = element_blank(), axis.line =  element_line(colour = "grey"))+</a:t>
            </a:r>
          </a:p>
          <a:p>
            <a:pPr lvl="0" rtl="0" algn="l">
              <a:spcBef>
                <a:spcPts val="0"/>
              </a:spcBef>
              <a:buNone/>
            </a:pPr>
            <a:r>
              <a:rPr lang="en-GB" sz="1200"/>
              <a:t>  theme(panel.border = element_blank(), axis.line.y  = element_line(colour = "grey"))+</a:t>
            </a:r>
          </a:p>
          <a:p>
            <a:pPr lvl="0" rtl="0" algn="l">
              <a:spcBef>
                <a:spcPts val="0"/>
              </a:spcBef>
              <a:buNone/>
            </a:pPr>
            <a:r>
              <a:rPr lang="en-GB" sz="1200"/>
              <a:t>  scale_fill_discrete(name = "State")</a:t>
            </a:r>
          </a:p>
          <a:p>
            <a:pPr lvl="0" rtl="0" algn="l">
              <a:spcBef>
                <a:spcPts val="0"/>
              </a:spcBef>
              <a:buNone/>
            </a:pPr>
            <a:r>
              <a:t/>
            </a:r>
            <a:endParaRPr sz="1200"/>
          </a:p>
          <a:p>
            <a:pPr lvl="0" rtl="0" algn="l">
              <a:spcBef>
                <a:spcPts val="0"/>
              </a:spcBef>
              <a:buNone/>
            </a:pPr>
            <a:r>
              <a:rPr lang="en-GB" sz="1200"/>
              <a:t>##No</a:t>
            </a:r>
          </a:p>
          <a:p>
            <a:pPr lvl="0" rtl="0" algn="l">
              <a:spcBef>
                <a:spcPts val="0"/>
              </a:spcBef>
              <a:buNone/>
            </a:pPr>
            <a:r>
              <a:t/>
            </a:r>
            <a:endParaRPr sz="1200"/>
          </a:p>
          <a:p>
            <a:pPr lvl="0" rtl="0" algn="l">
              <a:spcBef>
                <a:spcPts val="0"/>
              </a:spcBef>
              <a:buNone/>
            </a:pPr>
            <a:r>
              <a:rPr lang="en-GB" sz="1200"/>
              <a:t>yes_by_state[-8, ]</a:t>
            </a:r>
          </a:p>
          <a:p>
            <a:pPr lvl="0" rtl="0" algn="l">
              <a:spcBef>
                <a:spcPts val="0"/>
              </a:spcBef>
              <a:buNone/>
            </a:pPr>
            <a:r>
              <a:t/>
            </a:r>
            <a:endParaRPr sz="1200"/>
          </a:p>
          <a:p>
            <a:pPr lvl="0" rtl="0" algn="l">
              <a:spcBef>
                <a:spcPts val="0"/>
              </a:spcBef>
              <a:buNone/>
            </a:pPr>
            <a:r>
              <a:rPr lang="en-GB" sz="1200"/>
              <a:t>no_by_state &lt;- response_by_state[response_by_state$ï..RESPONSE_CAT== "RESPCLR_N" &amp; response_by_state$Measure== "Percentage (%)", c(8,11)]</a:t>
            </a:r>
          </a:p>
          <a:p>
            <a:pPr lvl="0" rtl="0" algn="l">
              <a:spcBef>
                <a:spcPts val="0"/>
              </a:spcBef>
              <a:buNone/>
            </a:pPr>
            <a:r>
              <a:t/>
            </a:r>
            <a:endParaRPr sz="1200"/>
          </a:p>
          <a:p>
            <a:pPr lvl="0" rtl="0" algn="l">
              <a:spcBef>
                <a:spcPts val="0"/>
              </a:spcBef>
              <a:buNone/>
            </a:pPr>
            <a:r>
              <a:rPr lang="en-GB" sz="1200"/>
              <a:t>no_by_state%&gt;%</a:t>
            </a:r>
          </a:p>
          <a:p>
            <a:pPr lvl="0" rtl="0" algn="l">
              <a:spcBef>
                <a:spcPts val="0"/>
              </a:spcBef>
              <a:buNone/>
            </a:pPr>
            <a:r>
              <a:rPr lang="en-GB" sz="1200"/>
              <a:t>  ggplot()+</a:t>
            </a:r>
          </a:p>
          <a:p>
            <a:pPr lvl="0" rtl="0" algn="l">
              <a:spcBef>
                <a:spcPts val="0"/>
              </a:spcBef>
              <a:buNone/>
            </a:pPr>
            <a:r>
              <a:rPr lang="en-GB" sz="1200"/>
              <a:t>  geom_bar(aes(x= Federal.Electoral.Division,y= Value , fill=Federal.Electoral.Division), stat = "identity") +</a:t>
            </a:r>
          </a:p>
          <a:p>
            <a:pPr lvl="0" rtl="0" algn="l">
              <a:spcBef>
                <a:spcPts val="0"/>
              </a:spcBef>
              <a:buNone/>
            </a:pPr>
            <a:r>
              <a:rPr lang="en-GB" sz="1200"/>
              <a:t>  xlab("State") + ylab("No (%)") +</a:t>
            </a:r>
          </a:p>
          <a:p>
            <a:pPr lvl="0" rtl="0" algn="l">
              <a:spcBef>
                <a:spcPts val="0"/>
              </a:spcBef>
              <a:buNone/>
            </a:pPr>
            <a:r>
              <a:rPr lang="en-GB" sz="1200"/>
              <a:t>  ggtitle("No Responses Per State")+</a:t>
            </a:r>
          </a:p>
          <a:p>
            <a:pPr lvl="0" rtl="0" algn="l">
              <a:spcBef>
                <a:spcPts val="0"/>
              </a:spcBef>
              <a:buNone/>
            </a:pPr>
            <a:r>
              <a:rPr lang="en-GB" sz="1200"/>
              <a:t>  theme_classic()+</a:t>
            </a:r>
          </a:p>
          <a:p>
            <a:pPr lvl="0" rtl="0" algn="l">
              <a:spcBef>
                <a:spcPts val="0"/>
              </a:spcBef>
              <a:buNone/>
            </a:pPr>
            <a:r>
              <a:rPr lang="en-GB" sz="1200"/>
              <a:t>  theme(axis.text.x = element_text(angle = 45, hjust = 1))+</a:t>
            </a:r>
          </a:p>
          <a:p>
            <a:pPr lvl="0" rtl="0" algn="l">
              <a:spcBef>
                <a:spcPts val="0"/>
              </a:spcBef>
              <a:buNone/>
            </a:pPr>
            <a:r>
              <a:rPr lang="en-GB" sz="1200"/>
              <a:t>  theme( plot.title = element_text(hjust=0.5) )+</a:t>
            </a:r>
          </a:p>
          <a:p>
            <a:pPr lvl="0" rtl="0" algn="l">
              <a:spcBef>
                <a:spcPts val="0"/>
              </a:spcBef>
              <a:buNone/>
            </a:pPr>
            <a:r>
              <a:rPr lang="en-GB" sz="1200"/>
              <a:t>  theme(panel.border = element_blank(), panel.grid.major = element_blank(),  panel.grid.minor = element_blank(), axis.line =  element_line(colour = "grey"))+</a:t>
            </a:r>
          </a:p>
          <a:p>
            <a:pPr lvl="0" rtl="0" algn="l">
              <a:spcBef>
                <a:spcPts val="0"/>
              </a:spcBef>
              <a:buNone/>
            </a:pPr>
            <a:r>
              <a:rPr lang="en-GB" sz="1200"/>
              <a:t>  theme(panel.border = element_blank(), axis.line.y  = element_line(colour = "grey")) +</a:t>
            </a:r>
          </a:p>
          <a:p>
            <a:pPr lvl="0" rtl="0" algn="l">
              <a:spcBef>
                <a:spcPts val="0"/>
              </a:spcBef>
              <a:buNone/>
            </a:pPr>
            <a:r>
              <a:rPr lang="en-GB" sz="1200"/>
              <a:t>  scale_fill_discrete(name = "State")</a:t>
            </a:r>
          </a:p>
          <a:p>
            <a:pPr lvl="0" rtl="0" algn="l">
              <a:spcBef>
                <a:spcPts val="0"/>
              </a:spcBef>
              <a:buNone/>
            </a:pPr>
            <a:r>
              <a:t/>
            </a:r>
            <a:endParaRPr sz="1200"/>
          </a:p>
          <a:p>
            <a:pPr lvl="0" rtl="0" algn="l">
              <a:spcBef>
                <a:spcPts val="0"/>
              </a:spcBef>
              <a:buNone/>
            </a:pPr>
            <a:r>
              <a:t/>
            </a:r>
            <a:endParaRPr sz="1200"/>
          </a:p>
          <a:p>
            <a:pPr lvl="0" rtl="0" algn="l">
              <a:spcBef>
                <a:spcPts val="0"/>
              </a:spcBef>
              <a:buNone/>
            </a:pPr>
            <a:r>
              <a:rPr lang="en-GB" sz="1200"/>
              <a:t>#Ideas for changing plot </a:t>
            </a:r>
          </a:p>
          <a:p>
            <a:pPr lvl="0" rtl="0" algn="l">
              <a:spcBef>
                <a:spcPts val="0"/>
              </a:spcBef>
              <a:buNone/>
            </a:pPr>
            <a:r>
              <a:rPr lang="en-GB" sz="1200"/>
              <a:t>#Order from highest to lowest plot</a:t>
            </a:r>
          </a:p>
          <a:p>
            <a:pPr lvl="0" rtl="0" algn="l">
              <a:spcBef>
                <a:spcPts val="0"/>
              </a:spcBef>
              <a:buNone/>
            </a:pPr>
            <a:r>
              <a:t/>
            </a:r>
            <a:endParaRPr sz="1200"/>
          </a:p>
          <a:p>
            <a:pPr lvl="0" rtl="0" algn="l">
              <a:spcBef>
                <a:spcPts val="0"/>
              </a:spcBef>
              <a:buNone/>
            </a:pPr>
            <a:r>
              <a:t/>
            </a:r>
            <a:endParaRPr sz="1200"/>
          </a:p>
          <a:p>
            <a:pPr lvl="0" rtl="0" algn="l">
              <a:spcBef>
                <a:spcPts val="0"/>
              </a:spcBef>
              <a:buNone/>
            </a:pPr>
            <a:r>
              <a:t/>
            </a:r>
            <a:endParaRPr sz="1200"/>
          </a:p>
          <a:p>
            <a:pPr lvl="0" rtl="0" algn="l">
              <a:spcBef>
                <a:spcPts val="0"/>
              </a:spcBef>
              <a:buNone/>
            </a:pPr>
            <a:r>
              <a:t/>
            </a:r>
            <a:endParaRPr sz="1200"/>
          </a:p>
          <a:p>
            <a:pPr lvl="0" rtl="0" algn="l">
              <a:spcBef>
                <a:spcPts val="0"/>
              </a:spcBef>
              <a:buNone/>
            </a:pPr>
            <a:r>
              <a:t/>
            </a:r>
            <a:endParaRPr sz="1200"/>
          </a:p>
          <a:p>
            <a:pPr lvl="0" algn="l">
              <a:spcBef>
                <a:spcPts val="0"/>
              </a:spcBef>
              <a:buNone/>
            </a:pPr>
            <a:r>
              <a:t/>
            </a:r>
            <a:endParaRPr sz="1200"/>
          </a:p>
        </p:txBody>
      </p:sp>
      <p:pic>
        <p:nvPicPr>
          <p:cNvPr id="111" name="Shape 111"/>
          <p:cNvPicPr preferRelativeResize="0"/>
          <p:nvPr/>
        </p:nvPicPr>
        <p:blipFill>
          <a:blip r:embed="rId3">
            <a:alphaModFix/>
          </a:blip>
          <a:stretch>
            <a:fillRect/>
          </a:stretch>
        </p:blipFill>
        <p:spPr>
          <a:xfrm>
            <a:off x="4106925" y="491775"/>
            <a:ext cx="4092300" cy="3957574"/>
          </a:xfrm>
          <a:prstGeom prst="rect">
            <a:avLst/>
          </a:prstGeom>
          <a:noFill/>
          <a:ln>
            <a:noFill/>
          </a:ln>
        </p:spPr>
      </p:pic>
      <p:pic>
        <p:nvPicPr>
          <p:cNvPr id="112" name="Shape 112"/>
          <p:cNvPicPr preferRelativeResize="0"/>
          <p:nvPr/>
        </p:nvPicPr>
        <p:blipFill>
          <a:blip r:embed="rId4">
            <a:alphaModFix/>
          </a:blip>
          <a:stretch>
            <a:fillRect/>
          </a:stretch>
        </p:blipFill>
        <p:spPr>
          <a:xfrm>
            <a:off x="7049625" y="817200"/>
            <a:ext cx="4092291" cy="3957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rPr lang="en-GB"/>
              <a:t>Links to other ideas</a:t>
            </a:r>
          </a:p>
          <a:p>
            <a:pPr lvl="0">
              <a:spcBef>
                <a:spcPts val="0"/>
              </a:spcBef>
              <a:buNone/>
            </a:pPr>
            <a:r>
              <a:t/>
            </a:r>
            <a:endParaRPr/>
          </a:p>
        </p:txBody>
      </p:sp>
      <p:sp>
        <p:nvSpPr>
          <p:cNvPr id="118" name="Shape 118"/>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rPr lang="en-GB"/>
              <a:t>Predictions and an interactive </a:t>
            </a:r>
          </a:p>
          <a:p>
            <a:pPr lvl="0">
              <a:spcBef>
                <a:spcPts val="0"/>
              </a:spcBef>
              <a:buNone/>
            </a:pPr>
            <a:r>
              <a:t/>
            </a:r>
            <a:endParaRPr/>
          </a:p>
          <a:p>
            <a:pPr lvl="0">
              <a:spcBef>
                <a:spcPts val="0"/>
              </a:spcBef>
              <a:buNone/>
            </a:pPr>
            <a:r>
              <a:rPr lang="en-GB"/>
              <a:t>http://www.abc.net.au/news/2017-10-06/same-sex-marriage-result-calculator/8856294</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ctrTitle"/>
          </p:nvPr>
        </p:nvSpPr>
        <p:spPr>
          <a:xfrm>
            <a:off x="311700" y="359700"/>
            <a:ext cx="8520600" cy="410100"/>
          </a:xfrm>
          <a:prstGeom prst="rect">
            <a:avLst/>
          </a:prstGeom>
        </p:spPr>
        <p:txBody>
          <a:bodyPr anchorCtr="0" anchor="b" bIns="91425" lIns="91425" rIns="91425" wrap="square" tIns="91425">
            <a:noAutofit/>
          </a:bodyPr>
          <a:lstStyle/>
          <a:p>
            <a:pPr lvl="0" rtl="0">
              <a:spcBef>
                <a:spcPts val="0"/>
              </a:spcBef>
              <a:buNone/>
            </a:pPr>
            <a:r>
              <a:rPr lang="en-GB" sz="2400"/>
              <a:t>Code for response by gender and states</a:t>
            </a:r>
          </a:p>
        </p:txBody>
      </p:sp>
      <p:sp>
        <p:nvSpPr>
          <p:cNvPr id="124" name="Shape 124"/>
          <p:cNvSpPr txBox="1"/>
          <p:nvPr>
            <p:ph idx="1" type="subTitle"/>
          </p:nvPr>
        </p:nvSpPr>
        <p:spPr>
          <a:xfrm>
            <a:off x="125100" y="769800"/>
            <a:ext cx="9252300" cy="3896400"/>
          </a:xfrm>
          <a:prstGeom prst="rect">
            <a:avLst/>
          </a:prstGeom>
        </p:spPr>
        <p:txBody>
          <a:bodyPr anchorCtr="0" anchor="t" bIns="91425" lIns="91425" rIns="91425" wrap="square" tIns="91425">
            <a:noAutofit/>
          </a:bodyPr>
          <a:lstStyle/>
          <a:p>
            <a:pPr lvl="0" rtl="0" algn="l">
              <a:spcBef>
                <a:spcPts val="0"/>
              </a:spcBef>
              <a:buNone/>
            </a:pPr>
            <a:r>
              <a:rPr lang="en-GB" sz="1200"/>
              <a:t>library(dplyr)</a:t>
            </a:r>
          </a:p>
          <a:p>
            <a:pPr lvl="0" rtl="0" algn="l">
              <a:spcBef>
                <a:spcPts val="0"/>
              </a:spcBef>
              <a:buNone/>
            </a:pPr>
            <a:r>
              <a:t/>
            </a:r>
            <a:endParaRPr sz="1200"/>
          </a:p>
          <a:p>
            <a:pPr lvl="0" rtl="0" algn="l">
              <a:spcBef>
                <a:spcPts val="0"/>
              </a:spcBef>
              <a:buNone/>
            </a:pPr>
            <a:r>
              <a:rPr lang="en-GB" sz="1200"/>
              <a:t>states &lt;- c('Victoria (Total)','New South Wales (Total)', 'Queensland (Total)', </a:t>
            </a:r>
          </a:p>
          <a:p>
            <a:pPr lvl="0" rtl="0" algn="l">
              <a:spcBef>
                <a:spcPts val="0"/>
              </a:spcBef>
              <a:buNone/>
            </a:pPr>
            <a:r>
              <a:rPr lang="en-GB" sz="1200"/>
              <a:t>            'South Australia (Total)', 'Western Australia (Total)', 'Tasmania (Total)', </a:t>
            </a:r>
          </a:p>
          <a:p>
            <a:pPr lvl="0" rtl="0" algn="l">
              <a:spcBef>
                <a:spcPts val="0"/>
              </a:spcBef>
              <a:buNone/>
            </a:pPr>
            <a:r>
              <a:rPr lang="en-GB" sz="1200"/>
              <a:t>            'Northern Territory (Total)', 'Australian Capital Territory (Total)')</a:t>
            </a:r>
          </a:p>
          <a:p>
            <a:pPr lvl="0" rtl="0" algn="l">
              <a:spcBef>
                <a:spcPts val="0"/>
              </a:spcBef>
              <a:buNone/>
            </a:pPr>
            <a:r>
              <a:t/>
            </a:r>
            <a:endParaRPr sz="1200"/>
          </a:p>
          <a:p>
            <a:pPr lvl="0" rtl="0" algn="l">
              <a:spcBef>
                <a:spcPts val="0"/>
              </a:spcBef>
              <a:buNone/>
            </a:pPr>
            <a:r>
              <a:rPr lang="en-GB" sz="1200"/>
              <a:t>ResponseFemale$Gender &lt;- 'F'</a:t>
            </a:r>
          </a:p>
          <a:p>
            <a:pPr lvl="0" rtl="0" algn="l">
              <a:spcBef>
                <a:spcPts val="0"/>
              </a:spcBef>
              <a:buNone/>
            </a:pPr>
            <a:r>
              <a:rPr lang="en-GB" sz="1200"/>
              <a:t>ResponseMale$Gender &lt;- 'M'</a:t>
            </a:r>
          </a:p>
          <a:p>
            <a:pPr lvl="0" rtl="0" algn="l">
              <a:spcBef>
                <a:spcPts val="0"/>
              </a:spcBef>
              <a:buNone/>
            </a:pPr>
            <a:r>
              <a:rPr lang="en-GB" sz="1200"/>
              <a:t>ResponseFemale2 &lt;- select(ResponseFemale, -18)</a:t>
            </a:r>
          </a:p>
          <a:p>
            <a:pPr lvl="0" rtl="0" algn="l">
              <a:spcBef>
                <a:spcPts val="0"/>
              </a:spcBef>
              <a:buNone/>
            </a:pPr>
            <a:r>
              <a:rPr lang="en-GB" sz="1200"/>
              <a:t>ResponseMale2 &lt;- select(ResponseMale, -18)</a:t>
            </a:r>
          </a:p>
          <a:p>
            <a:pPr lvl="0" rtl="0" algn="l">
              <a:spcBef>
                <a:spcPts val="0"/>
              </a:spcBef>
              <a:buNone/>
            </a:pPr>
            <a:r>
              <a:rPr lang="en-GB" sz="1200"/>
              <a:t>ResponseFM &lt;- rbind(ResponseFemale2, ResponseMale2)</a:t>
            </a:r>
          </a:p>
          <a:p>
            <a:pPr lvl="0" rtl="0" algn="l">
              <a:spcBef>
                <a:spcPts val="0"/>
              </a:spcBef>
              <a:buNone/>
            </a:pPr>
            <a:r>
              <a:t/>
            </a:r>
            <a:endParaRPr sz="1200"/>
          </a:p>
          <a:p>
            <a:pPr lvl="0" rtl="0" algn="l">
              <a:spcBef>
                <a:spcPts val="0"/>
              </a:spcBef>
              <a:buNone/>
            </a:pPr>
            <a:r>
              <a:rPr lang="en-GB" sz="1200"/>
              <a:t>StatesGender &lt;- ResponseFM %&gt;%</a:t>
            </a:r>
          </a:p>
          <a:p>
            <a:pPr lvl="0" rtl="0" algn="l">
              <a:spcBef>
                <a:spcPts val="0"/>
              </a:spcBef>
              <a:buNone/>
            </a:pPr>
            <a:r>
              <a:rPr lang="en-GB" sz="1200"/>
              <a:t>  group_by(FederalElectoralDivison) %&gt;%</a:t>
            </a:r>
          </a:p>
          <a:p>
            <a:pPr lvl="0" rtl="0" algn="l">
              <a:spcBef>
                <a:spcPts val="0"/>
              </a:spcBef>
              <a:buNone/>
            </a:pPr>
            <a:r>
              <a:rPr lang="en-GB" sz="1200"/>
              <a:t>  filter(FederalElectoralDivison %in% states)</a:t>
            </a:r>
          </a:p>
          <a:p>
            <a:pPr lvl="0" rtl="0" algn="l">
              <a:spcBef>
                <a:spcPts val="0"/>
              </a:spcBef>
              <a:buNone/>
            </a:pPr>
            <a:r>
              <a:t/>
            </a:r>
            <a:endParaRPr sz="1200"/>
          </a:p>
          <a:p>
            <a:pPr lvl="0" rtl="0" algn="l">
              <a:spcBef>
                <a:spcPts val="0"/>
              </a:spcBef>
              <a:buNone/>
            </a:pPr>
            <a:r>
              <a:rPr lang="en-GB" sz="1200"/>
              <a:t>StatesGender2 &lt;- StatesGender %&gt;% distinct()</a:t>
            </a:r>
          </a:p>
          <a:p>
            <a:pPr lvl="0" rtl="0" algn="l">
              <a:spcBef>
                <a:spcPts val="0"/>
              </a:spcBef>
              <a:buNone/>
            </a:pPr>
            <a:r>
              <a:t/>
            </a:r>
            <a:endParaRPr sz="1200"/>
          </a:p>
          <a:p>
            <a:pPr lvl="0" rtl="0" algn="l">
              <a:spcBef>
                <a:spcPts val="0"/>
              </a:spcBef>
              <a:buNone/>
            </a:pPr>
            <a:r>
              <a:t/>
            </a:r>
            <a:endParaRPr sz="1200"/>
          </a:p>
          <a:p>
            <a:pPr lvl="0" rtl="0" algn="l">
              <a:spcBef>
                <a:spcPts val="0"/>
              </a:spcBef>
              <a:buNone/>
            </a:pPr>
            <a:r>
              <a:t/>
            </a:r>
            <a:endParaRPr sz="1200"/>
          </a:p>
          <a:p>
            <a:pPr lvl="0" rtl="0" algn="l">
              <a:spcBef>
                <a:spcPts val="0"/>
              </a:spcBef>
              <a:buNone/>
            </a:pPr>
            <a:r>
              <a:t/>
            </a:r>
            <a:endParaRPr sz="1200"/>
          </a:p>
          <a:p>
            <a:pPr lvl="0" rtl="0" algn="l">
              <a:spcBef>
                <a:spcPts val="0"/>
              </a:spcBef>
              <a:buNone/>
            </a:pPr>
            <a:r>
              <a:t/>
            </a:r>
            <a:endParaRPr sz="1200"/>
          </a:p>
          <a:p>
            <a:pPr lvl="0" rtl="0" algn="l">
              <a:spcBef>
                <a:spcPts val="0"/>
              </a:spcBef>
              <a:buNone/>
            </a:pPr>
            <a:r>
              <a:t/>
            </a:r>
            <a:endParaRPr sz="1200"/>
          </a:p>
          <a:p>
            <a:pPr lvl="0" rtl="0" algn="l">
              <a:spcBef>
                <a:spcPts val="0"/>
              </a:spcBef>
              <a:buNone/>
            </a:pPr>
            <a:r>
              <a:t/>
            </a:r>
            <a:endParaRPr sz="1200"/>
          </a:p>
          <a:p>
            <a:pPr lvl="0" rtl="0" algn="l">
              <a:spcBef>
                <a:spcPts val="0"/>
              </a:spcBef>
              <a:buNone/>
            </a:pPr>
            <a:r>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ctrTitle"/>
          </p:nvPr>
        </p:nvSpPr>
        <p:spPr>
          <a:xfrm>
            <a:off x="311700" y="359700"/>
            <a:ext cx="8520600" cy="410100"/>
          </a:xfrm>
          <a:prstGeom prst="rect">
            <a:avLst/>
          </a:prstGeom>
        </p:spPr>
        <p:txBody>
          <a:bodyPr anchorCtr="0" anchor="b" bIns="91425" lIns="91425" rIns="91425" wrap="square" tIns="91425">
            <a:noAutofit/>
          </a:bodyPr>
          <a:lstStyle/>
          <a:p>
            <a:pPr lvl="0" rtl="0">
              <a:spcBef>
                <a:spcPts val="0"/>
              </a:spcBef>
              <a:buNone/>
            </a:pPr>
            <a:r>
              <a:rPr lang="en-GB" sz="2400"/>
              <a:t>Code for Percentage of yes/no  per state        (Sadia)</a:t>
            </a:r>
          </a:p>
        </p:txBody>
      </p:sp>
      <p:sp>
        <p:nvSpPr>
          <p:cNvPr id="130" name="Shape 130"/>
          <p:cNvSpPr txBox="1"/>
          <p:nvPr>
            <p:ph idx="1" type="subTitle"/>
          </p:nvPr>
        </p:nvSpPr>
        <p:spPr>
          <a:xfrm>
            <a:off x="125100" y="769800"/>
            <a:ext cx="9252300" cy="3219000"/>
          </a:xfrm>
          <a:prstGeom prst="rect">
            <a:avLst/>
          </a:prstGeom>
        </p:spPr>
        <p:txBody>
          <a:bodyPr anchorCtr="0" anchor="t" bIns="91425" lIns="91425" rIns="91425" wrap="square" tIns="91425">
            <a:noAutofit/>
          </a:bodyPr>
          <a:lstStyle/>
          <a:p>
            <a:pPr lvl="0" rtl="0" algn="l">
              <a:spcBef>
                <a:spcPts val="0"/>
              </a:spcBef>
              <a:buNone/>
            </a:pPr>
            <a:r>
              <a:rPr lang="en-GB" sz="1200"/>
              <a:t>library(dplyr)</a:t>
            </a:r>
          </a:p>
          <a:p>
            <a:pPr lvl="0" rtl="0" algn="l">
              <a:spcBef>
                <a:spcPts val="0"/>
              </a:spcBef>
              <a:buNone/>
            </a:pPr>
            <a:r>
              <a:rPr lang="en-GB" sz="1200"/>
              <a:t>AMLPS = read_csv("C:/Users/Sadia/Desktop/OpenRes/AMLPS_RESP_2017_17112017134913689.csv")</a:t>
            </a:r>
          </a:p>
          <a:p>
            <a:pPr lvl="0" rtl="0" algn="l">
              <a:spcBef>
                <a:spcPts val="0"/>
              </a:spcBef>
              <a:buNone/>
            </a:pPr>
            <a:r>
              <a:t/>
            </a:r>
            <a:endParaRPr sz="1200"/>
          </a:p>
          <a:p>
            <a:pPr lvl="0" rtl="0" algn="l">
              <a:spcBef>
                <a:spcPts val="0"/>
              </a:spcBef>
              <a:buNone/>
            </a:pPr>
            <a:r>
              <a:rPr lang="en-GB" sz="1200"/>
              <a:t>state = c("New South Wales", "Victoria", "Queensland", "South Australia", </a:t>
            </a:r>
          </a:p>
          <a:p>
            <a:pPr lvl="0" rtl="0" algn="l">
              <a:spcBef>
                <a:spcPts val="0"/>
              </a:spcBef>
              <a:buNone/>
            </a:pPr>
            <a:r>
              <a:rPr lang="en-GB" sz="1200"/>
              <a:t>           "Western Australia", "Tasmania", "Northern Territory", </a:t>
            </a:r>
          </a:p>
          <a:p>
            <a:pPr lvl="0" rtl="0" algn="l">
              <a:spcBef>
                <a:spcPts val="0"/>
              </a:spcBef>
              <a:buNone/>
            </a:pPr>
            <a:r>
              <a:rPr lang="en-GB" sz="1200"/>
              <a:t>           "Australian Capital Territory", "Australia")</a:t>
            </a:r>
          </a:p>
          <a:p>
            <a:pPr lvl="0" rtl="0" algn="l">
              <a:spcBef>
                <a:spcPts val="0"/>
              </a:spcBef>
              <a:buNone/>
            </a:pPr>
            <a:r>
              <a:t/>
            </a:r>
            <a:endParaRPr sz="1200"/>
          </a:p>
          <a:p>
            <a:pPr lvl="0" rtl="0" algn="l">
              <a:spcBef>
                <a:spcPts val="0"/>
              </a:spcBef>
              <a:buNone/>
            </a:pPr>
            <a:r>
              <a:t/>
            </a:r>
            <a:endParaRPr sz="1200"/>
          </a:p>
          <a:p>
            <a:pPr lvl="0" rtl="0" algn="l">
              <a:spcBef>
                <a:spcPts val="0"/>
              </a:spcBef>
              <a:buNone/>
            </a:pPr>
            <a:r>
              <a:rPr lang="en-GB" sz="1200"/>
              <a:t>test_ampls = AMLPS %&gt;% </a:t>
            </a:r>
          </a:p>
          <a:p>
            <a:pPr lvl="0" rtl="0" algn="l">
              <a:spcBef>
                <a:spcPts val="0"/>
              </a:spcBef>
              <a:buNone/>
            </a:pPr>
            <a:r>
              <a:rPr lang="en-GB" sz="1200"/>
              <a:t>  filter(Response %in% c("Response clear - Total", "Response clear - Yes", "Response clear - No")) %&gt;%</a:t>
            </a:r>
          </a:p>
          <a:p>
            <a:pPr lvl="0" rtl="0" algn="l">
              <a:spcBef>
                <a:spcPts val="0"/>
              </a:spcBef>
              <a:buNone/>
            </a:pPr>
            <a:r>
              <a:rPr lang="en-GB" sz="1200"/>
              <a:t>  filter(Measure == 'Percentage (%)' &amp; `Federal Electoral Division` %in% state)</a:t>
            </a:r>
          </a:p>
          <a:p>
            <a:pPr lvl="0" rtl="0" algn="l">
              <a:spcBef>
                <a:spcPts val="0"/>
              </a:spcBef>
              <a:buNone/>
            </a:pPr>
            <a:r>
              <a:t/>
            </a:r>
            <a:endParaRPr sz="1200"/>
          </a:p>
          <a:p>
            <a:pPr lvl="0" rtl="0" algn="l">
              <a:spcBef>
                <a:spcPts val="0"/>
              </a:spcBef>
              <a:buNone/>
            </a:pPr>
            <a:r>
              <a:rPr lang="en-GB" sz="1200"/>
              <a:t>yes &lt;- test_ampls[which(test_ampls$Response == "Response clear - Yes"),]</a:t>
            </a:r>
          </a:p>
          <a:p>
            <a:pPr lvl="0" rtl="0" algn="l">
              <a:spcBef>
                <a:spcPts val="0"/>
              </a:spcBef>
              <a:buNone/>
            </a:pPr>
            <a:r>
              <a:rPr lang="en-GB" sz="1200"/>
              <a:t>no &lt;- test_ampls[which(test_ampls$Response == "Response clear - No"),]</a:t>
            </a:r>
          </a:p>
          <a:p>
            <a:pPr lvl="0" rtl="0" algn="l">
              <a:spcBef>
                <a:spcPts val="0"/>
              </a:spcBef>
              <a:buNone/>
            </a:pPr>
            <a:r>
              <a:t/>
            </a:r>
            <a:endParaRPr sz="1200"/>
          </a:p>
          <a:p>
            <a:pPr lvl="0" rtl="0" algn="l">
              <a:spcBef>
                <a:spcPts val="0"/>
              </a:spcBef>
              <a:buNone/>
            </a:pPr>
            <a:r>
              <a:t/>
            </a:r>
            <a:endParaRPr sz="1200"/>
          </a:p>
          <a:p>
            <a:pPr lvl="0" rtl="0" algn="l">
              <a:spcBef>
                <a:spcPts val="0"/>
              </a:spcBef>
              <a:buNone/>
            </a:pPr>
            <a:r>
              <a:t/>
            </a:r>
            <a:endParaRPr sz="1200"/>
          </a:p>
          <a:p>
            <a:pPr lvl="0" rtl="0" algn="l">
              <a:spcBef>
                <a:spcPts val="0"/>
              </a:spcBef>
              <a:buNone/>
            </a:pPr>
            <a:r>
              <a:t/>
            </a:r>
            <a:endParaRPr sz="1200"/>
          </a:p>
          <a:p>
            <a:pPr lvl="0" rtl="0" algn="l">
              <a:spcBef>
                <a:spcPts val="0"/>
              </a:spcBef>
              <a:buNone/>
            </a:pPr>
            <a:r>
              <a:t/>
            </a:r>
            <a:endParaRPr sz="1200"/>
          </a:p>
          <a:p>
            <a:pPr lvl="0" rtl="0" algn="l">
              <a:spcBef>
                <a:spcPts val="0"/>
              </a:spcBef>
              <a:buNone/>
            </a:pPr>
            <a:r>
              <a:t/>
            </a:r>
            <a:endParaRPr sz="1200"/>
          </a:p>
          <a:p>
            <a:pPr lvl="0" rtl="0" algn="l">
              <a:spcBef>
                <a:spcPts val="0"/>
              </a:spcBef>
              <a:buNone/>
            </a:pPr>
            <a:r>
              <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ctrTitle"/>
          </p:nvPr>
        </p:nvSpPr>
        <p:spPr>
          <a:xfrm>
            <a:off x="363525" y="252250"/>
            <a:ext cx="8520600" cy="600300"/>
          </a:xfrm>
          <a:prstGeom prst="rect">
            <a:avLst/>
          </a:prstGeom>
        </p:spPr>
        <p:txBody>
          <a:bodyPr anchorCtr="0" anchor="b" bIns="91425" lIns="91425" rIns="91425" wrap="square" tIns="91425">
            <a:noAutofit/>
          </a:bodyPr>
          <a:lstStyle/>
          <a:p>
            <a:pPr lvl="0" algn="l">
              <a:spcBef>
                <a:spcPts val="0"/>
              </a:spcBef>
              <a:buNone/>
            </a:pPr>
            <a:r>
              <a:rPr lang="en-GB" sz="3600"/>
              <a:t>Age groups:   Sadia</a:t>
            </a:r>
          </a:p>
        </p:txBody>
      </p:sp>
      <p:sp>
        <p:nvSpPr>
          <p:cNvPr id="136" name="Shape 136"/>
          <p:cNvSpPr txBox="1"/>
          <p:nvPr>
            <p:ph idx="1" type="subTitle"/>
          </p:nvPr>
        </p:nvSpPr>
        <p:spPr>
          <a:xfrm>
            <a:off x="311700" y="1370725"/>
            <a:ext cx="8520600" cy="2502000"/>
          </a:xfrm>
          <a:prstGeom prst="rect">
            <a:avLst/>
          </a:prstGeom>
        </p:spPr>
        <p:txBody>
          <a:bodyPr anchorCtr="0" anchor="t" bIns="91425" lIns="91425" rIns="91425" wrap="square" tIns="91425">
            <a:noAutofit/>
          </a:bodyPr>
          <a:lstStyle/>
          <a:p>
            <a:pPr indent="-406400" lvl="0" marL="457200" rtl="0" algn="l">
              <a:spcBef>
                <a:spcPts val="0"/>
              </a:spcBef>
              <a:spcAft>
                <a:spcPts val="0"/>
              </a:spcAft>
              <a:buSzPts val="2800"/>
              <a:buAutoNum type="arabicPeriod"/>
            </a:pPr>
            <a:r>
              <a:rPr lang="en-GB"/>
              <a:t>Under 25</a:t>
            </a:r>
          </a:p>
          <a:p>
            <a:pPr indent="-406400" lvl="0" marL="457200" rtl="0" algn="l">
              <a:spcBef>
                <a:spcPts val="0"/>
              </a:spcBef>
              <a:spcAft>
                <a:spcPts val="0"/>
              </a:spcAft>
              <a:buSzPts val="2800"/>
              <a:buAutoNum type="arabicPeriod"/>
            </a:pPr>
            <a:r>
              <a:rPr lang="en-GB"/>
              <a:t>25-35</a:t>
            </a:r>
          </a:p>
          <a:p>
            <a:pPr indent="-406400" lvl="0" marL="457200" rtl="0" algn="l">
              <a:spcBef>
                <a:spcPts val="0"/>
              </a:spcBef>
              <a:spcAft>
                <a:spcPts val="0"/>
              </a:spcAft>
              <a:buSzPts val="2800"/>
              <a:buAutoNum type="arabicPeriod"/>
            </a:pPr>
            <a:r>
              <a:rPr lang="en-GB"/>
              <a:t>35-45</a:t>
            </a:r>
          </a:p>
          <a:p>
            <a:pPr indent="-406400" lvl="0" marL="457200" rtl="0" algn="l">
              <a:spcBef>
                <a:spcPts val="0"/>
              </a:spcBef>
              <a:spcAft>
                <a:spcPts val="0"/>
              </a:spcAft>
              <a:buSzPts val="2800"/>
              <a:buAutoNum type="arabicPeriod"/>
            </a:pPr>
            <a:r>
              <a:rPr lang="en-GB"/>
              <a:t>45-60</a:t>
            </a:r>
          </a:p>
          <a:p>
            <a:pPr indent="-406400" lvl="0" marL="457200" algn="l">
              <a:spcBef>
                <a:spcPts val="0"/>
              </a:spcBef>
              <a:buSzPts val="2800"/>
              <a:buAutoNum type="arabicPeriod"/>
            </a:pPr>
            <a:r>
              <a:rPr lang="en-GB"/>
              <a:t>Above 60</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ctrTitle"/>
          </p:nvPr>
        </p:nvSpPr>
        <p:spPr>
          <a:xfrm>
            <a:off x="363525" y="161550"/>
            <a:ext cx="8520600" cy="690900"/>
          </a:xfrm>
          <a:prstGeom prst="rect">
            <a:avLst/>
          </a:prstGeom>
        </p:spPr>
        <p:txBody>
          <a:bodyPr anchorCtr="0" anchor="b" bIns="91425" lIns="91425" rIns="91425" wrap="square" tIns="91425">
            <a:noAutofit/>
          </a:bodyPr>
          <a:lstStyle/>
          <a:p>
            <a:pPr lvl="0" algn="l">
              <a:spcBef>
                <a:spcPts val="0"/>
              </a:spcBef>
              <a:buNone/>
            </a:pPr>
            <a:r>
              <a:rPr lang="en-GB" sz="3000"/>
              <a:t>Per state participation                       (Sadia)</a:t>
            </a:r>
          </a:p>
        </p:txBody>
      </p:sp>
      <p:sp>
        <p:nvSpPr>
          <p:cNvPr id="142" name="Shape 142"/>
          <p:cNvSpPr txBox="1"/>
          <p:nvPr>
            <p:ph idx="1" type="subTitle"/>
          </p:nvPr>
        </p:nvSpPr>
        <p:spPr>
          <a:xfrm>
            <a:off x="311700" y="852450"/>
            <a:ext cx="8520600" cy="3912900"/>
          </a:xfrm>
          <a:prstGeom prst="rect">
            <a:avLst/>
          </a:prstGeom>
        </p:spPr>
        <p:txBody>
          <a:bodyPr anchorCtr="0" anchor="t" bIns="91425" lIns="91425" rIns="91425" wrap="square" tIns="91425">
            <a:noAutofit/>
          </a:bodyPr>
          <a:lstStyle/>
          <a:p>
            <a:pPr lvl="0" rtl="0" algn="l">
              <a:spcBef>
                <a:spcPts val="0"/>
              </a:spcBef>
              <a:buNone/>
            </a:pPr>
            <a:r>
              <a:rPr lang="en-GB" sz="1400"/>
              <a:t>#file read</a:t>
            </a:r>
          </a:p>
          <a:p>
            <a:pPr lvl="0" rtl="0" algn="l">
              <a:spcBef>
                <a:spcPts val="0"/>
              </a:spcBef>
              <a:buNone/>
            </a:pPr>
            <a:r>
              <a:rPr lang="en-GB" sz="1400"/>
              <a:t>female = read_csv("C:/Users/Sadia/Desktop/OpenRes/ResponseFemale.csv")</a:t>
            </a:r>
          </a:p>
          <a:p>
            <a:pPr lvl="0" rtl="0" algn="l">
              <a:spcBef>
                <a:spcPts val="0"/>
              </a:spcBef>
              <a:buNone/>
            </a:pPr>
            <a:r>
              <a:rPr lang="en-GB" sz="1400"/>
              <a:t>male = read_csv("C:/Users/Sadia/Desktop/OpenRes/ResponseMale.csv")</a:t>
            </a:r>
          </a:p>
          <a:p>
            <a:pPr lvl="0" rtl="0" algn="l">
              <a:spcBef>
                <a:spcPts val="0"/>
              </a:spcBef>
              <a:buNone/>
            </a:pPr>
            <a:r>
              <a:rPr lang="en-GB" sz="1400"/>
              <a:t># duplicate removal</a:t>
            </a:r>
          </a:p>
          <a:p>
            <a:pPr lvl="0" rtl="0" algn="l">
              <a:spcBef>
                <a:spcPts val="0"/>
              </a:spcBef>
              <a:buNone/>
            </a:pPr>
            <a:r>
              <a:rPr lang="en-GB" sz="1400"/>
              <a:t>dup_free_female = distinct(female)</a:t>
            </a:r>
          </a:p>
          <a:p>
            <a:pPr lvl="0" rtl="0" algn="l">
              <a:spcBef>
                <a:spcPts val="0"/>
              </a:spcBef>
              <a:buNone/>
            </a:pPr>
            <a:r>
              <a:rPr lang="en-GB" sz="1400"/>
              <a:t>dup_free_male = distinct(male)</a:t>
            </a:r>
          </a:p>
          <a:p>
            <a:pPr lvl="0" rtl="0" algn="l">
              <a:spcBef>
                <a:spcPts val="0"/>
              </a:spcBef>
              <a:buNone/>
            </a:pPr>
            <a:r>
              <a:rPr lang="en-GB" sz="1400"/>
              <a:t>states = c("New South Wales (Total)", "Victoria (Total)", "Queensland (Total)", "South Australia (Total)", </a:t>
            </a:r>
          </a:p>
          <a:p>
            <a:pPr lvl="0" rtl="0" algn="l">
              <a:spcBef>
                <a:spcPts val="0"/>
              </a:spcBef>
              <a:buNone/>
            </a:pPr>
            <a:r>
              <a:rPr lang="en-GB" sz="1400"/>
              <a:t>           "Western Australia (Total)", "Tasmania (Total)", "Northern Territory (Total)", </a:t>
            </a:r>
          </a:p>
          <a:p>
            <a:pPr lvl="0" rtl="0" algn="l">
              <a:spcBef>
                <a:spcPts val="0"/>
              </a:spcBef>
              <a:buNone/>
            </a:pPr>
            <a:r>
              <a:rPr lang="en-GB" sz="1400"/>
              <a:t>           "Australian Capital Territory (Total)", "Australia (Total)")</a:t>
            </a:r>
          </a:p>
          <a:p>
            <a:pPr lvl="0" rtl="0" algn="l">
              <a:spcBef>
                <a:spcPts val="0"/>
              </a:spcBef>
              <a:buNone/>
            </a:pPr>
            <a:r>
              <a:rPr lang="en-GB" sz="1400"/>
              <a:t># data selection</a:t>
            </a:r>
          </a:p>
          <a:p>
            <a:pPr lvl="0" rtl="0" algn="l">
              <a:spcBef>
                <a:spcPts val="0"/>
              </a:spcBef>
              <a:buNone/>
            </a:pPr>
            <a:r>
              <a:rPr lang="en-GB" sz="1400"/>
              <a:t>test_m = dup_free_male %&gt;% </a:t>
            </a:r>
          </a:p>
          <a:p>
            <a:pPr lvl="0" rtl="0" algn="l">
              <a:spcBef>
                <a:spcPts val="0"/>
              </a:spcBef>
              <a:buNone/>
            </a:pPr>
            <a:r>
              <a:rPr lang="en-GB" sz="1400"/>
              <a:t>  	filter(FederalElectoralDivison %in% states, Participation %in% "Participation rate (%)")</a:t>
            </a:r>
          </a:p>
          <a:p>
            <a:pPr lvl="0" rtl="0" algn="l">
              <a:spcBef>
                <a:spcPts val="0"/>
              </a:spcBef>
              <a:buNone/>
            </a:pPr>
            <a:r>
              <a:rPr lang="en-GB" sz="1400"/>
              <a:t>test_fm = dup_free_female %&gt;%</a:t>
            </a:r>
          </a:p>
          <a:p>
            <a:pPr lvl="0" rtl="0" algn="l">
              <a:spcBef>
                <a:spcPts val="0"/>
              </a:spcBef>
              <a:buNone/>
            </a:pPr>
            <a:r>
              <a:rPr lang="en-GB" sz="1400"/>
              <a:t>  	filter(FederalElectoralDivison %in% states, Participation %in% "Participation rate (%)")</a:t>
            </a:r>
          </a:p>
          <a:p>
            <a:pPr lvl="0" rtl="0" algn="l">
              <a:spcBef>
                <a:spcPts val="0"/>
              </a:spcBef>
              <a:buNone/>
            </a:pPr>
            <a:r>
              <a:rPr lang="en-GB" sz="1400"/>
              <a:t># get % participation response</a:t>
            </a:r>
          </a:p>
          <a:p>
            <a:pPr lvl="0" rtl="0" algn="l">
              <a:spcBef>
                <a:spcPts val="0"/>
              </a:spcBef>
              <a:buNone/>
            </a:pPr>
            <a:r>
              <a:rPr lang="en-GB" sz="1400"/>
              <a:t>a_m = test_m %&gt;%</a:t>
            </a:r>
          </a:p>
          <a:p>
            <a:pPr lvl="0" rtl="0" algn="l">
              <a:spcBef>
                <a:spcPts val="0"/>
              </a:spcBef>
              <a:buNone/>
            </a:pPr>
            <a:r>
              <a:rPr lang="en-GB" sz="1400"/>
              <a:t>      filter(Participation == "Participation rate (%)") </a:t>
            </a:r>
          </a:p>
          <a:p>
            <a:pPr lvl="0" rtl="0" algn="l">
              <a:spcBef>
                <a:spcPts val="0"/>
              </a:spcBef>
              <a:buNone/>
            </a:pPr>
            <a:r>
              <a:rPr lang="en-GB" sz="1400"/>
              <a:t>a_fm = test_fm %&gt;%</a:t>
            </a:r>
          </a:p>
          <a:p>
            <a:pPr lvl="0" rtl="0" algn="l">
              <a:spcBef>
                <a:spcPts val="0"/>
              </a:spcBef>
              <a:buNone/>
            </a:pPr>
            <a:r>
              <a:rPr lang="en-GB" sz="1400"/>
              <a:t>  filter(Participation == "Participation rate (%)") </a:t>
            </a:r>
          </a:p>
          <a:p>
            <a:pPr lvl="0" rtl="0" algn="l">
              <a:spcBef>
                <a:spcPts val="0"/>
              </a:spcBef>
              <a:buNone/>
            </a:pPr>
            <a:r>
              <a:t/>
            </a:r>
            <a:endParaRPr sz="1400"/>
          </a:p>
          <a:p>
            <a:pPr lvl="0" rtl="0" algn="l">
              <a:spcBef>
                <a:spcPts val="0"/>
              </a:spcBef>
              <a:buNone/>
            </a:pPr>
            <a:r>
              <a:rPr lang="en-GB" sz="1400"/>
              <a:t>for_plot = cbind(a_m$FederalElectoralDivison,a_m$Total.Males.b.,a_fm$Total.Females.b.)</a:t>
            </a:r>
          </a:p>
          <a:p>
            <a:pPr lvl="0" rtl="0" algn="l">
              <a:spcBef>
                <a:spcPts val="0"/>
              </a:spcBef>
              <a:buNone/>
            </a:pPr>
            <a:r>
              <a:rPr lang="en-GB" sz="1400"/>
              <a:t>for_plot = as.data.frame(for_plot) </a:t>
            </a:r>
          </a:p>
          <a:p>
            <a:pPr lvl="0" rtl="0" algn="l">
              <a:spcBef>
                <a:spcPts val="0"/>
              </a:spcBef>
              <a:buNone/>
            </a:pPr>
            <a:r>
              <a:rPr lang="en-GB" sz="1400"/>
              <a:t>for_plot$V2 = as.numeric(as.character(for_plot$V2))</a:t>
            </a:r>
          </a:p>
          <a:p>
            <a:pPr lvl="0" rtl="0" algn="l">
              <a:spcBef>
                <a:spcPts val="0"/>
              </a:spcBef>
              <a:buNone/>
            </a:pPr>
            <a:r>
              <a:rPr lang="en-GB" sz="1400"/>
              <a:t>for_plot$V3 = as.numeric(as.character(for_plot$V3))</a:t>
            </a:r>
          </a:p>
          <a:p>
            <a:pPr lvl="0" rtl="0" algn="l">
              <a:spcBef>
                <a:spcPts val="0"/>
              </a:spcBef>
              <a:buNone/>
            </a:pPr>
            <a:r>
              <a:t/>
            </a:r>
            <a:endParaRPr sz="1400"/>
          </a:p>
          <a:p>
            <a:pPr lvl="0" rtl="0" algn="l">
              <a:spcBef>
                <a:spcPts val="0"/>
              </a:spcBef>
              <a:buNone/>
            </a:pPr>
            <a:r>
              <a:rPr lang="en-GB" sz="1400"/>
              <a:t>library(tidyr)</a:t>
            </a:r>
          </a:p>
          <a:p>
            <a:pPr lvl="0" rtl="0" algn="l">
              <a:spcBef>
                <a:spcPts val="0"/>
              </a:spcBef>
              <a:buNone/>
            </a:pPr>
            <a:r>
              <a:rPr lang="en-GB" sz="1400"/>
              <a:t>for_plot %&gt;%</a:t>
            </a:r>
          </a:p>
          <a:p>
            <a:pPr lvl="0" rtl="0" algn="l">
              <a:spcBef>
                <a:spcPts val="0"/>
              </a:spcBef>
              <a:buNone/>
            </a:pPr>
            <a:r>
              <a:rPr lang="en-GB" sz="1400"/>
              <a:t>  gather(V2,V3,key='gender',value="participation (%)") %&gt;%</a:t>
            </a:r>
          </a:p>
          <a:p>
            <a:pPr lvl="0" rtl="0" algn="l">
              <a:spcBef>
                <a:spcPts val="0"/>
              </a:spcBef>
              <a:buNone/>
            </a:pPr>
            <a:r>
              <a:rPr lang="en-GB" sz="1400"/>
              <a:t>  ggplot() +</a:t>
            </a:r>
          </a:p>
          <a:p>
            <a:pPr lvl="0" rtl="0" algn="l">
              <a:spcBef>
                <a:spcPts val="0"/>
              </a:spcBef>
              <a:buNone/>
            </a:pPr>
            <a:r>
              <a:rPr lang="en-GB" sz="1400"/>
              <a:t>  geom_bar(aes(y=`participation (%)`,x=V1, fill=gender),stat = 'identity',position = "dodge")+</a:t>
            </a:r>
          </a:p>
          <a:p>
            <a:pPr lvl="0" rtl="0" algn="l">
              <a:spcBef>
                <a:spcPts val="0"/>
              </a:spcBef>
              <a:buNone/>
            </a:pPr>
            <a:r>
              <a:rPr lang="en-GB" sz="1400"/>
              <a:t>  coord_flip()+</a:t>
            </a:r>
          </a:p>
          <a:p>
            <a:pPr lvl="0" rtl="0" algn="l">
              <a:spcBef>
                <a:spcPts val="0"/>
              </a:spcBef>
              <a:buNone/>
            </a:pPr>
            <a:r>
              <a:rPr lang="en-GB" sz="1400"/>
              <a:t>  scale_fill_manual(values = c("blue", "Red"), name = "State/Gender", labels = c("Male ","Female"))</a:t>
            </a:r>
          </a:p>
          <a:p>
            <a:pPr lvl="0" algn="l">
              <a:spcBef>
                <a:spcPts val="0"/>
              </a:spcBef>
              <a:buNone/>
            </a:pPr>
            <a:r>
              <a:t/>
            </a:r>
            <a:endParaRPr/>
          </a:p>
        </p:txBody>
      </p:sp>
      <p:pic>
        <p:nvPicPr>
          <p:cNvPr id="143" name="Shape 143"/>
          <p:cNvPicPr preferRelativeResize="0"/>
          <p:nvPr/>
        </p:nvPicPr>
        <p:blipFill>
          <a:blip r:embed="rId3">
            <a:alphaModFix/>
          </a:blip>
          <a:stretch>
            <a:fillRect/>
          </a:stretch>
        </p:blipFill>
        <p:spPr>
          <a:xfrm>
            <a:off x="5046050" y="2019025"/>
            <a:ext cx="3944100" cy="2963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idx="1" type="subTitle"/>
          </p:nvPr>
        </p:nvSpPr>
        <p:spPr>
          <a:xfrm>
            <a:off x="4709750" y="0"/>
            <a:ext cx="4273500" cy="4776300"/>
          </a:xfrm>
          <a:prstGeom prst="rect">
            <a:avLst/>
          </a:prstGeom>
        </p:spPr>
        <p:txBody>
          <a:bodyPr anchorCtr="0" anchor="t" bIns="91425" lIns="91425" rIns="91425" wrap="square" tIns="91425">
            <a:noAutofit/>
          </a:bodyPr>
          <a:lstStyle/>
          <a:p>
            <a:pPr lvl="0">
              <a:spcBef>
                <a:spcPts val="0"/>
              </a:spcBef>
              <a:buNone/>
            </a:pPr>
            <a:r>
              <a:rPr lang="en-GB" sz="1800"/>
              <a:t>Found a significant relationship between gender ratio of those who participated and the outcome in the electorate. The more women that participated compared to men, the higher the rate of YES votes.</a:t>
            </a:r>
          </a:p>
          <a:p>
            <a:pPr lvl="0">
              <a:spcBef>
                <a:spcPts val="0"/>
              </a:spcBef>
              <a:buNone/>
            </a:pPr>
            <a:r>
              <a:rPr lang="en-GB" sz="1800"/>
              <a:t>Outliers of note: Sydney - lower female ratio of participation but still very high yes votes.</a:t>
            </a:r>
          </a:p>
          <a:p>
            <a:pPr lvl="0">
              <a:spcBef>
                <a:spcPts val="0"/>
              </a:spcBef>
              <a:buNone/>
            </a:pPr>
            <a:r>
              <a:rPr lang="en-GB" sz="1800"/>
              <a:t>Disclaimer: Of course cannot say that women voted yes more, as we do not have that data.  There could be other variables involved (such as urban versus rural, age etc.) that influence both gender ratios and yes voting.</a:t>
            </a:r>
          </a:p>
          <a:p>
            <a:pPr lvl="0">
              <a:spcBef>
                <a:spcPts val="0"/>
              </a:spcBef>
              <a:buNone/>
            </a:pPr>
            <a:r>
              <a:rPr lang="en-GB" sz="1800"/>
              <a:t>But still quite interesting! :)</a:t>
            </a:r>
          </a:p>
          <a:p>
            <a:pPr lvl="0">
              <a:spcBef>
                <a:spcPts val="0"/>
              </a:spcBef>
              <a:buNone/>
            </a:pPr>
            <a:r>
              <a:rPr lang="en-GB" sz="1800"/>
              <a:t>Attached code on the word doc</a:t>
            </a:r>
          </a:p>
        </p:txBody>
      </p:sp>
      <p:pic>
        <p:nvPicPr>
          <p:cNvPr id="149" name="Shape 149"/>
          <p:cNvPicPr preferRelativeResize="0"/>
          <p:nvPr/>
        </p:nvPicPr>
        <p:blipFill>
          <a:blip r:embed="rId3">
            <a:alphaModFix/>
          </a:blip>
          <a:stretch>
            <a:fillRect/>
          </a:stretch>
        </p:blipFill>
        <p:spPr>
          <a:xfrm>
            <a:off x="528005" y="0"/>
            <a:ext cx="3945545"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idx="1" type="subTitle"/>
          </p:nvPr>
        </p:nvSpPr>
        <p:spPr>
          <a:xfrm>
            <a:off x="6442500" y="170575"/>
            <a:ext cx="2701500" cy="4881000"/>
          </a:xfrm>
          <a:prstGeom prst="rect">
            <a:avLst/>
          </a:prstGeom>
        </p:spPr>
        <p:txBody>
          <a:bodyPr anchorCtr="0" anchor="t" bIns="91425" lIns="91425" rIns="91425" wrap="square" tIns="91425">
            <a:noAutofit/>
          </a:bodyPr>
          <a:lstStyle/>
          <a:p>
            <a:pPr lvl="0">
              <a:spcBef>
                <a:spcPts val="0"/>
              </a:spcBef>
              <a:buNone/>
            </a:pPr>
            <a:r>
              <a:rPr lang="en-GB" sz="1800"/>
              <a:t>This plot looks at the rate of 25-29 year olds compared to other age groups and whether that is related to YES votes.</a:t>
            </a:r>
          </a:p>
          <a:p>
            <a:pPr lvl="0">
              <a:spcBef>
                <a:spcPts val="0"/>
              </a:spcBef>
              <a:buNone/>
            </a:pPr>
            <a:r>
              <a:rPr lang="en-GB" sz="1800"/>
              <a:t>The higher the amount of 25-29yr-olds in an electorate the higher the rate of YES votes.</a:t>
            </a:r>
          </a:p>
          <a:p>
            <a:pPr lvl="0">
              <a:spcBef>
                <a:spcPts val="0"/>
              </a:spcBef>
              <a:buNone/>
            </a:pPr>
            <a:r>
              <a:t/>
            </a:r>
            <a:endParaRPr sz="1800"/>
          </a:p>
          <a:p>
            <a:pPr lvl="0">
              <a:spcBef>
                <a:spcPts val="0"/>
              </a:spcBef>
              <a:buNone/>
            </a:pPr>
            <a:r>
              <a:rPr lang="en-GB" sz="1800"/>
              <a:t>Another take-away from this graph is that it looks like NSW may be a polarised state: has some of the highest and lowest rates of YES voting</a:t>
            </a:r>
          </a:p>
          <a:p>
            <a:pPr lvl="0">
              <a:spcBef>
                <a:spcPts val="0"/>
              </a:spcBef>
              <a:buNone/>
            </a:pPr>
            <a:r>
              <a:t/>
            </a:r>
            <a:endParaRPr sz="1800"/>
          </a:p>
        </p:txBody>
      </p:sp>
      <p:pic>
        <p:nvPicPr>
          <p:cNvPr id="155" name="Shape 155"/>
          <p:cNvPicPr preferRelativeResize="0"/>
          <p:nvPr/>
        </p:nvPicPr>
        <p:blipFill>
          <a:blip r:embed="rId3">
            <a:alphaModFix/>
          </a:blip>
          <a:stretch>
            <a:fillRect/>
          </a:stretch>
        </p:blipFill>
        <p:spPr>
          <a:xfrm>
            <a:off x="10" y="0"/>
            <a:ext cx="6204431"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idx="1" type="subTitle"/>
          </p:nvPr>
        </p:nvSpPr>
        <p:spPr>
          <a:xfrm>
            <a:off x="6403125" y="183700"/>
            <a:ext cx="2429100" cy="4959900"/>
          </a:xfrm>
          <a:prstGeom prst="rect">
            <a:avLst/>
          </a:prstGeom>
        </p:spPr>
        <p:txBody>
          <a:bodyPr anchorCtr="0" anchor="t" bIns="91425" lIns="91425" rIns="91425" wrap="square" tIns="91425">
            <a:noAutofit/>
          </a:bodyPr>
          <a:lstStyle/>
          <a:p>
            <a:pPr lvl="0">
              <a:spcBef>
                <a:spcPts val="0"/>
              </a:spcBef>
              <a:buNone/>
            </a:pPr>
            <a:r>
              <a:rPr lang="en-GB" sz="1800"/>
              <a:t>Finally I examined whether the amount of the oldest Australians (over 85) voting in an electorate influenced the YES vote.</a:t>
            </a:r>
          </a:p>
          <a:p>
            <a:pPr lvl="0">
              <a:spcBef>
                <a:spcPts val="0"/>
              </a:spcBef>
              <a:buNone/>
            </a:pPr>
            <a:r>
              <a:rPr lang="en-GB" sz="1800"/>
              <a:t>There was no relationship with the levels of over 85s and the outcome.</a:t>
            </a:r>
          </a:p>
          <a:p>
            <a:pPr lvl="0">
              <a:spcBef>
                <a:spcPts val="0"/>
              </a:spcBef>
              <a:buNone/>
            </a:pPr>
            <a:r>
              <a:t/>
            </a:r>
            <a:endParaRPr/>
          </a:p>
        </p:txBody>
      </p:sp>
      <p:pic>
        <p:nvPicPr>
          <p:cNvPr id="161" name="Shape 161"/>
          <p:cNvPicPr preferRelativeResize="0"/>
          <p:nvPr/>
        </p:nvPicPr>
        <p:blipFill>
          <a:blip r:embed="rId3">
            <a:alphaModFix/>
          </a:blip>
          <a:stretch>
            <a:fillRect/>
          </a:stretch>
        </p:blipFill>
        <p:spPr>
          <a:xfrm>
            <a:off x="10" y="0"/>
            <a:ext cx="6204431"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ctrTitle"/>
          </p:nvPr>
        </p:nvSpPr>
        <p:spPr>
          <a:xfrm>
            <a:off x="311700" y="359700"/>
            <a:ext cx="8520600" cy="410100"/>
          </a:xfrm>
          <a:prstGeom prst="rect">
            <a:avLst/>
          </a:prstGeom>
        </p:spPr>
        <p:txBody>
          <a:bodyPr anchorCtr="0" anchor="b" bIns="91425" lIns="91425" rIns="91425" wrap="square" tIns="91425">
            <a:noAutofit/>
          </a:bodyPr>
          <a:lstStyle/>
          <a:p>
            <a:pPr lvl="0" rtl="0">
              <a:spcBef>
                <a:spcPts val="0"/>
              </a:spcBef>
              <a:buNone/>
            </a:pPr>
            <a:r>
              <a:rPr lang="en-GB" sz="2400"/>
              <a:t>Code for mapping</a:t>
            </a:r>
          </a:p>
        </p:txBody>
      </p:sp>
      <p:sp>
        <p:nvSpPr>
          <p:cNvPr id="167" name="Shape 167"/>
          <p:cNvSpPr txBox="1"/>
          <p:nvPr/>
        </p:nvSpPr>
        <p:spPr>
          <a:xfrm>
            <a:off x="338200" y="1009900"/>
            <a:ext cx="8539500" cy="3049800"/>
          </a:xfrm>
          <a:prstGeom prst="rect">
            <a:avLst/>
          </a:prstGeom>
          <a:noFill/>
          <a:ln>
            <a:noFill/>
          </a:ln>
        </p:spPr>
        <p:txBody>
          <a:bodyPr anchorCtr="0" anchor="t" bIns="91425" lIns="91425" rIns="91425" wrap="square" tIns="91425">
            <a:noAutofit/>
          </a:bodyPr>
          <a:lstStyle/>
          <a:p>
            <a:pPr lvl="0">
              <a:spcBef>
                <a:spcPts val="0"/>
              </a:spcBef>
              <a:buNone/>
            </a:pPr>
            <a:r>
              <a:rPr lang="en-GB">
                <a:solidFill>
                  <a:srgbClr val="FFFF00"/>
                </a:solidFill>
              </a:rPr>
              <a:t>## install.packages("")</a:t>
            </a:r>
          </a:p>
          <a:p>
            <a:pPr lvl="0">
              <a:spcBef>
                <a:spcPts val="0"/>
              </a:spcBef>
              <a:buNone/>
            </a:pPr>
            <a:r>
              <a:rPr lang="en-GB">
                <a:solidFill>
                  <a:srgbClr val="FFFF00"/>
                </a:solidFill>
              </a:rPr>
              <a:t>library(dplyr)</a:t>
            </a:r>
          </a:p>
          <a:p>
            <a:pPr lvl="0">
              <a:spcBef>
                <a:spcPts val="0"/>
              </a:spcBef>
              <a:buNone/>
            </a:pPr>
            <a:r>
              <a:rPr lang="en-GB">
                <a:solidFill>
                  <a:srgbClr val="FFFF00"/>
                </a:solidFill>
              </a:rPr>
              <a:t>library(rgdal)</a:t>
            </a:r>
          </a:p>
          <a:p>
            <a:pPr lvl="0">
              <a:spcBef>
                <a:spcPts val="0"/>
              </a:spcBef>
              <a:buNone/>
            </a:pPr>
            <a:r>
              <a:rPr lang="en-GB">
                <a:solidFill>
                  <a:srgbClr val="FFFF00"/>
                </a:solidFill>
              </a:rPr>
              <a:t>library(tmap)</a:t>
            </a:r>
          </a:p>
          <a:p>
            <a:pPr lvl="0" rtl="0">
              <a:spcBef>
                <a:spcPts val="0"/>
              </a:spcBef>
              <a:buNone/>
            </a:pPr>
            <a:r>
              <a:rPr lang="en-GB">
                <a:solidFill>
                  <a:srgbClr val="FFFF00"/>
                </a:solidFill>
              </a:rPr>
              <a:t>#---------------------------------------------------------------------------#</a:t>
            </a:r>
          </a:p>
          <a:p>
            <a:pPr lvl="0">
              <a:spcBef>
                <a:spcPts val="0"/>
              </a:spcBef>
              <a:buNone/>
            </a:pPr>
            <a:r>
              <a:rPr lang="en-GB">
                <a:solidFill>
                  <a:srgbClr val="FFFF00"/>
                </a:solidFill>
              </a:rPr>
              <a:t>### Call data</a:t>
            </a:r>
          </a:p>
          <a:p>
            <a:pPr lvl="0">
              <a:spcBef>
                <a:spcPts val="0"/>
              </a:spcBef>
              <a:buNone/>
            </a:pPr>
            <a:r>
              <a:rPr lang="en-GB">
                <a:solidFill>
                  <a:srgbClr val="FFFF00"/>
                </a:solidFill>
              </a:rPr>
              <a:t>total &lt;- read.csv("ResponseTotal.csv")</a:t>
            </a:r>
          </a:p>
          <a:p>
            <a:pPr lvl="0">
              <a:spcBef>
                <a:spcPts val="0"/>
              </a:spcBef>
              <a:buNone/>
            </a:pPr>
            <a:r>
              <a:rPr lang="en-GB">
                <a:solidFill>
                  <a:srgbClr val="FFFF00"/>
                </a:solidFill>
              </a:rPr>
              <a:t>map &lt;- readOGR(dsn="101_electoral_boundaries/COM20111216_ELB_region.shp",layer="COM20111216_ELB_region")</a:t>
            </a:r>
          </a:p>
          <a:p>
            <a:pPr lvl="0">
              <a:spcBef>
                <a:spcPts val="0"/>
              </a:spcBef>
              <a:buNone/>
            </a:pPr>
            <a:r>
              <a:t/>
            </a:r>
            <a:endParaRPr>
              <a:solidFill>
                <a:srgbClr val="FFFF00"/>
              </a:solidFill>
            </a:endParaRPr>
          </a:p>
          <a:p>
            <a:pPr lvl="0">
              <a:spcBef>
                <a:spcPts val="0"/>
              </a:spcBef>
              <a:buNone/>
            </a:pPr>
            <a:r>
              <a:rPr lang="en-GB">
                <a:solidFill>
                  <a:srgbClr val="FFFF00"/>
                </a:solidFill>
              </a:rPr>
              <a:t># lots of duplicates in the data so we first need to get our data clean</a:t>
            </a:r>
          </a:p>
          <a:p>
            <a:pPr lvl="0">
              <a:spcBef>
                <a:spcPts val="0"/>
              </a:spcBef>
              <a:buNone/>
            </a:pPr>
            <a:r>
              <a:rPr lang="en-GB">
                <a:solidFill>
                  <a:srgbClr val="FFFF00"/>
                </a:solidFill>
              </a:rPr>
              <a:t>dup_free_female = distinct(female)</a:t>
            </a:r>
          </a:p>
          <a:p>
            <a:pPr lvl="0">
              <a:spcBef>
                <a:spcPts val="0"/>
              </a:spcBef>
              <a:buNone/>
            </a:pPr>
            <a:r>
              <a:rPr lang="en-GB">
                <a:solidFill>
                  <a:srgbClr val="FFFF00"/>
                </a:solidFill>
              </a:rPr>
              <a:t>dup_free_male = distinct(male)</a:t>
            </a:r>
          </a:p>
          <a:p>
            <a:pPr lvl="0">
              <a:spcBef>
                <a:spcPts val="0"/>
              </a:spcBef>
              <a:buNone/>
            </a:pPr>
            <a:r>
              <a:rPr lang="en-GB">
                <a:solidFill>
                  <a:srgbClr val="FFFF00"/>
                </a:solidFill>
              </a:rPr>
              <a:t>dup_free_total = distinct(total)</a:t>
            </a:r>
          </a:p>
          <a:p>
            <a:pPr lvl="0">
              <a:spcBef>
                <a:spcPts val="0"/>
              </a:spcBef>
              <a:buNone/>
            </a:pPr>
            <a:r>
              <a:t/>
            </a:r>
            <a:endParaRPr>
              <a:solidFill>
                <a:srgbClr val="FFFF00"/>
              </a:solidFill>
            </a:endParaRPr>
          </a:p>
          <a:p>
            <a:pPr lvl="0">
              <a:spcBef>
                <a:spcPts val="0"/>
              </a:spcBef>
              <a:buNone/>
            </a:pPr>
            <a:r>
              <a:rPr lang="en-GB">
                <a:solidFill>
                  <a:srgbClr val="FFFF00"/>
                </a:solidFill>
              </a:rPr>
              <a:t># Find out what variables are measures </a:t>
            </a:r>
          </a:p>
          <a:p>
            <a:pPr lvl="0">
              <a:spcBef>
                <a:spcPts val="0"/>
              </a:spcBef>
              <a:buNone/>
            </a:pPr>
            <a:r>
              <a:rPr lang="en-GB">
                <a:solidFill>
                  <a:srgbClr val="FFFF00"/>
                </a:solidFill>
              </a:rPr>
              <a:t>unique(total$Participation)</a:t>
            </a:r>
          </a:p>
          <a:p>
            <a:pPr lvl="0">
              <a:spcBef>
                <a:spcPts val="0"/>
              </a:spcBef>
              <a:buNone/>
            </a:pPr>
            <a:r>
              <a:t/>
            </a:r>
            <a:endParaRPr>
              <a:solidFill>
                <a:srgbClr val="FFFF00"/>
              </a:solidFill>
            </a:endParaRPr>
          </a:p>
          <a:p>
            <a:pPr lvl="0">
              <a:spcBef>
                <a:spcPts val="0"/>
              </a:spcBef>
              <a:buNone/>
            </a:pPr>
            <a:r>
              <a:rPr lang="en-GB">
                <a:solidFill>
                  <a:srgbClr val="FFFF00"/>
                </a:solidFill>
              </a:rPr>
              <a:t># Filter on different measurement parametes </a:t>
            </a:r>
          </a:p>
          <a:p>
            <a:pPr lvl="0">
              <a:spcBef>
                <a:spcPts val="0"/>
              </a:spcBef>
              <a:buNone/>
            </a:pPr>
            <a:r>
              <a:rPr lang="en-GB">
                <a:solidFill>
                  <a:srgbClr val="FFFF00"/>
                </a:solidFill>
              </a:rPr>
              <a:t>total_sub &lt;- dup_free_total[which(dup_free_total$Participation == "Participation rate (%)"),]</a:t>
            </a:r>
          </a:p>
          <a:p>
            <a:pPr lvl="0">
              <a:spcBef>
                <a:spcPts val="0"/>
              </a:spcBef>
              <a:buNone/>
            </a:pPr>
            <a:r>
              <a:t/>
            </a:r>
            <a:endParaRPr>
              <a:solidFill>
                <a:srgbClr val="FFFF00"/>
              </a:solidFill>
            </a:endParaRPr>
          </a:p>
          <a:p>
            <a:pPr lvl="0">
              <a:spcBef>
                <a:spcPts val="0"/>
              </a:spcBef>
              <a:buNone/>
            </a:pPr>
            <a:r>
              <a:rPr lang="en-GB">
                <a:solidFill>
                  <a:srgbClr val="FFFF00"/>
                </a:solidFill>
              </a:rPr>
              <a:t># Make column names the same to merge</a:t>
            </a:r>
          </a:p>
          <a:p>
            <a:pPr lvl="0">
              <a:spcBef>
                <a:spcPts val="0"/>
              </a:spcBef>
              <a:buNone/>
            </a:pPr>
            <a:r>
              <a:rPr lang="en-GB">
                <a:solidFill>
                  <a:srgbClr val="FFFF00"/>
                </a:solidFill>
              </a:rPr>
              <a:t>total$ELECT_DIV &lt;- total$FederalElectoralDivison</a:t>
            </a:r>
          </a:p>
          <a:p>
            <a:pPr lvl="0">
              <a:spcBef>
                <a:spcPts val="0"/>
              </a:spcBef>
              <a:buNone/>
            </a:pPr>
            <a:r>
              <a:t/>
            </a:r>
            <a:endParaRPr>
              <a:solidFill>
                <a:srgbClr val="FFFF00"/>
              </a:solidFill>
            </a:endParaRPr>
          </a:p>
          <a:p>
            <a:pPr lvl="0">
              <a:spcBef>
                <a:spcPts val="0"/>
              </a:spcBef>
              <a:buNone/>
            </a:pPr>
            <a:r>
              <a:rPr lang="en-GB">
                <a:solidFill>
                  <a:srgbClr val="FFFF00"/>
                </a:solidFill>
              </a:rPr>
              <a:t># Merge data </a:t>
            </a:r>
          </a:p>
          <a:p>
            <a:pPr lvl="0">
              <a:spcBef>
                <a:spcPts val="0"/>
              </a:spcBef>
              <a:buNone/>
            </a:pPr>
            <a:r>
              <a:rPr lang="en-GB">
                <a:solidFill>
                  <a:srgbClr val="FFFF00"/>
                </a:solidFill>
              </a:rPr>
              <a:t>map1 &lt;- merge(map, total_sub, by = "ELECT_DIV")</a:t>
            </a:r>
          </a:p>
          <a:p>
            <a:pPr lvl="0">
              <a:spcBef>
                <a:spcPts val="0"/>
              </a:spcBef>
              <a:buNone/>
            </a:pPr>
            <a:r>
              <a:t/>
            </a:r>
            <a:endParaRPr>
              <a:solidFill>
                <a:srgbClr val="FFFF00"/>
              </a:solidFill>
            </a:endParaRPr>
          </a:p>
          <a:p>
            <a:pPr lvl="0">
              <a:spcBef>
                <a:spcPts val="0"/>
              </a:spcBef>
              <a:buNone/>
            </a:pPr>
            <a:r>
              <a:rPr lang="en-GB">
                <a:solidFill>
                  <a:srgbClr val="FFFF00"/>
                </a:solidFill>
              </a:rPr>
              <a:t># Filter on state</a:t>
            </a:r>
          </a:p>
          <a:p>
            <a:pPr lvl="0">
              <a:spcBef>
                <a:spcPts val="0"/>
              </a:spcBef>
              <a:buNone/>
            </a:pPr>
            <a:r>
              <a:rPr lang="en-GB">
                <a:solidFill>
                  <a:srgbClr val="FFFF00"/>
                </a:solidFill>
              </a:rPr>
              <a:t>map_vic &lt;- map1[which(map1$STATE == "VIC"),]</a:t>
            </a:r>
          </a:p>
          <a:p>
            <a:pPr lvl="0">
              <a:spcBef>
                <a:spcPts val="0"/>
              </a:spcBef>
              <a:buNone/>
            </a:pPr>
            <a:r>
              <a:t/>
            </a:r>
            <a:endParaRPr>
              <a:solidFill>
                <a:srgbClr val="FFFF00"/>
              </a:solidFill>
            </a:endParaRPr>
          </a:p>
          <a:p>
            <a:pPr lvl="0">
              <a:spcBef>
                <a:spcPts val="0"/>
              </a:spcBef>
              <a:buNone/>
            </a:pPr>
            <a:r>
              <a:rPr lang="en-GB">
                <a:solidFill>
                  <a:srgbClr val="FFFF00"/>
                </a:solidFill>
              </a:rPr>
              <a:t># find variables</a:t>
            </a:r>
          </a:p>
          <a:p>
            <a:pPr lvl="0">
              <a:spcBef>
                <a:spcPts val="0"/>
              </a:spcBef>
              <a:buNone/>
            </a:pPr>
            <a:r>
              <a:rPr lang="en-GB">
                <a:solidFill>
                  <a:srgbClr val="FFFF00"/>
                </a:solidFill>
              </a:rPr>
              <a:t>names(map1)</a:t>
            </a:r>
          </a:p>
          <a:p>
            <a:pPr lvl="0">
              <a:spcBef>
                <a:spcPts val="0"/>
              </a:spcBef>
              <a:buNone/>
            </a:pPr>
            <a:r>
              <a:t/>
            </a:r>
            <a:endParaRPr>
              <a:solidFill>
                <a:srgbClr val="FFFF00"/>
              </a:solidFill>
            </a:endParaRPr>
          </a:p>
          <a:p>
            <a:pPr lvl="0">
              <a:spcBef>
                <a:spcPts val="0"/>
              </a:spcBef>
              <a:buNone/>
            </a:pPr>
            <a:r>
              <a:rPr lang="en-GB">
                <a:solidFill>
                  <a:srgbClr val="FFFF00"/>
                </a:solidFill>
              </a:rPr>
              <a:t># Create map using 'fill' to define the variable</a:t>
            </a:r>
          </a:p>
          <a:p>
            <a:pPr lvl="0">
              <a:spcBef>
                <a:spcPts val="0"/>
              </a:spcBef>
              <a:buNone/>
            </a:pPr>
            <a:r>
              <a:rPr lang="en-GB">
                <a:solidFill>
                  <a:srgbClr val="FFFF00"/>
                </a:solidFill>
              </a:rPr>
              <a:t>qtm(shp = map_vic, fill = "X18.19.years", fill.palette = "-Blues")</a:t>
            </a:r>
          </a:p>
          <a:p>
            <a:pPr lvl="0">
              <a:spcBef>
                <a:spcPts val="0"/>
              </a:spcBef>
              <a:buNone/>
            </a:pPr>
            <a:r>
              <a:t/>
            </a:r>
            <a:endParaRPr>
              <a:solidFill>
                <a:srgbClr val="FFFF00"/>
              </a:solidFill>
            </a:endParaRPr>
          </a:p>
          <a:p>
            <a:pPr lvl="0">
              <a:spcBef>
                <a:spcPts val="0"/>
              </a:spcBef>
              <a:buNone/>
            </a:pPr>
            <a:r>
              <a:rPr lang="en-GB">
                <a:solidFill>
                  <a:srgbClr val="FFFF00"/>
                </a:solidFill>
              </a:rPr>
              <a:t>qtm(shp = map_vic, fill = c("X18.19.years", "X75.79.years"), fill.palette = "Blues", ncol = 2)</a:t>
            </a:r>
          </a:p>
          <a:p>
            <a:pPr lvl="0">
              <a:spcBef>
                <a:spcPts val="0"/>
              </a:spcBef>
              <a:buNone/>
            </a:pPr>
            <a:r>
              <a:t/>
            </a:r>
            <a:endParaRPr>
              <a:solidFill>
                <a:srgbClr val="FFFF00"/>
              </a:solidFill>
            </a:endParaRPr>
          </a:p>
          <a:p>
            <a:pPr lvl="0">
              <a:spcBef>
                <a:spcPts val="0"/>
              </a:spcBef>
              <a:buNone/>
            </a:pPr>
            <a:r>
              <a:t/>
            </a:r>
            <a:endParaRPr>
              <a:solidFill>
                <a:srgbClr val="FF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ctrTitle"/>
          </p:nvPr>
        </p:nvSpPr>
        <p:spPr>
          <a:xfrm>
            <a:off x="311700" y="87950"/>
            <a:ext cx="8520600" cy="1028100"/>
          </a:xfrm>
          <a:prstGeom prst="rect">
            <a:avLst/>
          </a:prstGeom>
        </p:spPr>
        <p:txBody>
          <a:bodyPr anchorCtr="0" anchor="b" bIns="91425" lIns="91425" rIns="91425" wrap="square" tIns="91425">
            <a:noAutofit/>
          </a:bodyPr>
          <a:lstStyle/>
          <a:p>
            <a:pPr lvl="0" rtl="0" algn="l">
              <a:spcBef>
                <a:spcPts val="0"/>
              </a:spcBef>
              <a:buNone/>
            </a:pPr>
            <a:r>
              <a:rPr lang="en-GB"/>
              <a:t>Marriage Equality:</a:t>
            </a:r>
          </a:p>
        </p:txBody>
      </p:sp>
      <p:sp>
        <p:nvSpPr>
          <p:cNvPr id="61" name="Shape 61"/>
          <p:cNvSpPr txBox="1"/>
          <p:nvPr>
            <p:ph idx="1" type="subTitle"/>
          </p:nvPr>
        </p:nvSpPr>
        <p:spPr>
          <a:xfrm>
            <a:off x="351500" y="1291350"/>
            <a:ext cx="8520600" cy="3462300"/>
          </a:xfrm>
          <a:prstGeom prst="rect">
            <a:avLst/>
          </a:prstGeom>
        </p:spPr>
        <p:txBody>
          <a:bodyPr anchorCtr="0" anchor="t" bIns="91425" lIns="91425" rIns="91425" wrap="square" tIns="91425">
            <a:noAutofit/>
          </a:bodyPr>
          <a:lstStyle/>
          <a:p>
            <a:pPr lvl="0" rtl="0" algn="l">
              <a:spcBef>
                <a:spcPts val="0"/>
              </a:spcBef>
              <a:buNone/>
            </a:pPr>
            <a:r>
              <a:rPr lang="en-GB" sz="2400"/>
              <a:t>Scenario: As data scientist analyze the marriage equality data</a:t>
            </a:r>
          </a:p>
          <a:p>
            <a:pPr lvl="0" rtl="0" algn="l">
              <a:spcBef>
                <a:spcPts val="0"/>
              </a:spcBef>
              <a:buNone/>
            </a:pPr>
            <a:r>
              <a:rPr lang="en-GB" sz="2400"/>
              <a:t>Goal: Explain interesting patterns in this data</a:t>
            </a:r>
          </a:p>
          <a:p>
            <a:pPr lvl="0" rtl="0" algn="l">
              <a:spcBef>
                <a:spcPts val="0"/>
              </a:spcBef>
              <a:buNone/>
            </a:pPr>
            <a:r>
              <a:t/>
            </a:r>
            <a:endParaRPr sz="2400"/>
          </a:p>
          <a:p>
            <a:pPr lvl="0" rtl="0" algn="l">
              <a:spcBef>
                <a:spcPts val="0"/>
              </a:spcBef>
              <a:buNone/>
            </a:pPr>
            <a:r>
              <a:rPr lang="en-GB" sz="2400"/>
              <a:t>Research Questions: </a:t>
            </a:r>
          </a:p>
          <a:p>
            <a:pPr indent="-381000" lvl="0" marL="457200" rtl="0" algn="l">
              <a:spcBef>
                <a:spcPts val="0"/>
              </a:spcBef>
              <a:spcAft>
                <a:spcPts val="0"/>
              </a:spcAft>
              <a:buSzPts val="2400"/>
              <a:buAutoNum type="arabicPeriod"/>
            </a:pPr>
            <a:r>
              <a:rPr lang="en-GB" sz="2400"/>
              <a:t>Which state supported this law strongly and which state supported it weakly?</a:t>
            </a:r>
          </a:p>
          <a:p>
            <a:pPr indent="-381000" lvl="0" marL="457200" rtl="0" algn="l">
              <a:spcBef>
                <a:spcPts val="0"/>
              </a:spcBef>
              <a:spcAft>
                <a:spcPts val="0"/>
              </a:spcAft>
              <a:buSzPts val="2400"/>
              <a:buAutoNum type="arabicPeriod"/>
            </a:pPr>
            <a:r>
              <a:rPr lang="en-GB" sz="2400"/>
              <a:t>Can gender be a describing factor for supporting this law?</a:t>
            </a:r>
          </a:p>
          <a:p>
            <a:pPr indent="-381000" lvl="0" marL="457200" rtl="0" algn="l">
              <a:spcBef>
                <a:spcPts val="0"/>
              </a:spcBef>
              <a:buSzPts val="2400"/>
              <a:buAutoNum type="arabicPeriod"/>
            </a:pPr>
            <a:r>
              <a:rPr lang="en-GB" sz="2400"/>
              <a:t>What is the relation of age in participation of polling and which age group supported this law more strongly?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Shape 172"/>
          <p:cNvPicPr preferRelativeResize="0"/>
          <p:nvPr/>
        </p:nvPicPr>
        <p:blipFill>
          <a:blip r:embed="rId3">
            <a:alphaModFix/>
          </a:blip>
          <a:stretch>
            <a:fillRect/>
          </a:stretch>
        </p:blipFill>
        <p:spPr>
          <a:xfrm>
            <a:off x="152400" y="152400"/>
            <a:ext cx="4695825" cy="3419475"/>
          </a:xfrm>
          <a:prstGeom prst="rect">
            <a:avLst/>
          </a:prstGeom>
          <a:noFill/>
          <a:ln>
            <a:noFill/>
          </a:ln>
        </p:spPr>
      </p:pic>
      <p:pic>
        <p:nvPicPr>
          <p:cNvPr id="173" name="Shape 173"/>
          <p:cNvPicPr preferRelativeResize="0"/>
          <p:nvPr/>
        </p:nvPicPr>
        <p:blipFill>
          <a:blip r:embed="rId4">
            <a:alphaModFix/>
          </a:blip>
          <a:stretch>
            <a:fillRect/>
          </a:stretch>
        </p:blipFill>
        <p:spPr>
          <a:xfrm>
            <a:off x="4295764" y="152400"/>
            <a:ext cx="4695836" cy="3419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311700" y="87950"/>
            <a:ext cx="8520600" cy="1028100"/>
          </a:xfrm>
          <a:prstGeom prst="rect">
            <a:avLst/>
          </a:prstGeom>
        </p:spPr>
        <p:txBody>
          <a:bodyPr anchorCtr="0" anchor="b" bIns="91425" lIns="91425" rIns="91425" wrap="square" tIns="91425">
            <a:noAutofit/>
          </a:bodyPr>
          <a:lstStyle/>
          <a:p>
            <a:pPr lvl="0" rtl="0" algn="l">
              <a:spcBef>
                <a:spcPts val="0"/>
              </a:spcBef>
              <a:buNone/>
            </a:pPr>
            <a:r>
              <a:rPr lang="en-GB"/>
              <a:t>Marriage Equality:</a:t>
            </a:r>
          </a:p>
        </p:txBody>
      </p:sp>
      <p:sp>
        <p:nvSpPr>
          <p:cNvPr id="67" name="Shape 67"/>
          <p:cNvSpPr txBox="1"/>
          <p:nvPr>
            <p:ph idx="1" type="subTitle"/>
          </p:nvPr>
        </p:nvSpPr>
        <p:spPr>
          <a:xfrm>
            <a:off x="351500" y="1291350"/>
            <a:ext cx="8520600" cy="3462300"/>
          </a:xfrm>
          <a:prstGeom prst="rect">
            <a:avLst/>
          </a:prstGeom>
        </p:spPr>
        <p:txBody>
          <a:bodyPr anchorCtr="0" anchor="t" bIns="91425" lIns="91425" rIns="91425" wrap="square" tIns="91425">
            <a:noAutofit/>
          </a:bodyPr>
          <a:lstStyle/>
          <a:p>
            <a:pPr lvl="0" rtl="0" algn="l">
              <a:spcBef>
                <a:spcPts val="0"/>
              </a:spcBef>
              <a:buNone/>
            </a:pPr>
            <a:r>
              <a:rPr lang="en-GB" sz="2400"/>
              <a:t>Tool: </a:t>
            </a:r>
          </a:p>
          <a:p>
            <a:pPr lvl="0" rtl="0" algn="l">
              <a:spcBef>
                <a:spcPts val="0"/>
              </a:spcBef>
              <a:buNone/>
            </a:pPr>
            <a:r>
              <a:rPr lang="en-GB" sz="2400"/>
              <a:t>	R and RStudio</a:t>
            </a:r>
          </a:p>
          <a:p>
            <a:pPr lvl="0" rtl="0" algn="l">
              <a:spcBef>
                <a:spcPts val="0"/>
              </a:spcBef>
              <a:buNone/>
            </a:pPr>
            <a:r>
              <a:rPr lang="en-GB" sz="2400"/>
              <a:t>Libraries(packages):</a:t>
            </a:r>
          </a:p>
          <a:p>
            <a:pPr lvl="0" rtl="0" algn="l">
              <a:spcBef>
                <a:spcPts val="0"/>
              </a:spcBef>
              <a:buNone/>
            </a:pPr>
            <a:r>
              <a:rPr lang="en-GB" sz="2400"/>
              <a:t>	ggplot, ggplot2 for visualizations</a:t>
            </a:r>
          </a:p>
          <a:p>
            <a:pPr lvl="0" rtl="0" algn="l">
              <a:spcBef>
                <a:spcPts val="0"/>
              </a:spcBef>
              <a:buNone/>
            </a:pPr>
            <a:r>
              <a:rPr lang="en-GB" sz="2400"/>
              <a:t>	dplyr,tidyr for data processing and formatting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idx="1" type="subTitle"/>
          </p:nvPr>
        </p:nvSpPr>
        <p:spPr>
          <a:xfrm>
            <a:off x="391225" y="103325"/>
            <a:ext cx="8520600" cy="1050000"/>
          </a:xfrm>
          <a:prstGeom prst="rect">
            <a:avLst/>
          </a:prstGeom>
        </p:spPr>
        <p:txBody>
          <a:bodyPr anchorCtr="0" anchor="t" bIns="91425" lIns="91425" rIns="91425" wrap="square" tIns="91425">
            <a:noAutofit/>
          </a:bodyPr>
          <a:lstStyle/>
          <a:p>
            <a:pPr lvl="0">
              <a:spcBef>
                <a:spcPts val="0"/>
              </a:spcBef>
              <a:buNone/>
            </a:pPr>
            <a:r>
              <a:rPr lang="en-GB" sz="5200">
                <a:solidFill>
                  <a:srgbClr val="FFFFFF"/>
                </a:solidFill>
              </a:rPr>
              <a:t>Main ideas </a:t>
            </a:r>
          </a:p>
        </p:txBody>
      </p:sp>
      <p:sp>
        <p:nvSpPr>
          <p:cNvPr id="73" name="Shape 73"/>
          <p:cNvSpPr txBox="1"/>
          <p:nvPr>
            <p:ph idx="1" type="subTitle"/>
          </p:nvPr>
        </p:nvSpPr>
        <p:spPr>
          <a:xfrm>
            <a:off x="106200" y="1153325"/>
            <a:ext cx="8520600" cy="3685200"/>
          </a:xfrm>
          <a:prstGeom prst="rect">
            <a:avLst/>
          </a:prstGeom>
        </p:spPr>
        <p:txBody>
          <a:bodyPr anchorCtr="0" anchor="t" bIns="91425" lIns="91425" rIns="91425" wrap="square" tIns="91425">
            <a:noAutofit/>
          </a:bodyPr>
          <a:lstStyle/>
          <a:p>
            <a:pPr lvl="0" algn="l">
              <a:spcBef>
                <a:spcPts val="0"/>
              </a:spcBef>
              <a:buNone/>
            </a:pPr>
            <a:r>
              <a:rPr lang="en-GB"/>
              <a:t>Descriptive analysis</a:t>
            </a:r>
          </a:p>
          <a:p>
            <a:pPr indent="-406400" lvl="0" marL="457200" rtl="0" algn="l">
              <a:spcBef>
                <a:spcPts val="0"/>
              </a:spcBef>
              <a:spcAft>
                <a:spcPts val="0"/>
              </a:spcAft>
              <a:buSzPts val="2800"/>
              <a:buChar char="●"/>
            </a:pPr>
            <a:r>
              <a:rPr lang="en-GB"/>
              <a:t>Basic statistics to introduce the data - e.g.bar plots</a:t>
            </a:r>
          </a:p>
          <a:p>
            <a:pPr indent="-406400" lvl="0" marL="457200" rtl="0" algn="l">
              <a:spcBef>
                <a:spcPts val="0"/>
              </a:spcBef>
              <a:buSzPts val="2800"/>
              <a:buChar char="●"/>
            </a:pPr>
            <a:r>
              <a:rPr lang="en-GB"/>
              <a:t>Interactive map (Shiny or something similar) to show the difference between states</a:t>
            </a:r>
          </a:p>
          <a:p>
            <a:pPr lvl="0" rtl="0" algn="l">
              <a:spcBef>
                <a:spcPts val="0"/>
              </a:spcBef>
              <a:buNone/>
            </a:pPr>
            <a:r>
              <a:rPr lang="en-GB"/>
              <a:t>Inferential analysis</a:t>
            </a:r>
          </a:p>
          <a:p>
            <a:pPr indent="-406400" lvl="0" marL="457200" rtl="0" algn="l">
              <a:spcBef>
                <a:spcPts val="0"/>
              </a:spcBef>
              <a:spcAft>
                <a:spcPts val="0"/>
              </a:spcAft>
              <a:buSzPts val="2800"/>
              <a:buChar char="●"/>
            </a:pPr>
            <a:r>
              <a:rPr lang="en-GB"/>
              <a:t>Correlation between gender/age and Yes rate/participating in polling</a:t>
            </a:r>
          </a:p>
          <a:p>
            <a:pPr indent="-406400" lvl="0" marL="457200" rtl="0" algn="l">
              <a:spcBef>
                <a:spcPts val="0"/>
              </a:spcBef>
              <a:buSzPts val="2800"/>
              <a:buChar char="●"/>
            </a:pPr>
            <a:r>
              <a:rPr lang="en-GB"/>
              <a:t>Could look for predictions to compare to results</a:t>
            </a: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ctrTitle"/>
          </p:nvPr>
        </p:nvSpPr>
        <p:spPr>
          <a:xfrm>
            <a:off x="311700" y="251875"/>
            <a:ext cx="8520600" cy="1077600"/>
          </a:xfrm>
          <a:prstGeom prst="rect">
            <a:avLst/>
          </a:prstGeom>
        </p:spPr>
        <p:txBody>
          <a:bodyPr anchorCtr="0" anchor="b" bIns="91425" lIns="91425" rIns="91425" wrap="square" tIns="91425">
            <a:noAutofit/>
          </a:bodyPr>
          <a:lstStyle/>
          <a:p>
            <a:pPr lvl="0">
              <a:spcBef>
                <a:spcPts val="0"/>
              </a:spcBef>
              <a:buNone/>
            </a:pPr>
            <a:r>
              <a:rPr lang="en-GB"/>
              <a:t>Actions? (please add)</a:t>
            </a:r>
          </a:p>
        </p:txBody>
      </p:sp>
      <p:sp>
        <p:nvSpPr>
          <p:cNvPr id="79" name="Shape 79"/>
          <p:cNvSpPr txBox="1"/>
          <p:nvPr>
            <p:ph idx="1" type="subTitle"/>
          </p:nvPr>
        </p:nvSpPr>
        <p:spPr>
          <a:xfrm>
            <a:off x="230075" y="1679450"/>
            <a:ext cx="8520600" cy="2612700"/>
          </a:xfrm>
          <a:prstGeom prst="rect">
            <a:avLst/>
          </a:prstGeom>
        </p:spPr>
        <p:txBody>
          <a:bodyPr anchorCtr="0" anchor="t" bIns="91425" lIns="91425" rIns="91425" wrap="square" tIns="91425">
            <a:noAutofit/>
          </a:bodyPr>
          <a:lstStyle/>
          <a:p>
            <a:pPr indent="-406400" lvl="0" marL="457200" rtl="0" algn="l">
              <a:spcBef>
                <a:spcPts val="0"/>
              </a:spcBef>
              <a:spcAft>
                <a:spcPts val="0"/>
              </a:spcAft>
              <a:buSzPts val="2800"/>
              <a:buChar char="●"/>
            </a:pPr>
            <a:r>
              <a:rPr lang="en-GB"/>
              <a:t>Data cleaning: male and female data has duplicated entries...</a:t>
            </a:r>
          </a:p>
          <a:p>
            <a:pPr indent="-406400" lvl="0" marL="457200" rtl="0" algn="l">
              <a:spcBef>
                <a:spcPts val="0"/>
              </a:spcBef>
              <a:spcAft>
                <a:spcPts val="0"/>
              </a:spcAft>
              <a:buSzPts val="2800"/>
              <a:buChar char="●"/>
            </a:pPr>
            <a:r>
              <a:rPr lang="en-GB"/>
              <a:t>Basic stats to introduce - e.g.some bar plots </a:t>
            </a:r>
          </a:p>
          <a:p>
            <a:pPr indent="-406400" lvl="0" marL="457200" rtl="0" algn="l">
              <a:spcBef>
                <a:spcPts val="0"/>
              </a:spcBef>
              <a:spcAft>
                <a:spcPts val="0"/>
              </a:spcAft>
              <a:buSzPts val="2800"/>
              <a:buChar char="●"/>
            </a:pPr>
            <a:r>
              <a:rPr lang="en-GB"/>
              <a:t>Interactive map (Shiny or something similar)</a:t>
            </a:r>
          </a:p>
          <a:p>
            <a:pPr indent="-406400" lvl="0" marL="457200" rtl="0" algn="l">
              <a:spcBef>
                <a:spcPts val="0"/>
              </a:spcBef>
              <a:spcAft>
                <a:spcPts val="0"/>
              </a:spcAft>
              <a:buSzPts val="2800"/>
              <a:buChar char="●"/>
            </a:pPr>
            <a:r>
              <a:rPr lang="en-GB"/>
              <a:t>Could look for predictions to compare to results</a:t>
            </a:r>
          </a:p>
          <a:p>
            <a:pPr indent="-406400" lvl="0" marL="457200" algn="l">
              <a:spcBef>
                <a:spcPts val="0"/>
              </a:spcBef>
              <a:buSzPts val="2800"/>
              <a:buChar char="●"/>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270050" y="0"/>
            <a:ext cx="8520600" cy="843300"/>
          </a:xfrm>
          <a:prstGeom prst="rect">
            <a:avLst/>
          </a:prstGeom>
        </p:spPr>
        <p:txBody>
          <a:bodyPr anchorCtr="0" anchor="b" bIns="91425" lIns="91425" rIns="91425" wrap="square" tIns="91425">
            <a:noAutofit/>
          </a:bodyPr>
          <a:lstStyle/>
          <a:p>
            <a:pPr lvl="0" algn="l">
              <a:spcBef>
                <a:spcPts val="0"/>
              </a:spcBef>
              <a:buNone/>
            </a:pPr>
            <a:r>
              <a:rPr lang="en-GB"/>
              <a:t>Who’s doing what?</a:t>
            </a:r>
          </a:p>
        </p:txBody>
      </p:sp>
      <p:sp>
        <p:nvSpPr>
          <p:cNvPr id="85" name="Shape 85"/>
          <p:cNvSpPr txBox="1"/>
          <p:nvPr>
            <p:ph idx="1" type="subTitle"/>
          </p:nvPr>
        </p:nvSpPr>
        <p:spPr>
          <a:xfrm>
            <a:off x="270050" y="783250"/>
            <a:ext cx="8520600" cy="3826500"/>
          </a:xfrm>
          <a:prstGeom prst="rect">
            <a:avLst/>
          </a:prstGeom>
        </p:spPr>
        <p:txBody>
          <a:bodyPr anchorCtr="0" anchor="t" bIns="91425" lIns="91425" rIns="91425" wrap="square" tIns="91425">
            <a:noAutofit/>
          </a:bodyPr>
          <a:lstStyle/>
          <a:p>
            <a:pPr lvl="0" rtl="0" algn="l">
              <a:spcBef>
                <a:spcPts val="0"/>
              </a:spcBef>
              <a:buNone/>
            </a:pPr>
            <a:r>
              <a:rPr lang="en-GB" sz="2400"/>
              <a:t>Liam currently looking at map stuff</a:t>
            </a:r>
          </a:p>
          <a:p>
            <a:pPr lvl="0" rtl="0" algn="l">
              <a:spcBef>
                <a:spcPts val="0"/>
              </a:spcBef>
              <a:buNone/>
            </a:pPr>
            <a:r>
              <a:rPr lang="en-GB" sz="2400"/>
              <a:t>Kate - put yes and no by state into a table for later use(could be for a static map) - now I’m trying to </a:t>
            </a:r>
            <a:r>
              <a:rPr lang="en-GB" sz="2400"/>
              <a:t>correlate</a:t>
            </a:r>
            <a:r>
              <a:rPr lang="en-GB" sz="2400"/>
              <a:t> gender percentage with yes vote</a:t>
            </a:r>
          </a:p>
          <a:p>
            <a:pPr lvl="0" rtl="0" algn="l">
              <a:spcBef>
                <a:spcPts val="0"/>
              </a:spcBef>
              <a:buNone/>
            </a:pPr>
            <a:r>
              <a:rPr lang="en-GB" sz="2400"/>
              <a:t>Sadia - working on basic bar plots</a:t>
            </a:r>
          </a:p>
          <a:p>
            <a:pPr lvl="0" rtl="0" algn="l">
              <a:spcBef>
                <a:spcPts val="0"/>
              </a:spcBef>
              <a:buNone/>
            </a:pPr>
            <a:r>
              <a:rPr lang="en-GB" sz="2400"/>
              <a:t>Arianna - convert Electoral Division → State and  then sort participation per State by age group</a:t>
            </a:r>
          </a:p>
          <a:p>
            <a:pPr lvl="0" rtl="0" algn="l">
              <a:spcBef>
                <a:spcPts val="0"/>
              </a:spcBef>
              <a:buNone/>
            </a:pPr>
            <a:r>
              <a:rPr lang="en-GB" sz="2400"/>
              <a:t>Yichao- run all the codes, make universal variable names and merge all commands into one file </a:t>
            </a:r>
          </a:p>
          <a:p>
            <a:pPr lvl="0" rtl="0" algn="l">
              <a:spcBef>
                <a:spcPts val="0"/>
              </a:spcBef>
              <a:buNone/>
            </a:pPr>
            <a:r>
              <a:rPr lang="en-GB" sz="2400"/>
              <a:t>Tori - gender and states</a:t>
            </a:r>
          </a:p>
          <a:p>
            <a:pPr lvl="0" algn="l">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ctrTitle"/>
          </p:nvPr>
        </p:nvSpPr>
        <p:spPr>
          <a:xfrm>
            <a:off x="259125" y="200425"/>
            <a:ext cx="8520600" cy="1066800"/>
          </a:xfrm>
          <a:prstGeom prst="rect">
            <a:avLst/>
          </a:prstGeom>
        </p:spPr>
        <p:txBody>
          <a:bodyPr anchorCtr="0" anchor="b" bIns="91425" lIns="91425" rIns="91425" wrap="square" tIns="91425">
            <a:noAutofit/>
          </a:bodyPr>
          <a:lstStyle/>
          <a:p>
            <a:pPr lvl="0" algn="l">
              <a:spcBef>
                <a:spcPts val="0"/>
              </a:spcBef>
              <a:buNone/>
            </a:pPr>
            <a:r>
              <a:rPr lang="en-GB"/>
              <a:t>Duplicate removal</a:t>
            </a:r>
          </a:p>
        </p:txBody>
      </p:sp>
      <p:sp>
        <p:nvSpPr>
          <p:cNvPr id="91" name="Shape 91"/>
          <p:cNvSpPr txBox="1"/>
          <p:nvPr>
            <p:ph idx="1" type="subTitle"/>
          </p:nvPr>
        </p:nvSpPr>
        <p:spPr>
          <a:xfrm>
            <a:off x="259125" y="1344200"/>
            <a:ext cx="8520600" cy="3187800"/>
          </a:xfrm>
          <a:prstGeom prst="rect">
            <a:avLst/>
          </a:prstGeom>
        </p:spPr>
        <p:txBody>
          <a:bodyPr anchorCtr="0" anchor="t" bIns="91425" lIns="91425" rIns="91425" wrap="square" tIns="91425">
            <a:noAutofit/>
          </a:bodyPr>
          <a:lstStyle/>
          <a:p>
            <a:pPr lvl="0" rtl="0" algn="l">
              <a:spcBef>
                <a:spcPts val="0"/>
              </a:spcBef>
              <a:buNone/>
            </a:pPr>
            <a:r>
              <a:rPr lang="en-GB" sz="1800"/>
              <a:t># lots of duplicates in the data so we first need to get our data clean</a:t>
            </a:r>
          </a:p>
          <a:p>
            <a:pPr lvl="0" algn="l">
              <a:spcBef>
                <a:spcPts val="0"/>
              </a:spcBef>
              <a:buNone/>
            </a:pPr>
            <a:r>
              <a:rPr lang="en-GB" sz="1800"/>
              <a:t>library(dplyr)</a:t>
            </a:r>
          </a:p>
          <a:p>
            <a:pPr lvl="0" algn="l">
              <a:spcBef>
                <a:spcPts val="0"/>
              </a:spcBef>
              <a:buNone/>
            </a:pPr>
            <a:r>
              <a:rPr lang="en-GB" sz="1800"/>
              <a:t>female = read_csv("C:/Users/Sadia/Desktop/OpenRes/ResponseFemale.csv")</a:t>
            </a:r>
          </a:p>
          <a:p>
            <a:pPr lvl="0" algn="l">
              <a:spcBef>
                <a:spcPts val="0"/>
              </a:spcBef>
              <a:buNone/>
            </a:pPr>
            <a:r>
              <a:rPr lang="en-GB" sz="1800"/>
              <a:t>male = read_csv("C:/Users/Sadia/Desktop/OpenRes/ResponseMale.csv")</a:t>
            </a:r>
          </a:p>
          <a:p>
            <a:pPr lvl="0" rtl="0" algn="l">
              <a:spcBef>
                <a:spcPts val="0"/>
              </a:spcBef>
              <a:buNone/>
            </a:pPr>
            <a:r>
              <a:rPr lang="en-GB" sz="1800"/>
              <a:t>total = read_csv("C:/Users/Sadia/Desktop/OpenRes/ResponseTotal.csv")</a:t>
            </a:r>
          </a:p>
          <a:p>
            <a:pPr lvl="0" rtl="0" algn="l">
              <a:spcBef>
                <a:spcPts val="0"/>
              </a:spcBef>
              <a:buNone/>
            </a:pPr>
            <a:r>
              <a:t/>
            </a:r>
            <a:endParaRPr/>
          </a:p>
          <a:p>
            <a:pPr lvl="0" algn="l">
              <a:spcBef>
                <a:spcPts val="0"/>
              </a:spcBef>
              <a:buNone/>
            </a:pPr>
            <a:r>
              <a:rPr lang="en-GB" sz="1800"/>
              <a:t>dup_free_female = distinct(female)</a:t>
            </a:r>
          </a:p>
          <a:p>
            <a:pPr lvl="0" rtl="0" algn="l">
              <a:spcBef>
                <a:spcPts val="0"/>
              </a:spcBef>
              <a:buNone/>
            </a:pPr>
            <a:r>
              <a:rPr lang="en-GB" sz="1800"/>
              <a:t>dup_free_male = distinct(male)</a:t>
            </a:r>
          </a:p>
          <a:p>
            <a:pPr lvl="0" algn="l">
              <a:spcBef>
                <a:spcPts val="0"/>
              </a:spcBef>
              <a:buNone/>
            </a:pPr>
            <a:r>
              <a:rPr lang="en-GB" sz="1800"/>
              <a:t>dup_free_total = distinct(total)</a:t>
            </a:r>
          </a:p>
          <a:p>
            <a:pPr lvl="0">
              <a:spcBef>
                <a:spcPts val="0"/>
              </a:spcBef>
              <a:buNone/>
            </a:pPr>
            <a:r>
              <a:t/>
            </a:r>
            <a:endParaRP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Shape 96"/>
          <p:cNvPicPr preferRelativeResize="0"/>
          <p:nvPr/>
        </p:nvPicPr>
        <p:blipFill>
          <a:blip r:embed="rId3">
            <a:alphaModFix/>
          </a:blip>
          <a:stretch>
            <a:fillRect/>
          </a:stretch>
        </p:blipFill>
        <p:spPr>
          <a:xfrm>
            <a:off x="1068650" y="299375"/>
            <a:ext cx="7292150" cy="4544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nvSpPr>
        <p:spPr>
          <a:xfrm>
            <a:off x="0" y="0"/>
            <a:ext cx="7028100" cy="905700"/>
          </a:xfrm>
          <a:prstGeom prst="rect">
            <a:avLst/>
          </a:prstGeom>
          <a:noFill/>
          <a:ln>
            <a:noFill/>
          </a:ln>
        </p:spPr>
        <p:txBody>
          <a:bodyPr anchorCtr="0" anchor="ctr" bIns="91425" lIns="91425" rIns="91425" wrap="square" tIns="91425">
            <a:noAutofit/>
          </a:bodyPr>
          <a:lstStyle/>
          <a:p>
            <a:pPr lvl="0" rtl="0">
              <a:spcBef>
                <a:spcPts val="0"/>
              </a:spcBef>
              <a:buNone/>
            </a:pPr>
            <a:r>
              <a:rPr lang="en-GB">
                <a:solidFill>
                  <a:srgbClr val="F3F3F3"/>
                </a:solidFill>
              </a:rPr>
              <a:t>http://time.com/4561347/presidential-election-results-interactive/</a:t>
            </a:r>
          </a:p>
        </p:txBody>
      </p:sp>
      <p:cxnSp>
        <p:nvCxnSpPr>
          <p:cNvPr id="102" name="Shape 102"/>
          <p:cNvCxnSpPr/>
          <p:nvPr/>
        </p:nvCxnSpPr>
        <p:spPr>
          <a:xfrm>
            <a:off x="603425" y="1416025"/>
            <a:ext cx="6184800" cy="0"/>
          </a:xfrm>
          <a:prstGeom prst="straightConnector1">
            <a:avLst/>
          </a:prstGeom>
          <a:noFill/>
          <a:ln cap="flat" cmpd="sng" w="9525">
            <a:solidFill>
              <a:srgbClr val="00FF00"/>
            </a:solidFill>
            <a:prstDash val="solid"/>
            <a:round/>
            <a:headEnd len="lg" w="lg" type="none"/>
            <a:tailEnd len="lg" w="lg" type="none"/>
          </a:ln>
        </p:spPr>
      </p:cxnSp>
      <p:sp>
        <p:nvSpPr>
          <p:cNvPr id="103" name="Shape 103"/>
          <p:cNvSpPr txBox="1"/>
          <p:nvPr/>
        </p:nvSpPr>
        <p:spPr>
          <a:xfrm>
            <a:off x="77125" y="905700"/>
            <a:ext cx="5997300" cy="699600"/>
          </a:xfrm>
          <a:prstGeom prst="rect">
            <a:avLst/>
          </a:prstGeom>
          <a:noFill/>
          <a:ln>
            <a:noFill/>
          </a:ln>
        </p:spPr>
        <p:txBody>
          <a:bodyPr anchorCtr="0" anchor="t" bIns="91425" lIns="91425" rIns="91425" wrap="square" tIns="91425">
            <a:noAutofit/>
          </a:bodyPr>
          <a:lstStyle/>
          <a:p>
            <a:pPr lvl="0">
              <a:spcBef>
                <a:spcPts val="0"/>
              </a:spcBef>
              <a:buNone/>
            </a:pPr>
            <a:r>
              <a:rPr lang="en-GB">
                <a:solidFill>
                  <a:schemeClr val="accent2"/>
                </a:solidFill>
              </a:rPr>
              <a:t>Age</a:t>
            </a:r>
          </a:p>
        </p:txBody>
      </p:sp>
      <p:sp>
        <p:nvSpPr>
          <p:cNvPr id="104" name="Shape 104"/>
          <p:cNvSpPr txBox="1"/>
          <p:nvPr/>
        </p:nvSpPr>
        <p:spPr>
          <a:xfrm>
            <a:off x="603425" y="1759625"/>
            <a:ext cx="5997300" cy="699600"/>
          </a:xfrm>
          <a:prstGeom prst="rect">
            <a:avLst/>
          </a:prstGeom>
          <a:noFill/>
          <a:ln>
            <a:noFill/>
          </a:ln>
        </p:spPr>
        <p:txBody>
          <a:bodyPr anchorCtr="0" anchor="t" bIns="91425" lIns="91425" rIns="91425" wrap="square" tIns="91425">
            <a:noAutofit/>
          </a:bodyPr>
          <a:lstStyle/>
          <a:p>
            <a:pPr lvl="0">
              <a:spcBef>
                <a:spcPts val="0"/>
              </a:spcBef>
              <a:buNone/>
            </a:pPr>
            <a:r>
              <a:rPr lang="en-GB"/>
              <a:t>How Y/N changes for age groups in every state. The map is interactive.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