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77" r:id="rId11"/>
    <p:sldId id="286" r:id="rId12"/>
    <p:sldId id="260" r:id="rId13"/>
    <p:sldId id="270" r:id="rId14"/>
    <p:sldId id="272" r:id="rId15"/>
    <p:sldId id="274" r:id="rId16"/>
    <p:sldId id="273" r:id="rId17"/>
    <p:sldId id="294" r:id="rId18"/>
    <p:sldId id="293" r:id="rId19"/>
    <p:sldId id="292" r:id="rId20"/>
    <p:sldId id="269" r:id="rId21"/>
    <p:sldId id="268" r:id="rId22"/>
    <p:sldId id="261" r:id="rId23"/>
    <p:sldId id="262" r:id="rId24"/>
    <p:sldId id="279" r:id="rId25"/>
    <p:sldId id="282" r:id="rId26"/>
    <p:sldId id="283" r:id="rId27"/>
    <p:sldId id="284" r:id="rId28"/>
    <p:sldId id="280" r:id="rId29"/>
    <p:sldId id="281" r:id="rId30"/>
    <p:sldId id="29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03/06/2015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</a:t>
            </a:fld>
            <a:endParaRPr 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11</a:t>
            </a:fld>
            <a:endParaRPr lang="es-U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12</a:t>
            </a:fld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15</a:t>
            </a:fld>
            <a:endParaRPr lang="es-U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18</a:t>
            </a:fld>
            <a:endParaRPr lang="es-U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</a:t>
            </a:fld>
            <a:endParaRPr lang="es-U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22</a:t>
            </a:fld>
            <a:endParaRPr lang="es-U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23</a:t>
            </a:fld>
            <a:endParaRPr lang="es-U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24</a:t>
            </a:fld>
            <a:endParaRPr lang="es-U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25</a:t>
            </a:fld>
            <a:endParaRPr lang="es-U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26</a:t>
            </a:fld>
            <a:endParaRPr lang="es-U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27</a:t>
            </a:fld>
            <a:endParaRPr lang="es-U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28</a:t>
            </a:fld>
            <a:endParaRPr lang="es-U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29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</a:t>
            </a:fld>
            <a:endParaRPr lang="es-UY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30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5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6</a:t>
            </a:fld>
            <a:endParaRPr 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7</a:t>
            </a:fld>
            <a:endParaRPr 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8</a:t>
            </a:fld>
            <a:endParaRPr 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9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8A9881-0924-4A9A-9B3E-70A968B9957D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AB66-D191-45F6-9007-84381D1DD15F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92CF-D3DD-48F4-9915-0226AA1ADA63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9E0DB3-7E45-4A5D-B38A-94A39EB34C81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1C709B6-CBCF-43A5-84B3-BDA9CF529032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225-5E93-4CA3-B644-EBA0879D9B75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D8-2404-45D4-853F-CC0B2BE90A90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91211C-BFF1-4AEE-8849-224154F1DB4C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AD9-2D07-49AD-8C83-E1C15D3C2C08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81332C-47D2-48F8-8079-22723CB58640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085F45-21C1-45FA-9A2B-0BC167D4B794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2F6AA27-02D1-442C-AA01-D2084441AD77}" type="datetime1">
              <a:rPr lang="es-ES" smtClean="0"/>
              <a:pPr/>
              <a:t>03/06/2015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r"/>
            <a:r>
              <a:rPr lang="es-UY" sz="2100" dirty="0" smtClean="0">
                <a:solidFill>
                  <a:schemeClr val="tx1"/>
                </a:solidFill>
              </a:rPr>
              <a:t>								</a:t>
            </a:r>
          </a:p>
          <a:p>
            <a:r>
              <a:rPr lang="es-UY" dirty="0" smtClean="0">
                <a:solidFill>
                  <a:schemeClr val="tx1"/>
                </a:solidFill>
              </a:rPr>
              <a:t>		Luciana Canales</a:t>
            </a:r>
          </a:p>
          <a:p>
            <a:r>
              <a:rPr lang="es-UY" dirty="0" smtClean="0">
                <a:solidFill>
                  <a:schemeClr val="tx1"/>
                </a:solidFill>
              </a:rPr>
              <a:t>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r>
              <a:rPr lang="es-UY" dirty="0" smtClean="0">
                <a:solidFill>
                  <a:schemeClr val="tx1"/>
                </a:solidFill>
              </a:rPr>
              <a:t>		Alejandro Remiro 	      </a:t>
            </a:r>
          </a:p>
          <a:p>
            <a:r>
              <a:rPr lang="es-UY" dirty="0" smtClean="0">
                <a:solidFill>
                  <a:schemeClr val="tx1"/>
                </a:solidFill>
              </a:rPr>
              <a:t>					          Supervisora Raquel Sosa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7064" y="1861452"/>
            <a:ext cx="696625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4937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PGE: Acceso a un servicio</a:t>
            </a:r>
            <a:endParaRPr lang="es-ES" sz="22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7467600" cy="4873752"/>
          </a:xfrm>
        </p:spPr>
        <p:txBody>
          <a:bodyPr>
            <a:noAutofit/>
          </a:bodyPr>
          <a:lstStyle/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getMap</a:t>
            </a:r>
            <a:r>
              <a:rPr lang="es-UY" sz="2000" dirty="0" smtClean="0"/>
              <a:t>, </a:t>
            </a:r>
            <a:r>
              <a:rPr lang="es-UY" sz="2000" dirty="0" err="1" smtClean="0"/>
              <a:t>getFeatureInfo</a:t>
            </a:r>
            <a:endParaRPr lang="es-UY" sz="2000" dirty="0" smtClean="0"/>
          </a:p>
          <a:p>
            <a:pPr lvl="1"/>
            <a:r>
              <a:rPr lang="es-UY" sz="2000" dirty="0" smtClean="0"/>
              <a:t>WFS: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describeFeatureType</a:t>
            </a:r>
            <a:r>
              <a:rPr lang="es-UY" sz="2000" dirty="0" smtClean="0"/>
              <a:t>,</a:t>
            </a:r>
            <a:r>
              <a:rPr lang="es-UY" sz="2000" dirty="0" smtClean="0">
                <a:solidFill>
                  <a:srgbClr val="FF0000"/>
                </a:solidFill>
              </a:rPr>
              <a:t> </a:t>
            </a:r>
            <a:r>
              <a:rPr lang="es-UY" sz="2000" dirty="0" err="1" smtClean="0"/>
              <a:t>getFeature</a:t>
            </a:r>
            <a:r>
              <a:rPr lang="es-UY" sz="2000" dirty="0" smtClean="0"/>
              <a:t>, 	      </a:t>
            </a:r>
            <a:r>
              <a:rPr lang="es-UY" sz="2000" dirty="0" err="1" smtClean="0"/>
              <a:t>getGmlObject</a:t>
            </a:r>
            <a:r>
              <a:rPr lang="es-UY" sz="2000" dirty="0" smtClean="0"/>
              <a:t>, </a:t>
            </a:r>
            <a:r>
              <a:rPr lang="es-UY" sz="2000" dirty="0" err="1" smtClean="0"/>
              <a:t>transaction</a:t>
            </a:r>
            <a:r>
              <a:rPr lang="es-UY" sz="2000" dirty="0" smtClean="0"/>
              <a:t>, </a:t>
            </a:r>
            <a:r>
              <a:rPr lang="es-UY" sz="2000" dirty="0" err="1" smtClean="0"/>
              <a:t>lockFeature</a:t>
            </a:r>
            <a:endParaRPr lang="es-UY" sz="2000" dirty="0" smtClean="0"/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endParaRPr lang="es-UY" sz="2200" dirty="0" smtClean="0"/>
          </a:p>
          <a:p>
            <a:r>
              <a:rPr lang="es-UY" sz="2200" dirty="0" smtClean="0"/>
              <a:t>Tecnologías GIS</a:t>
            </a:r>
          </a:p>
          <a:p>
            <a:pPr lvl="1"/>
            <a:r>
              <a:rPr lang="es-UY" sz="2000" dirty="0" smtClean="0"/>
              <a:t>Servidores de mapas</a:t>
            </a:r>
          </a:p>
          <a:p>
            <a:pPr lvl="1"/>
            <a:r>
              <a:rPr lang="es-UY" sz="2000" dirty="0" smtClean="0"/>
              <a:t>Clientes GIS</a:t>
            </a:r>
            <a:endParaRPr lang="es-UY" sz="2300" dirty="0" smtClean="0"/>
          </a:p>
          <a:p>
            <a:pPr lvl="1">
              <a:buNone/>
            </a:pPr>
            <a:endParaRPr lang="es-UY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Escenarios de integración</a:t>
            </a:r>
          </a:p>
          <a:p>
            <a:pPr>
              <a:buNone/>
            </a:pPr>
            <a:endParaRPr lang="es-UY" sz="22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Público general consultando información geográfica</a:t>
            </a:r>
          </a:p>
          <a:p>
            <a:pPr marL="822960" lvl="1" indent="-457200">
              <a:buFont typeface="+mj-lt"/>
              <a:buAutoNum type="arabicParenR"/>
            </a:pP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Público especializado consultando información geográfica</a:t>
            </a:r>
          </a:p>
          <a:p>
            <a:pPr marL="822960" lvl="1" indent="-457200">
              <a:buFont typeface="+mj-lt"/>
              <a:buAutoNum type="arabicParenR"/>
            </a:pP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Instituciones colaborando en la generación de información geográfica</a:t>
            </a:r>
          </a:p>
          <a:p>
            <a:pPr marL="822960" lvl="1" indent="-457200">
              <a:buFont typeface="+mj-lt"/>
              <a:buAutoNum type="arabicParenR"/>
            </a:pP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Instituciones colaborando en trámites</a:t>
            </a:r>
          </a:p>
          <a:p>
            <a:pPr marL="822960" lvl="1" indent="-457200">
              <a:buFont typeface="+mj-lt"/>
              <a:buAutoNum type="arabicParenR"/>
            </a:pP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00" y="135839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Arquitectura</a:t>
            </a:r>
            <a:br>
              <a:rPr lang="es-UY" dirty="0" smtClean="0"/>
            </a:br>
            <a:endParaRPr lang="es-UY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Monolítico</a:t>
            </a:r>
            <a:endParaRPr lang="es-UY" sz="2000" dirty="0" smtClean="0"/>
          </a:p>
        </p:txBody>
      </p:sp>
      <p:pic>
        <p:nvPicPr>
          <p:cNvPr id="4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214554"/>
            <a:ext cx="75724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err="1" smtClean="0"/>
              <a:t>CTPs</a:t>
            </a:r>
            <a:r>
              <a:rPr lang="es-UY" sz="2200" dirty="0" smtClean="0"/>
              <a:t> dentro de la PGE</a:t>
            </a:r>
            <a:endParaRPr lang="es-UY" sz="2000" dirty="0" smtClean="0"/>
          </a:p>
        </p:txBody>
      </p:sp>
      <p:pic>
        <p:nvPicPr>
          <p:cNvPr id="6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598" y="2517668"/>
            <a:ext cx="664373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err="1" smtClean="0"/>
              <a:t>CTPs</a:t>
            </a:r>
            <a:r>
              <a:rPr lang="es-UY" sz="2200" dirty="0" smtClean="0"/>
              <a:t> Externos</a:t>
            </a:r>
            <a:endParaRPr lang="es-UY" sz="2000" dirty="0" smtClean="0"/>
          </a:p>
        </p:txBody>
      </p:sp>
      <p:pic>
        <p:nvPicPr>
          <p:cNvPr id="5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354136"/>
            <a:ext cx="77867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</a:t>
            </a:r>
          </a:p>
          <a:p>
            <a:pPr lvl="1"/>
            <a:r>
              <a:rPr lang="es-UY" sz="2000" dirty="0" smtClean="0"/>
              <a:t>Dos responsabilidades:</a:t>
            </a:r>
          </a:p>
          <a:p>
            <a:pPr lvl="2"/>
            <a:r>
              <a:rPr lang="es-UY" sz="1600" dirty="0" smtClean="0"/>
              <a:t>Información para público general</a:t>
            </a:r>
          </a:p>
          <a:p>
            <a:pPr lvl="2"/>
            <a:r>
              <a:rPr lang="es-UY" sz="1600" dirty="0" smtClean="0"/>
              <a:t>Información para público especializado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pPr>
              <a:buNone/>
            </a:pPr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</a:t>
            </a:r>
            <a:r>
              <a:rPr lang="es-UY" sz="2200" smtClean="0"/>
              <a:t>consume un único servicio </a:t>
            </a:r>
            <a:r>
              <a:rPr lang="es-UY" sz="2200" dirty="0" smtClean="0"/>
              <a:t>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Estudio</a:t>
            </a:r>
            <a:endParaRPr lang="es-UY" dirty="0" smtClean="0">
              <a:solidFill>
                <a:srgbClr val="FF0000"/>
              </a:solidFill>
            </a:endParaRP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Utilizar un ESB (</a:t>
            </a:r>
            <a:r>
              <a:rPr lang="es-UY" sz="2200" dirty="0" err="1" smtClean="0"/>
              <a:t>JbossESB</a:t>
            </a:r>
            <a:r>
              <a:rPr lang="es-UY" sz="2200" dirty="0" smtClean="0"/>
              <a:t>)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Cada CTP-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mantiene la configuración de los servicios en base de datos 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Aplicación simple para mantenimiento de configuración de los servicios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Implementar un simulador de la PGE </a:t>
            </a:r>
          </a:p>
          <a:p>
            <a:pPr lvl="1">
              <a:buFont typeface="Courier New" pitchFamily="49" charset="0"/>
              <a:buChar char="o"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Inclusión del STS del proyecto de grado Orquestación de Servicios en la PGE</a:t>
            </a:r>
          </a:p>
          <a:p>
            <a:pPr lvl="1">
              <a:buNone/>
            </a:pPr>
            <a:endParaRPr lang="es-UY" sz="2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funcional de la propuesta teórica</a:t>
            </a:r>
          </a:p>
          <a:p>
            <a:pPr lvl="1"/>
            <a:r>
              <a:rPr lang="es-UY" sz="2000" dirty="0" smtClean="0"/>
              <a:t>Interacción entre los diferentes sistemas</a:t>
            </a:r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se imponen restricciones sobre la PGE - Compatible con la arquitectura existente</a:t>
            </a:r>
          </a:p>
          <a:p>
            <a:r>
              <a:rPr lang="es-UY" sz="2200" dirty="0" smtClean="0"/>
              <a:t>Dificultades</a:t>
            </a:r>
          </a:p>
          <a:p>
            <a:pPr lvl="1"/>
            <a:r>
              <a:rPr lang="es-UY" sz="2000" dirty="0" smtClean="0"/>
              <a:t>Tecnológicas: Estado del arte </a:t>
            </a:r>
          </a:p>
          <a:p>
            <a:pPr lvl="1"/>
            <a:r>
              <a:rPr lang="es-UY" sz="2000" dirty="0" smtClean="0"/>
              <a:t>De diseño: Resolución del mapeo 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2.0</a:t>
            </a:r>
          </a:p>
          <a:p>
            <a:pPr>
              <a:buNone/>
            </a:pPr>
            <a:r>
              <a:rPr lang="es-UY" sz="2200" dirty="0" smtClean="0"/>
              <a:t> </a:t>
            </a:r>
          </a:p>
          <a:p>
            <a:r>
              <a:rPr lang="es-UY" sz="2200" dirty="0" smtClean="0"/>
              <a:t>Soporte completo para WFS</a:t>
            </a:r>
          </a:p>
          <a:p>
            <a:pPr>
              <a:buNone/>
            </a:pPr>
            <a:r>
              <a:rPr lang="es-UY" sz="2200" dirty="0" smtClean="0"/>
              <a:t> </a:t>
            </a:r>
            <a:endParaRPr lang="es-UY" sz="2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  <a:r>
              <a:rPr lang="es-UY" sz="2000" dirty="0" smtClean="0"/>
              <a:t>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Uso de información geográfica en </a:t>
            </a:r>
            <a:r>
              <a:rPr lang="es-UY" sz="2000" dirty="0" err="1" smtClean="0"/>
              <a:t>eGOV</a:t>
            </a:r>
            <a:r>
              <a:rPr lang="es-UY" sz="2000" dirty="0" smtClean="0"/>
              <a:t>: Servicios GIS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Tesis de maestría de Raquel Sosa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2643182"/>
            <a:ext cx="8215370" cy="3929090"/>
          </a:xfrm>
        </p:spPr>
        <p:txBody>
          <a:bodyPr>
            <a:normAutofit/>
          </a:bodyPr>
          <a:lstStyle/>
          <a:p>
            <a:pPr algn="ctr"/>
            <a:endParaRPr lang="es-UY" sz="2400" dirty="0" smtClean="0"/>
          </a:p>
          <a:p>
            <a:pPr algn="ctr"/>
            <a:r>
              <a:rPr lang="es-UY" sz="2400" dirty="0" smtClean="0"/>
              <a:t>	</a:t>
            </a:r>
            <a:r>
              <a:rPr lang="es-UY" sz="2400" dirty="0" smtClean="0"/>
              <a:t>Gracias </a:t>
            </a:r>
            <a:r>
              <a:rPr lang="es-UY" sz="2400" dirty="0" smtClean="0"/>
              <a:t>por su atención</a:t>
            </a:r>
            <a:r>
              <a:rPr lang="es-UY" sz="2400" dirty="0" smtClean="0"/>
              <a:t>.</a:t>
            </a:r>
            <a:endParaRPr lang="es-UY" sz="24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dirty="0" smtClean="0"/>
              <a:t>Problemática</a:t>
            </a:r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 estilo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Análisis en base a escenarios de 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Arquitectura teórica basada en Componentes de Transformación de Protocolos (CTP)</a:t>
            </a:r>
          </a:p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e implementación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y tecnologías GIS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567</Words>
  <Application>Microsoft Office PowerPoint</Application>
  <PresentationFormat>Presentación en pantalla (4:3)</PresentationFormat>
  <Paragraphs>248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Análisis </vt:lpstr>
      <vt:lpstr>Análisis </vt:lpstr>
      <vt:lpstr>Arquitectura propuesta en la tesis </vt:lpstr>
      <vt:lpstr>Arquitectura </vt:lpstr>
      <vt:lpstr>Decisiones de diseño </vt:lpstr>
      <vt:lpstr>Decisiones de diseño </vt:lpstr>
      <vt:lpstr>Decisiones de diseño </vt:lpstr>
      <vt:lpstr>Decisiones de diseño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209</cp:revision>
  <dcterms:created xsi:type="dcterms:W3CDTF">2014-10-04T18:12:23Z</dcterms:created>
  <dcterms:modified xsi:type="dcterms:W3CDTF">2015-06-03T13:26:15Z</dcterms:modified>
</cp:coreProperties>
</file>