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sldIdLst>
    <p:sldId id="256" r:id="rId2"/>
    <p:sldId id="264" r:id="rId3"/>
    <p:sldId id="257" r:id="rId4"/>
    <p:sldId id="276" r:id="rId5"/>
    <p:sldId id="266" r:id="rId6"/>
    <p:sldId id="267" r:id="rId7"/>
    <p:sldId id="271" r:id="rId8"/>
    <p:sldId id="258" r:id="rId9"/>
    <p:sldId id="259" r:id="rId10"/>
    <p:sldId id="260" r:id="rId11"/>
    <p:sldId id="270" r:id="rId12"/>
    <p:sldId id="272" r:id="rId13"/>
    <p:sldId id="273" r:id="rId14"/>
    <p:sldId id="274" r:id="rId15"/>
    <p:sldId id="269" r:id="rId16"/>
    <p:sldId id="268" r:id="rId17"/>
    <p:sldId id="261" r:id="rId18"/>
    <p:sldId id="262" r:id="rId19"/>
    <p:sldId id="263" r:id="rId20"/>
    <p:sldId id="275" r:id="rId21"/>
    <p:sldId id="265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FD649-4464-4874-A030-77DA47E62353}" type="datetimeFigureOut">
              <a:rPr lang="es-UY" smtClean="0"/>
              <a:pPr/>
              <a:t>12/10/2014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CFC5F-265C-4220-88EE-8BDCD7F9B77C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12/10/2014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12/10/2014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12/10/2014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12/10/2014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12/10/2014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12/10/2014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12/10/2014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71670" y="357166"/>
            <a:ext cx="6172200" cy="1894362"/>
          </a:xfrm>
        </p:spPr>
        <p:txBody>
          <a:bodyPr/>
          <a:lstStyle/>
          <a:p>
            <a:r>
              <a:rPr lang="es-UY" dirty="0" smtClean="0"/>
              <a:t>Integración GIS-PGE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215370" cy="2686072"/>
          </a:xfrm>
        </p:spPr>
        <p:txBody>
          <a:bodyPr>
            <a:normAutofit/>
          </a:bodyPr>
          <a:lstStyle/>
          <a:p>
            <a:pPr algn="ctr"/>
            <a:r>
              <a:rPr lang="es-UY" sz="2400" dirty="0" smtClean="0"/>
              <a:t>Proyecto de grado</a:t>
            </a:r>
          </a:p>
          <a:p>
            <a:endParaRPr lang="es-UY" dirty="0" smtClean="0"/>
          </a:p>
          <a:p>
            <a:endParaRPr lang="es-UY" dirty="0" smtClean="0"/>
          </a:p>
          <a:p>
            <a:pPr algn="l"/>
            <a:r>
              <a:rPr lang="es-UY" sz="2100" dirty="0" smtClean="0">
                <a:solidFill>
                  <a:schemeClr val="tx1"/>
                </a:solidFill>
              </a:rPr>
              <a:t>						</a:t>
            </a:r>
            <a:r>
              <a:rPr lang="es-UY" dirty="0" smtClean="0">
                <a:solidFill>
                  <a:schemeClr val="tx1"/>
                </a:solidFill>
              </a:rPr>
              <a:t>Luciana Canales</a:t>
            </a: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Maximiliano </a:t>
            </a:r>
            <a:r>
              <a:rPr lang="es-UY" dirty="0" err="1" smtClean="0">
                <a:solidFill>
                  <a:schemeClr val="tx1"/>
                </a:solidFill>
              </a:rPr>
              <a:t>Felix</a:t>
            </a:r>
            <a:endParaRPr lang="es-UY" dirty="0" smtClean="0">
              <a:solidFill>
                <a:schemeClr val="tx1"/>
              </a:solidFill>
            </a:endParaRP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Alejandro Remiro</a:t>
            </a:r>
          </a:p>
          <a:p>
            <a:endParaRPr lang="es-UY" dirty="0" smtClean="0"/>
          </a:p>
          <a:p>
            <a:endParaRPr lang="es-UY" dirty="0" smtClean="0"/>
          </a:p>
        </p:txBody>
      </p:sp>
      <p:pic>
        <p:nvPicPr>
          <p:cNvPr id="4" name="3 Imagen" descr="f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56198" y="84408"/>
            <a:ext cx="979605" cy="959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Casos de uso: escenarios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Público general consultado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especializado consultando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la generación de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trámites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generando información geográfica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br>
              <a:rPr lang="es-UY" b="1" dirty="0" smtClean="0"/>
            </a:br>
            <a:endParaRPr lang="es-UY" b="1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600" y="1428736"/>
            <a:ext cx="7956300" cy="541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s-UY" b="1" dirty="0" smtClean="0"/>
              <a:t>Arquitectura propuesta en la tesis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000" y="1368904"/>
            <a:ext cx="7789863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Decisiones de 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CTP como servicios y no como librerías</a:t>
            </a:r>
          </a:p>
          <a:p>
            <a:pPr lvl="1"/>
            <a:r>
              <a:rPr lang="es-UY" sz="2000" dirty="0" smtClean="0"/>
              <a:t>Soporte máximo a clientes geográficos existentes</a:t>
            </a:r>
          </a:p>
          <a:p>
            <a:pPr lvl="1"/>
            <a:r>
              <a:rPr lang="es-UY" sz="2000" dirty="0" smtClean="0"/>
              <a:t>Bajo acoplamiento con implementaciones y tecnologías.</a:t>
            </a:r>
          </a:p>
          <a:p>
            <a:endParaRPr lang="es-UY" sz="2000" dirty="0" smtClean="0"/>
          </a:p>
          <a:p>
            <a:r>
              <a:rPr lang="es-UY" sz="2200" dirty="0" smtClean="0"/>
              <a:t>CTP </a:t>
            </a:r>
            <a:r>
              <a:rPr lang="es-UY" sz="2200" dirty="0" err="1" smtClean="0"/>
              <a:t>RestConnector</a:t>
            </a:r>
            <a:r>
              <a:rPr lang="es-UY" sz="2200" dirty="0" smtClean="0"/>
              <a:t> distribuido en organismos.</a:t>
            </a:r>
            <a:endParaRPr lang="es-UY" sz="2000" dirty="0" smtClean="0"/>
          </a:p>
          <a:p>
            <a:pPr lvl="1"/>
            <a:r>
              <a:rPr lang="es-UY" sz="2000" dirty="0" smtClean="0"/>
              <a:t>Mapeo de direcciones físicas y lógicas</a:t>
            </a:r>
          </a:p>
          <a:p>
            <a:pPr lvl="1"/>
            <a:r>
              <a:rPr lang="es-UY" sz="2000" dirty="0" smtClean="0"/>
              <a:t>Evitar cuello de botella y único punto de falla</a:t>
            </a:r>
          </a:p>
          <a:p>
            <a:pPr lvl="1"/>
            <a:r>
              <a:rPr lang="es-UY" sz="2000" dirty="0" smtClean="0"/>
              <a:t>Facilitar configuración y mantenimiento</a:t>
            </a:r>
          </a:p>
          <a:p>
            <a:endParaRPr lang="es-UY" sz="2000" dirty="0" smtClean="0"/>
          </a:p>
          <a:p>
            <a:r>
              <a:rPr lang="es-UY" sz="2200" dirty="0" smtClean="0"/>
              <a:t>CTP </a:t>
            </a:r>
            <a:r>
              <a:rPr lang="es-UY" sz="2200" dirty="0" err="1" smtClean="0"/>
              <a:t>SoapConnector</a:t>
            </a:r>
            <a:r>
              <a:rPr lang="es-UY" sz="2200" dirty="0" smtClean="0"/>
              <a:t> único por servicio geográfico</a:t>
            </a:r>
          </a:p>
          <a:p>
            <a:pPr lvl="1"/>
            <a:r>
              <a:rPr lang="es-UY" sz="2000" dirty="0" smtClean="0"/>
              <a:t>Por mapeo de direcciones físicas y lógicas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Arquitectura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20" y="2564904"/>
            <a:ext cx="83777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Organismo cliente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337872"/>
            <a:ext cx="791755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Público general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205" y="2058708"/>
            <a:ext cx="7940695" cy="43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Tecnologías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Servidores geográficos</a:t>
            </a:r>
          </a:p>
          <a:p>
            <a:pPr lvl="1"/>
            <a:r>
              <a:rPr lang="es-UY" sz="2000" dirty="0" err="1" smtClean="0"/>
              <a:t>Geoserver</a:t>
            </a:r>
            <a:endParaRPr lang="es-UY" sz="2000" dirty="0" smtClean="0"/>
          </a:p>
          <a:p>
            <a:pPr lvl="1"/>
            <a:r>
              <a:rPr lang="es-UY" sz="2000" dirty="0" err="1" smtClean="0"/>
              <a:t>Mapserver</a:t>
            </a:r>
            <a:endParaRPr lang="es-UY" sz="2000" dirty="0" smtClean="0"/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err="1" smtClean="0"/>
              <a:t>Jboss</a:t>
            </a:r>
            <a:r>
              <a:rPr lang="es-UY" sz="2200" dirty="0" smtClean="0"/>
              <a:t> ESB 4.9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</a:t>
            </a:r>
            <a:r>
              <a:rPr lang="es-UY" sz="2200" dirty="0" err="1" smtClean="0"/>
              <a:t>eGob</a:t>
            </a:r>
            <a:r>
              <a:rPr lang="es-UY" sz="2200" dirty="0" smtClean="0"/>
              <a:t> de Uruguay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err="1" smtClean="0"/>
              <a:t>Postgres</a:t>
            </a:r>
            <a:r>
              <a:rPr lang="es-UY" sz="2200" dirty="0" smtClean="0"/>
              <a:t> / </a:t>
            </a:r>
            <a:r>
              <a:rPr lang="es-UY" sz="2200" dirty="0" err="1" smtClean="0"/>
              <a:t>Postgis</a:t>
            </a:r>
            <a:endParaRPr lang="es-UY" sz="2200" dirty="0" smtClean="0"/>
          </a:p>
          <a:p>
            <a:pPr>
              <a:buNone/>
            </a:pPr>
            <a:endParaRPr lang="es-UY" sz="2200" dirty="0" smtClean="0"/>
          </a:p>
          <a:p>
            <a:pPr lvl="1"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Estado Actual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sz="2200" smtClean="0"/>
              <a:t>Implementación</a:t>
            </a:r>
            <a:endParaRPr lang="es-UY" sz="2200" dirty="0" smtClean="0"/>
          </a:p>
          <a:p>
            <a:pPr lvl="1"/>
            <a:r>
              <a:rPr lang="es-UY" sz="2000" dirty="0" smtClean="0"/>
              <a:t>Flujo Organismo cliente – PGE – Organismo proveedor</a:t>
            </a:r>
          </a:p>
          <a:p>
            <a:pPr lvl="1"/>
            <a:r>
              <a:rPr lang="es-UY" sz="2000" dirty="0" smtClean="0"/>
              <a:t>Flujo Público general – PGE – Organismo proveedor</a:t>
            </a:r>
          </a:p>
          <a:p>
            <a:pPr lvl="1"/>
            <a:r>
              <a:rPr lang="es-UY" sz="2000" dirty="0" err="1" smtClean="0"/>
              <a:t>getMap</a:t>
            </a:r>
            <a:r>
              <a:rPr lang="es-UY" sz="2000" dirty="0" smtClean="0"/>
              <a:t> y </a:t>
            </a:r>
            <a:r>
              <a:rPr lang="es-UY" sz="2000" dirty="0" err="1" smtClean="0"/>
              <a:t>getFeatureInfo</a:t>
            </a:r>
            <a:r>
              <a:rPr lang="es-UY" sz="2000" dirty="0" smtClean="0"/>
              <a:t> </a:t>
            </a:r>
          </a:p>
          <a:p>
            <a:pPr lvl="1">
              <a:buNone/>
            </a:pPr>
            <a:endParaRPr lang="es-UY" sz="2200" dirty="0" smtClean="0"/>
          </a:p>
          <a:p>
            <a:r>
              <a:rPr lang="es-UY" sz="2200" dirty="0" smtClean="0"/>
              <a:t>Documentación</a:t>
            </a:r>
          </a:p>
          <a:p>
            <a:pPr lvl="1"/>
            <a:r>
              <a:rPr lang="es-UY" sz="2000" dirty="0" smtClean="0"/>
              <a:t>Casos de uso</a:t>
            </a:r>
          </a:p>
          <a:p>
            <a:pPr lvl="1"/>
            <a:r>
              <a:rPr lang="es-UY" sz="2000" dirty="0" smtClean="0"/>
              <a:t>Arquitectura</a:t>
            </a:r>
          </a:p>
          <a:p>
            <a:pPr lvl="1"/>
            <a:r>
              <a:rPr lang="es-UY" sz="2000" dirty="0" smtClean="0"/>
              <a:t>Documento principal</a:t>
            </a:r>
          </a:p>
          <a:p>
            <a:pPr lvl="1"/>
            <a:endParaRPr lang="es-UY" sz="2000" dirty="0" smtClean="0"/>
          </a:p>
          <a:p>
            <a:pPr lvl="1"/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Planificación al cierre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UY" sz="2200" dirty="0" smtClean="0"/>
              <a:t>Integración con STS (2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Manejo de excepciones (1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</a:p>
          <a:p>
            <a:endParaRPr lang="es-UY" sz="2200" dirty="0" smtClean="0"/>
          </a:p>
          <a:p>
            <a:r>
              <a:rPr lang="es-UY" sz="2200" dirty="0" smtClean="0"/>
              <a:t>Evaluar opciones de asincronismo (1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Completar prueba de estándares WMS y WFS (2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Diseñar caso de estudio (1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Finalizar documento principal (2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</a:p>
          <a:p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Temario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UY" dirty="0" smtClean="0"/>
              <a:t>Contexto</a:t>
            </a:r>
          </a:p>
          <a:p>
            <a:endParaRPr lang="es-UY" dirty="0" smtClean="0"/>
          </a:p>
          <a:p>
            <a:r>
              <a:rPr lang="es-UY" dirty="0" smtClean="0"/>
              <a:t>Objetivos</a:t>
            </a:r>
          </a:p>
          <a:p>
            <a:endParaRPr lang="es-UY" dirty="0" smtClean="0"/>
          </a:p>
          <a:p>
            <a:r>
              <a:rPr lang="es-UY" dirty="0" smtClean="0"/>
              <a:t>Estudio Inicial</a:t>
            </a:r>
          </a:p>
          <a:p>
            <a:endParaRPr lang="es-UY" dirty="0" smtClean="0"/>
          </a:p>
          <a:p>
            <a:r>
              <a:rPr lang="es-UY" dirty="0" smtClean="0"/>
              <a:t>Análisis y Diseño</a:t>
            </a:r>
          </a:p>
          <a:p>
            <a:endParaRPr lang="es-UY" dirty="0" smtClean="0"/>
          </a:p>
          <a:p>
            <a:r>
              <a:rPr lang="es-UY" dirty="0" smtClean="0"/>
              <a:t>Tecnologías</a:t>
            </a:r>
          </a:p>
          <a:p>
            <a:endParaRPr lang="es-UY" dirty="0" smtClean="0"/>
          </a:p>
          <a:p>
            <a:r>
              <a:rPr lang="es-UY" dirty="0" smtClean="0"/>
              <a:t>Estado Actual</a:t>
            </a:r>
          </a:p>
          <a:p>
            <a:endParaRPr lang="es-UY" dirty="0" smtClean="0"/>
          </a:p>
          <a:p>
            <a:r>
              <a:rPr lang="es-UY" dirty="0" smtClean="0"/>
              <a:t>Planificación al Cierre</a:t>
            </a:r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Gantt</a:t>
            </a:r>
            <a:br>
              <a:rPr lang="es-UY" b="1" dirty="0" smtClean="0"/>
            </a:br>
            <a:endParaRPr lang="es-UY" b="1" dirty="0" smtClean="0"/>
          </a:p>
        </p:txBody>
      </p:sp>
      <p:pic>
        <p:nvPicPr>
          <p:cNvPr id="4" name="Content Placeholder 3" descr="Gantt Projec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348880"/>
            <a:ext cx="8294553" cy="25293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regunta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14546" y="857232"/>
            <a:ext cx="4454493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Componentes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Tesis de maestría de Raquel Sosa 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Gobierno electrónico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Plataforma de Gobierno Electrónico Uruguayo (PGE)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Servicios de información geográfica</a:t>
            </a:r>
          </a:p>
          <a:p>
            <a:endParaRPr lang="es-UY" sz="2000" dirty="0" smtClean="0"/>
          </a:p>
          <a:p>
            <a:endParaRPr lang="es-UY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 sz="2200" dirty="0" smtClean="0"/>
          </a:p>
          <a:p>
            <a:r>
              <a:rPr lang="es-UY" sz="2200" dirty="0" smtClean="0"/>
              <a:t>Gobierno electrónico</a:t>
            </a:r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sz="2000" i="1" dirty="0" smtClean="0"/>
              <a:t>	"El Gobierno Electrónico es el uso de las tecnologías de la información y comunicación (</a:t>
            </a:r>
            <a:r>
              <a:rPr lang="es-UY" sz="2000" i="1" dirty="0" err="1" smtClean="0"/>
              <a:t>TIC’s</a:t>
            </a:r>
            <a:r>
              <a:rPr lang="es-UY" sz="2000" i="1" dirty="0" smtClean="0"/>
              <a:t>), particularmente la Internet, como una herramienta para alcanzar un mejor gobierno“  </a:t>
            </a:r>
          </a:p>
          <a:p>
            <a:pPr algn="r">
              <a:buNone/>
            </a:pPr>
            <a:r>
              <a:rPr lang="es-UY" sz="1400" dirty="0" smtClean="0"/>
              <a:t>OCDE, Organización para la Cooperación y el Desarrollo Económicos</a:t>
            </a:r>
          </a:p>
        </p:txBody>
      </p:sp>
      <p:sp>
        <p:nvSpPr>
          <p:cNvPr id="7" name="6 Elipse"/>
          <p:cNvSpPr/>
          <p:nvPr/>
        </p:nvSpPr>
        <p:spPr>
          <a:xfrm>
            <a:off x="4086002" y="3614080"/>
            <a:ext cx="928694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8 Elipse"/>
          <p:cNvSpPr/>
          <p:nvPr/>
        </p:nvSpPr>
        <p:spPr>
          <a:xfrm>
            <a:off x="700280" y="3914998"/>
            <a:ext cx="1143008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9 Elipse"/>
          <p:cNvSpPr/>
          <p:nvPr/>
        </p:nvSpPr>
        <p:spPr>
          <a:xfrm>
            <a:off x="6629634" y="4000504"/>
            <a:ext cx="785818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10 Elipse"/>
          <p:cNvSpPr/>
          <p:nvPr/>
        </p:nvSpPr>
        <p:spPr>
          <a:xfrm>
            <a:off x="728416" y="4272188"/>
            <a:ext cx="1143008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Gobierno Electrónico Uruguayo (PGE)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Facilitador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Proveedor de servicios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Interoperabilidad e intercambio de información 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Contexto tecnológico y legal</a:t>
            </a:r>
          </a:p>
        </p:txBody>
      </p:sp>
      <p:pic>
        <p:nvPicPr>
          <p:cNvPr id="4" name="3 Imagen" descr="ages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8338" y="5283188"/>
            <a:ext cx="3000396" cy="1370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OGC (Open </a:t>
            </a:r>
            <a:r>
              <a:rPr lang="es-UY" sz="2200" dirty="0" err="1" smtClean="0"/>
              <a:t>Geospatial</a:t>
            </a:r>
            <a:r>
              <a:rPr lang="es-UY" sz="2200" dirty="0" smtClean="0"/>
              <a:t> </a:t>
            </a:r>
            <a:r>
              <a:rPr lang="es-UY" sz="2200" dirty="0" err="1" smtClean="0"/>
              <a:t>Consortium</a:t>
            </a:r>
            <a:r>
              <a:rPr lang="es-UY" sz="2200" dirty="0" smtClean="0"/>
              <a:t>) define: 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Map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(WMS) </a:t>
            </a:r>
          </a:p>
          <a:p>
            <a:pPr lvl="2"/>
            <a:r>
              <a:rPr lang="es-UY" dirty="0" smtClean="0"/>
              <a:t>Mapas dinámicos a partir de información geográfica distribuida</a:t>
            </a:r>
          </a:p>
          <a:p>
            <a:pPr lvl="2"/>
            <a:r>
              <a:rPr lang="es-UY" dirty="0" smtClean="0"/>
              <a:t>Mapa: archivo de imagen</a:t>
            </a:r>
          </a:p>
          <a:p>
            <a:pPr lvl="1">
              <a:buNone/>
            </a:pPr>
            <a:r>
              <a:rPr lang="es-UY" sz="1800" dirty="0" smtClean="0"/>
              <a:t> </a:t>
            </a:r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Feature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(WFS)</a:t>
            </a:r>
          </a:p>
          <a:p>
            <a:pPr lvl="2"/>
            <a:r>
              <a:rPr lang="es-UY" dirty="0" smtClean="0"/>
              <a:t>Consultar y modificar información geográfica en GML (</a:t>
            </a:r>
            <a:r>
              <a:rPr lang="es-UY" dirty="0" err="1" smtClean="0"/>
              <a:t>Geography</a:t>
            </a:r>
            <a:r>
              <a:rPr lang="es-UY" dirty="0" smtClean="0"/>
              <a:t> </a:t>
            </a:r>
            <a:r>
              <a:rPr lang="es-UY" dirty="0" err="1" smtClean="0"/>
              <a:t>Markup</a:t>
            </a:r>
            <a:r>
              <a:rPr lang="es-UY" dirty="0" smtClean="0"/>
              <a:t> </a:t>
            </a:r>
            <a:r>
              <a:rPr lang="es-UY" dirty="0" err="1" smtClean="0"/>
              <a:t>Language</a:t>
            </a:r>
            <a:r>
              <a:rPr lang="es-UY" dirty="0" smtClean="0"/>
              <a:t>)</a:t>
            </a:r>
          </a:p>
          <a:p>
            <a:pPr lvl="1">
              <a:buNone/>
            </a:pPr>
            <a:endParaRPr lang="es-UY" sz="2000" dirty="0" smtClean="0"/>
          </a:p>
          <a:p>
            <a:pPr lvl="1">
              <a:buNone/>
            </a:pPr>
            <a:endParaRPr lang="es-UY" sz="2000" dirty="0" smtClean="0"/>
          </a:p>
          <a:p>
            <a:pPr lvl="1" algn="r">
              <a:buNone/>
            </a:pPr>
            <a:endParaRPr lang="es-UY" sz="1400" dirty="0" smtClean="0"/>
          </a:p>
          <a:p>
            <a:pPr lvl="1"/>
            <a:endParaRPr lang="es-UY" sz="19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Tesis de maestría de Raquel Sosa, Agosto de 2011</a:t>
            </a:r>
          </a:p>
          <a:p>
            <a:pPr lvl="1"/>
            <a:endParaRPr lang="es-UY" dirty="0" smtClean="0"/>
          </a:p>
          <a:p>
            <a:pPr lvl="1"/>
            <a:r>
              <a:rPr lang="es-UY" sz="2000" dirty="0" smtClean="0"/>
              <a:t>Integración de Servicios Geográficos en Plataformas de Gobierno Electrónico</a:t>
            </a:r>
          </a:p>
          <a:p>
            <a:pPr lvl="1"/>
            <a:endParaRPr lang="es-UY" dirty="0" smtClean="0"/>
          </a:p>
          <a:p>
            <a:pPr lvl="2"/>
            <a:r>
              <a:rPr lang="es-UY" dirty="0" smtClean="0"/>
              <a:t>Definición de escenarios de integración</a:t>
            </a:r>
          </a:p>
          <a:p>
            <a:pPr lvl="2"/>
            <a:endParaRPr lang="es-UY" dirty="0" smtClean="0"/>
          </a:p>
          <a:p>
            <a:pPr lvl="2"/>
            <a:r>
              <a:rPr lang="es-UY" dirty="0" smtClean="0"/>
              <a:t>Solución </a:t>
            </a:r>
            <a:r>
              <a:rPr lang="es-UY" dirty="0" smtClean="0"/>
              <a:t>propuesta: </a:t>
            </a:r>
            <a:r>
              <a:rPr lang="es-UY" dirty="0" smtClean="0"/>
              <a:t>Componentes </a:t>
            </a:r>
            <a:r>
              <a:rPr lang="es-UY" dirty="0" smtClean="0"/>
              <a:t>de </a:t>
            </a:r>
            <a:r>
              <a:rPr lang="es-UY" dirty="0" smtClean="0"/>
              <a:t>Transformación </a:t>
            </a:r>
            <a:r>
              <a:rPr lang="es-UY" smtClean="0"/>
              <a:t>de </a:t>
            </a:r>
            <a:r>
              <a:rPr lang="es-UY" smtClean="0"/>
              <a:t>Protocolos (CTP)</a:t>
            </a:r>
            <a:endParaRPr lang="es-UY" dirty="0" smtClean="0"/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Objetivos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Implementar solución propuesta en la tesis de maestría de Raquel Sosa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Evaluar factibilidad técnica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Diseño de arquitectura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Validar integración de servicios geográficos con la PGE</a:t>
            </a:r>
          </a:p>
          <a:p>
            <a:pPr lvl="1"/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Tesis de Maestría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Estándares</a:t>
            </a:r>
          </a:p>
          <a:p>
            <a:pPr lvl="1"/>
            <a:r>
              <a:rPr lang="es-UY" sz="2000" dirty="0" smtClean="0"/>
              <a:t>WMS</a:t>
            </a:r>
          </a:p>
          <a:p>
            <a:pPr lvl="1"/>
            <a:r>
              <a:rPr lang="es-UY" sz="2000" dirty="0" smtClean="0"/>
              <a:t>WFS</a:t>
            </a:r>
          </a:p>
          <a:p>
            <a:pPr lvl="1"/>
            <a:r>
              <a:rPr lang="es-UY" sz="2000" dirty="0" smtClean="0"/>
              <a:t>WS-Security</a:t>
            </a:r>
          </a:p>
          <a:p>
            <a:pPr lvl="1"/>
            <a:r>
              <a:rPr lang="es-UY" sz="2000" dirty="0" smtClean="0"/>
              <a:t>WS-</a:t>
            </a:r>
            <a:r>
              <a:rPr lang="es-UY" sz="2000" dirty="0" err="1" smtClean="0"/>
              <a:t>Addressing</a:t>
            </a:r>
            <a:endParaRPr lang="es-UY" sz="2000" dirty="0" smtClean="0"/>
          </a:p>
          <a:p>
            <a:pPr lvl="1"/>
            <a:r>
              <a:rPr lang="es-UY" sz="2000" dirty="0" smtClean="0"/>
              <a:t>WS-Trust</a:t>
            </a:r>
          </a:p>
          <a:p>
            <a:pPr lvl="1"/>
            <a:r>
              <a:rPr lang="es-UY" sz="2000" dirty="0" smtClean="0"/>
              <a:t>SOAP</a:t>
            </a:r>
          </a:p>
          <a:p>
            <a:pPr lvl="1"/>
            <a:r>
              <a:rPr lang="es-UY" sz="2000" dirty="0" smtClean="0"/>
              <a:t>REST</a:t>
            </a:r>
          </a:p>
          <a:p>
            <a:pPr lvl="1"/>
            <a:endParaRPr lang="es-UY" sz="2200" dirty="0" smtClean="0"/>
          </a:p>
          <a:p>
            <a:r>
              <a:rPr lang="es-UY" sz="2200" dirty="0" smtClean="0"/>
              <a:t>PGE</a:t>
            </a:r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ermedi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348</Words>
  <Application>Microsoft Office PowerPoint</Application>
  <PresentationFormat>Presentación en pantalla (4:3)</PresentationFormat>
  <Paragraphs>159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Mirador</vt:lpstr>
      <vt:lpstr>Integración GIS-PGE</vt:lpstr>
      <vt:lpstr>Temario </vt:lpstr>
      <vt:lpstr>Contexto </vt:lpstr>
      <vt:lpstr>Contexto </vt:lpstr>
      <vt:lpstr>Contexto </vt:lpstr>
      <vt:lpstr>Contexto </vt:lpstr>
      <vt:lpstr>Contexto </vt:lpstr>
      <vt:lpstr>Objetivos </vt:lpstr>
      <vt:lpstr>Estudio Inicial </vt:lpstr>
      <vt:lpstr>Análisis </vt:lpstr>
      <vt:lpstr>Análisis </vt:lpstr>
      <vt:lpstr>Arquitectura propuesta en la tesis </vt:lpstr>
      <vt:lpstr>Decisiones de diseño </vt:lpstr>
      <vt:lpstr>Arquitectura </vt:lpstr>
      <vt:lpstr>Diseño </vt:lpstr>
      <vt:lpstr>Diseño </vt:lpstr>
      <vt:lpstr>Tecnologías </vt:lpstr>
      <vt:lpstr>Estado Actual </vt:lpstr>
      <vt:lpstr>Planificación al cierre </vt:lpstr>
      <vt:lpstr>Gantt </vt:lpstr>
      <vt:lpstr>Diapositiva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GIS-PGE</dc:title>
  <dc:creator>Lucica -</dc:creator>
  <cp:lastModifiedBy>EstebanC</cp:lastModifiedBy>
  <cp:revision>80</cp:revision>
  <dcterms:created xsi:type="dcterms:W3CDTF">2014-10-04T18:12:23Z</dcterms:created>
  <dcterms:modified xsi:type="dcterms:W3CDTF">2014-10-12T19:40:01Z</dcterms:modified>
</cp:coreProperties>
</file>