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2"/>
  </p:notesMasterIdLst>
  <p:sldIdLst>
    <p:sldId id="256" r:id="rId2"/>
    <p:sldId id="264" r:id="rId3"/>
    <p:sldId id="257" r:id="rId4"/>
    <p:sldId id="276" r:id="rId5"/>
    <p:sldId id="266" r:id="rId6"/>
    <p:sldId id="267" r:id="rId7"/>
    <p:sldId id="271" r:id="rId8"/>
    <p:sldId id="258" r:id="rId9"/>
    <p:sldId id="259" r:id="rId10"/>
    <p:sldId id="289" r:id="rId11"/>
    <p:sldId id="277" r:id="rId12"/>
    <p:sldId id="286" r:id="rId13"/>
    <p:sldId id="291" r:id="rId14"/>
    <p:sldId id="285" r:id="rId15"/>
    <p:sldId id="260" r:id="rId16"/>
    <p:sldId id="270" r:id="rId17"/>
    <p:sldId id="272" r:id="rId18"/>
    <p:sldId id="273" r:id="rId19"/>
    <p:sldId id="274" r:id="rId20"/>
    <p:sldId id="269" r:id="rId21"/>
    <p:sldId id="268" r:id="rId22"/>
    <p:sldId id="261" r:id="rId23"/>
    <p:sldId id="262" r:id="rId24"/>
    <p:sldId id="279" r:id="rId25"/>
    <p:sldId id="282" r:id="rId26"/>
    <p:sldId id="283" r:id="rId27"/>
    <p:sldId id="284" r:id="rId28"/>
    <p:sldId id="280" r:id="rId29"/>
    <p:sldId id="281" r:id="rId30"/>
    <p:sldId id="265" r:id="rId3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65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FD649-4464-4874-A030-77DA47E62353}" type="datetimeFigureOut">
              <a:rPr lang="es-UY" smtClean="0"/>
              <a:pPr/>
              <a:t>23/05/2015</a:t>
            </a:fld>
            <a:endParaRPr lang="es-U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CFC5F-265C-4220-88EE-8BDCD7F9B77C}" type="slidenum">
              <a:rPr lang="es-UY" smtClean="0"/>
              <a:pPr/>
              <a:t>‹Nº›</a:t>
            </a:fld>
            <a:endParaRPr lang="es-U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</a:t>
            </a:fld>
            <a:endParaRPr lang="es-UY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10</a:t>
            </a:fld>
            <a:endParaRPr lang="es-UY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11</a:t>
            </a:fld>
            <a:endParaRPr lang="es-UY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12</a:t>
            </a:fld>
            <a:endParaRPr lang="es-UY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13</a:t>
            </a:fld>
            <a:endParaRPr lang="es-UY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14</a:t>
            </a:fld>
            <a:endParaRPr lang="es-UY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15</a:t>
            </a:fld>
            <a:endParaRPr lang="es-UY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16</a:t>
            </a:fld>
            <a:endParaRPr lang="es-UY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17</a:t>
            </a:fld>
            <a:endParaRPr lang="es-UY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18</a:t>
            </a:fld>
            <a:endParaRPr lang="es-UY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19</a:t>
            </a:fld>
            <a:endParaRPr lang="es-UY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</a:t>
            </a:fld>
            <a:endParaRPr lang="es-UY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20</a:t>
            </a:fld>
            <a:endParaRPr lang="es-UY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21</a:t>
            </a:fld>
            <a:endParaRPr lang="es-UY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22</a:t>
            </a:fld>
            <a:endParaRPr lang="es-UY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23</a:t>
            </a:fld>
            <a:endParaRPr lang="es-UY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24</a:t>
            </a:fld>
            <a:endParaRPr lang="es-UY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25</a:t>
            </a:fld>
            <a:endParaRPr lang="es-UY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26</a:t>
            </a:fld>
            <a:endParaRPr lang="es-UY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27</a:t>
            </a:fld>
            <a:endParaRPr lang="es-UY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28</a:t>
            </a:fld>
            <a:endParaRPr lang="es-UY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29</a:t>
            </a:fld>
            <a:endParaRPr lang="es-UY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3</a:t>
            </a:fld>
            <a:endParaRPr lang="es-UY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30</a:t>
            </a:fld>
            <a:endParaRPr lang="es-UY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4</a:t>
            </a:fld>
            <a:endParaRPr lang="es-UY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5</a:t>
            </a:fld>
            <a:endParaRPr lang="es-UY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6</a:t>
            </a:fld>
            <a:endParaRPr lang="es-UY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7</a:t>
            </a:fld>
            <a:endParaRPr lang="es-UY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8</a:t>
            </a:fld>
            <a:endParaRPr lang="es-UY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9</a:t>
            </a:fld>
            <a:endParaRPr lang="es-UY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71670" y="357166"/>
            <a:ext cx="6172200" cy="1894362"/>
          </a:xfrm>
        </p:spPr>
        <p:txBody>
          <a:bodyPr/>
          <a:lstStyle/>
          <a:p>
            <a:r>
              <a:rPr lang="es-UY" dirty="0" smtClean="0"/>
              <a:t>Integración GIS-PGE</a:t>
            </a:r>
            <a:endParaRPr lang="es-UY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00034" y="3886200"/>
            <a:ext cx="8215370" cy="2686072"/>
          </a:xfrm>
        </p:spPr>
        <p:txBody>
          <a:bodyPr>
            <a:normAutofit/>
          </a:bodyPr>
          <a:lstStyle/>
          <a:p>
            <a:pPr algn="ctr"/>
            <a:r>
              <a:rPr lang="es-UY" sz="2400" dirty="0" smtClean="0"/>
              <a:t>Proyecto de grado</a:t>
            </a:r>
          </a:p>
          <a:p>
            <a:endParaRPr lang="es-UY" dirty="0" smtClean="0"/>
          </a:p>
          <a:p>
            <a:endParaRPr lang="es-UY" dirty="0" smtClean="0"/>
          </a:p>
          <a:p>
            <a:pPr algn="l"/>
            <a:r>
              <a:rPr lang="es-UY" sz="2100" dirty="0" smtClean="0">
                <a:solidFill>
                  <a:schemeClr val="tx1"/>
                </a:solidFill>
              </a:rPr>
              <a:t>						</a:t>
            </a:r>
            <a:r>
              <a:rPr lang="es-UY" dirty="0" smtClean="0">
                <a:solidFill>
                  <a:schemeClr val="tx1"/>
                </a:solidFill>
              </a:rPr>
              <a:t>Luciana Canales</a:t>
            </a:r>
          </a:p>
          <a:p>
            <a:pPr algn="l"/>
            <a:r>
              <a:rPr lang="es-UY" dirty="0" smtClean="0">
                <a:solidFill>
                  <a:schemeClr val="tx1"/>
                </a:solidFill>
              </a:rPr>
              <a:t>						Maximiliano </a:t>
            </a:r>
            <a:r>
              <a:rPr lang="es-UY" dirty="0" err="1" smtClean="0">
                <a:solidFill>
                  <a:schemeClr val="tx1"/>
                </a:solidFill>
              </a:rPr>
              <a:t>Felix</a:t>
            </a:r>
            <a:endParaRPr lang="es-UY" dirty="0" smtClean="0">
              <a:solidFill>
                <a:schemeClr val="tx1"/>
              </a:solidFill>
            </a:endParaRPr>
          </a:p>
          <a:p>
            <a:pPr algn="l"/>
            <a:r>
              <a:rPr lang="es-UY" dirty="0" smtClean="0">
                <a:solidFill>
                  <a:schemeClr val="tx1"/>
                </a:solidFill>
              </a:rPr>
              <a:t>						Alejandro Remiro</a:t>
            </a:r>
          </a:p>
          <a:p>
            <a:endParaRPr lang="es-UY" dirty="0" smtClean="0"/>
          </a:p>
          <a:p>
            <a:endParaRPr lang="es-UY" dirty="0" smtClean="0"/>
          </a:p>
        </p:txBody>
      </p:sp>
      <p:pic>
        <p:nvPicPr>
          <p:cNvPr id="4" name="3 Imagen" descr="fi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56198" y="84408"/>
            <a:ext cx="979605" cy="959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8132" y="1491735"/>
            <a:ext cx="5542932" cy="508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Estudio Inicial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s-UY" sz="2200" dirty="0" smtClean="0"/>
              <a:t>PGE: Principales componentes </a:t>
            </a:r>
          </a:p>
          <a:p>
            <a:pPr>
              <a:buNone/>
            </a:pPr>
            <a:r>
              <a:rPr lang="es-UY" sz="2200" dirty="0" smtClean="0"/>
              <a:t>y actores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723852" y="1861452"/>
            <a:ext cx="6966255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Estudio Inicial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349374"/>
            <a:ext cx="3714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PGE: Acceso a un servicio</a:t>
            </a:r>
            <a:endParaRPr lang="es-E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Estudio Inicial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28596" y="1600200"/>
            <a:ext cx="7467600" cy="4873752"/>
          </a:xfrm>
        </p:spPr>
        <p:txBody>
          <a:bodyPr>
            <a:noAutofit/>
          </a:bodyPr>
          <a:lstStyle/>
          <a:p>
            <a:r>
              <a:rPr lang="es-UY" sz="2200" dirty="0" smtClean="0"/>
              <a:t>Estándares</a:t>
            </a:r>
          </a:p>
          <a:p>
            <a:pPr lvl="1"/>
            <a:r>
              <a:rPr lang="es-UY" sz="2000" dirty="0" smtClean="0"/>
              <a:t>WMS: </a:t>
            </a:r>
            <a:r>
              <a:rPr lang="es-UY" sz="2000" dirty="0" err="1" smtClean="0"/>
              <a:t>getCapabilities</a:t>
            </a:r>
            <a:r>
              <a:rPr lang="es-UY" sz="2000" dirty="0" smtClean="0"/>
              <a:t>, </a:t>
            </a:r>
            <a:r>
              <a:rPr lang="es-UY" sz="2000" dirty="0" err="1" smtClean="0"/>
              <a:t>getMap</a:t>
            </a:r>
            <a:r>
              <a:rPr lang="es-UY" sz="2000" dirty="0" smtClean="0"/>
              <a:t>, </a:t>
            </a:r>
            <a:r>
              <a:rPr lang="es-UY" sz="2000" dirty="0" err="1" smtClean="0"/>
              <a:t>getFeatureInfo</a:t>
            </a:r>
            <a:endParaRPr lang="es-UY" sz="2000" dirty="0" smtClean="0"/>
          </a:p>
          <a:p>
            <a:pPr lvl="1"/>
            <a:r>
              <a:rPr lang="es-UY" sz="2000" dirty="0" smtClean="0"/>
              <a:t>WFS: </a:t>
            </a:r>
            <a:r>
              <a:rPr lang="es-UY" sz="2000" dirty="0" err="1" smtClean="0"/>
              <a:t>g</a:t>
            </a:r>
            <a:r>
              <a:rPr lang="es-UY" sz="2000" dirty="0" err="1" smtClean="0"/>
              <a:t>etCapabilities</a:t>
            </a:r>
            <a:r>
              <a:rPr lang="es-UY" sz="2000" dirty="0" smtClean="0"/>
              <a:t>, </a:t>
            </a:r>
            <a:r>
              <a:rPr lang="es-UY" sz="2000" dirty="0" err="1" smtClean="0"/>
              <a:t>describeFeatureType</a:t>
            </a:r>
            <a:r>
              <a:rPr lang="es-UY" sz="2000" dirty="0" smtClean="0"/>
              <a:t>,</a:t>
            </a:r>
            <a:r>
              <a:rPr lang="es-UY" sz="2000" dirty="0" smtClean="0">
                <a:solidFill>
                  <a:srgbClr val="FF0000"/>
                </a:solidFill>
              </a:rPr>
              <a:t> </a:t>
            </a:r>
            <a:r>
              <a:rPr lang="es-UY" sz="2000" dirty="0" err="1" smtClean="0"/>
              <a:t>getFeature</a:t>
            </a:r>
            <a:r>
              <a:rPr lang="es-UY" sz="2000" dirty="0" smtClean="0"/>
              <a:t>, 	      </a:t>
            </a:r>
            <a:r>
              <a:rPr lang="es-UY" sz="2000" dirty="0" err="1" smtClean="0"/>
              <a:t>getGmlObject</a:t>
            </a:r>
            <a:r>
              <a:rPr lang="es-UY" sz="2000" dirty="0" smtClean="0"/>
              <a:t>, </a:t>
            </a:r>
            <a:r>
              <a:rPr lang="es-UY" sz="2000" dirty="0" err="1" smtClean="0"/>
              <a:t>transaction</a:t>
            </a:r>
            <a:r>
              <a:rPr lang="es-UY" sz="2000" dirty="0" smtClean="0"/>
              <a:t>, </a:t>
            </a:r>
            <a:r>
              <a:rPr lang="es-UY" sz="2000" dirty="0" err="1" smtClean="0"/>
              <a:t>lockFeature</a:t>
            </a:r>
            <a:endParaRPr lang="es-UY" sz="2000" dirty="0" smtClean="0"/>
          </a:p>
          <a:p>
            <a:pPr lvl="1"/>
            <a:r>
              <a:rPr lang="es-UY" sz="2000" dirty="0" smtClean="0"/>
              <a:t>WS-Security</a:t>
            </a:r>
          </a:p>
          <a:p>
            <a:pPr lvl="1"/>
            <a:r>
              <a:rPr lang="es-UY" sz="2000" dirty="0" smtClean="0"/>
              <a:t>WS-</a:t>
            </a:r>
            <a:r>
              <a:rPr lang="es-UY" sz="2000" dirty="0" err="1" smtClean="0"/>
              <a:t>Addressing</a:t>
            </a:r>
            <a:endParaRPr lang="es-UY" sz="2000" dirty="0" smtClean="0"/>
          </a:p>
          <a:p>
            <a:pPr lvl="1"/>
            <a:r>
              <a:rPr lang="es-UY" sz="2000" dirty="0" smtClean="0"/>
              <a:t>WS-Trust</a:t>
            </a:r>
          </a:p>
          <a:p>
            <a:pPr lvl="1"/>
            <a:r>
              <a:rPr lang="es-UY" sz="2000" dirty="0" smtClean="0"/>
              <a:t>SOAP</a:t>
            </a:r>
          </a:p>
          <a:p>
            <a:pPr lvl="1"/>
            <a:r>
              <a:rPr lang="es-UY" sz="2000" dirty="0" smtClean="0"/>
              <a:t>REST</a:t>
            </a:r>
          </a:p>
          <a:p>
            <a:pPr lvl="1">
              <a:buNone/>
            </a:pPr>
            <a:endParaRPr lang="es-UY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b="1" dirty="0" smtClean="0"/>
              <a:t>Estudio Inicial</a:t>
            </a:r>
            <a:br>
              <a:rPr lang="es-UY" b="1" dirty="0" smtClean="0"/>
            </a:br>
            <a:r>
              <a:rPr lang="es-UY" sz="1100" dirty="0" smtClean="0">
                <a:solidFill>
                  <a:srgbClr val="FF0000"/>
                </a:solidFill>
              </a:rPr>
              <a:t>Mostrar arquitectura gis, que existen clientes gis y que no se pueden modificar</a:t>
            </a:r>
            <a:br>
              <a:rPr lang="es-UY" sz="1100" dirty="0" smtClean="0">
                <a:solidFill>
                  <a:srgbClr val="FF0000"/>
                </a:solidFill>
              </a:rPr>
            </a:br>
            <a:r>
              <a:rPr lang="es-UY" sz="1100" dirty="0" smtClean="0">
                <a:solidFill>
                  <a:srgbClr val="FF0000"/>
                </a:solidFill>
              </a:rPr>
              <a:t>Productos </a:t>
            </a:r>
            <a:r>
              <a:rPr lang="es-UY" sz="1100" dirty="0" smtClean="0">
                <a:solidFill>
                  <a:srgbClr val="FF0000"/>
                </a:solidFill>
              </a:rPr>
              <a:t>que cumplen con los estándares </a:t>
            </a:r>
            <a:r>
              <a:rPr lang="es-UY" sz="1100" dirty="0" err="1" smtClean="0">
                <a:solidFill>
                  <a:srgbClr val="FF0000"/>
                </a:solidFill>
              </a:rPr>
              <a:t>wms</a:t>
            </a:r>
            <a:r>
              <a:rPr lang="es-UY" sz="1100" dirty="0" smtClean="0">
                <a:solidFill>
                  <a:srgbClr val="FF0000"/>
                </a:solidFill>
              </a:rPr>
              <a:t> y </a:t>
            </a:r>
            <a:r>
              <a:rPr lang="es-UY" sz="1100" dirty="0" err="1" smtClean="0">
                <a:solidFill>
                  <a:srgbClr val="FF0000"/>
                </a:solidFill>
              </a:rPr>
              <a:t>wfs</a:t>
            </a:r>
            <a:r>
              <a:rPr lang="es-UY" sz="1100" dirty="0" smtClean="0"/>
              <a:t/>
            </a:r>
            <a:br>
              <a:rPr lang="es-UY" sz="1100" dirty="0" smtClean="0"/>
            </a:br>
            <a:endParaRPr lang="es-UY" sz="1100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19237" y="2022475"/>
            <a:ext cx="5286375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Estudio Inicial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s-UY" sz="2200" dirty="0" smtClean="0"/>
              <a:t>Tesis de Maestría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Análisis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Casos de uso: escenarios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Público general consultado 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Público especializado consultando 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Instituciones colaborando en la generación de 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Instituciones colaborando en trámites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Público generando información geográfica</a:t>
            </a:r>
            <a:endParaRPr lang="es-UY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Análisis</a:t>
            </a:r>
            <a:br>
              <a:rPr lang="es-UY" b="1" dirty="0" smtClean="0"/>
            </a:br>
            <a:endParaRPr lang="es-UY" b="1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600" y="1428736"/>
            <a:ext cx="7956300" cy="541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s-UY" b="1" dirty="0" smtClean="0"/>
              <a:t>Arquitectura propuesta en la tesis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UY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000" y="1368904"/>
            <a:ext cx="7789863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Decisiones de diseño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CTP como servicios y no como librerías</a:t>
            </a:r>
          </a:p>
          <a:p>
            <a:pPr lvl="1"/>
            <a:r>
              <a:rPr lang="es-UY" sz="2000" dirty="0" smtClean="0"/>
              <a:t>Soporte máximo a clientes geográficos existentes</a:t>
            </a:r>
          </a:p>
          <a:p>
            <a:pPr lvl="1"/>
            <a:r>
              <a:rPr lang="es-UY" sz="2000" dirty="0" smtClean="0"/>
              <a:t>Bajo acoplamiento con implementaciones y tecnologías.</a:t>
            </a:r>
          </a:p>
          <a:p>
            <a:endParaRPr lang="es-UY" sz="2000" dirty="0" smtClean="0"/>
          </a:p>
          <a:p>
            <a:r>
              <a:rPr lang="es-UY" sz="2200" dirty="0" smtClean="0"/>
              <a:t>CTP </a:t>
            </a:r>
            <a:r>
              <a:rPr lang="es-UY" sz="2200" dirty="0" err="1" smtClean="0"/>
              <a:t>RestConnector</a:t>
            </a:r>
            <a:r>
              <a:rPr lang="es-UY" sz="2200" dirty="0" smtClean="0"/>
              <a:t> distribuido en organismos.</a:t>
            </a:r>
            <a:endParaRPr lang="es-UY" sz="2000" dirty="0" smtClean="0"/>
          </a:p>
          <a:p>
            <a:pPr lvl="1"/>
            <a:r>
              <a:rPr lang="es-UY" sz="2000" dirty="0" smtClean="0"/>
              <a:t>Mapeo de direcciones físicas y lógicas</a:t>
            </a:r>
          </a:p>
          <a:p>
            <a:pPr lvl="1"/>
            <a:r>
              <a:rPr lang="es-UY" sz="2000" dirty="0" smtClean="0"/>
              <a:t>Evitar cuello de botella y único punto de falla</a:t>
            </a:r>
          </a:p>
          <a:p>
            <a:pPr lvl="1"/>
            <a:r>
              <a:rPr lang="es-UY" sz="2000" dirty="0" smtClean="0"/>
              <a:t>Facilitar configuración y mantenimiento</a:t>
            </a:r>
          </a:p>
          <a:p>
            <a:endParaRPr lang="es-UY" sz="2000" dirty="0" smtClean="0"/>
          </a:p>
          <a:p>
            <a:r>
              <a:rPr lang="es-UY" sz="2200" dirty="0" smtClean="0"/>
              <a:t>CTP </a:t>
            </a:r>
            <a:r>
              <a:rPr lang="es-UY" sz="2200" dirty="0" err="1" smtClean="0"/>
              <a:t>SoapConnector</a:t>
            </a:r>
            <a:r>
              <a:rPr lang="es-UY" sz="2200" dirty="0" smtClean="0"/>
              <a:t> único por servicio geográfico</a:t>
            </a:r>
          </a:p>
          <a:p>
            <a:pPr lvl="1"/>
            <a:r>
              <a:rPr lang="es-UY" sz="2000" dirty="0" smtClean="0"/>
              <a:t>Por mapeo de direcciones físicas y lógicas</a:t>
            </a:r>
            <a:endParaRPr lang="es-UY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Arquitectura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20" y="2564904"/>
            <a:ext cx="837772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Temario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Contexto</a:t>
            </a:r>
          </a:p>
          <a:p>
            <a:r>
              <a:rPr lang="es-UY" dirty="0" smtClean="0"/>
              <a:t>Objetivos</a:t>
            </a:r>
          </a:p>
          <a:p>
            <a:r>
              <a:rPr lang="es-UY" dirty="0" smtClean="0"/>
              <a:t>Estudio Inicial</a:t>
            </a:r>
          </a:p>
          <a:p>
            <a:r>
              <a:rPr lang="es-UY" dirty="0" smtClean="0"/>
              <a:t>Análisis y Diseño</a:t>
            </a:r>
          </a:p>
          <a:p>
            <a:r>
              <a:rPr lang="es-UY" dirty="0" smtClean="0"/>
              <a:t>Tecnologías</a:t>
            </a:r>
          </a:p>
          <a:p>
            <a:r>
              <a:rPr lang="es-UY" dirty="0" smtClean="0"/>
              <a:t>Decisiones de Implementación</a:t>
            </a:r>
          </a:p>
          <a:p>
            <a:r>
              <a:rPr lang="es-UY" dirty="0" smtClean="0"/>
              <a:t>Caso de Estudio </a:t>
            </a:r>
            <a:r>
              <a:rPr lang="es-UY" dirty="0" smtClean="0">
                <a:solidFill>
                  <a:srgbClr val="FF0000"/>
                </a:solidFill>
              </a:rPr>
              <a:t>Ver si en este </a:t>
            </a:r>
            <a:r>
              <a:rPr lang="es-UY" dirty="0" err="1" smtClean="0">
                <a:solidFill>
                  <a:srgbClr val="FF0000"/>
                </a:solidFill>
              </a:rPr>
              <a:t>pto</a:t>
            </a:r>
            <a:r>
              <a:rPr lang="es-UY" dirty="0" smtClean="0">
                <a:solidFill>
                  <a:srgbClr val="FF0000"/>
                </a:solidFill>
              </a:rPr>
              <a:t>. o al final</a:t>
            </a:r>
          </a:p>
          <a:p>
            <a:r>
              <a:rPr lang="es-UY" dirty="0" smtClean="0"/>
              <a:t>Conclusión</a:t>
            </a:r>
          </a:p>
          <a:p>
            <a:r>
              <a:rPr lang="es-UY" dirty="0" smtClean="0"/>
              <a:t>Trabajos a Futuro</a:t>
            </a:r>
          </a:p>
          <a:p>
            <a:pPr>
              <a:buNone/>
            </a:pPr>
            <a:endParaRPr lang="es-UY" dirty="0" smtClean="0"/>
          </a:p>
          <a:p>
            <a:endParaRPr lang="es-UY" dirty="0" smtClean="0"/>
          </a:p>
          <a:p>
            <a:endParaRPr lang="es-UY" dirty="0" smtClean="0"/>
          </a:p>
          <a:p>
            <a:endParaRPr lang="es-UY" dirty="0" smtClean="0"/>
          </a:p>
          <a:p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Diseño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Organismo cliente</a:t>
            </a:r>
          </a:p>
          <a:p>
            <a:pPr>
              <a:buNone/>
            </a:pPr>
            <a:endParaRPr lang="es-UY" sz="2200" dirty="0" smtClean="0"/>
          </a:p>
          <a:p>
            <a:endParaRPr lang="es-UY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337872"/>
            <a:ext cx="791755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Diseño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Público general</a:t>
            </a:r>
          </a:p>
          <a:p>
            <a:pPr>
              <a:buNone/>
            </a:pPr>
            <a:endParaRPr lang="es-UY" sz="2200" dirty="0" smtClean="0"/>
          </a:p>
          <a:p>
            <a:endParaRPr lang="es-UY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205" y="2058708"/>
            <a:ext cx="7940695" cy="437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Tecnologías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Servidores geográficos</a:t>
            </a:r>
          </a:p>
          <a:p>
            <a:pPr lvl="1"/>
            <a:r>
              <a:rPr lang="es-UY" sz="2000" dirty="0" err="1" smtClean="0"/>
              <a:t>Geoserver</a:t>
            </a:r>
            <a:r>
              <a:rPr lang="es-UY" sz="2000" dirty="0" smtClean="0"/>
              <a:t> 2.5</a:t>
            </a:r>
          </a:p>
          <a:p>
            <a:pPr lvl="1"/>
            <a:r>
              <a:rPr lang="es-UY" sz="2000" dirty="0" err="1" smtClean="0"/>
              <a:t>Mapserver</a:t>
            </a:r>
            <a:r>
              <a:rPr lang="es-UY" sz="2000" dirty="0" smtClean="0"/>
              <a:t> 3.0.6</a:t>
            </a:r>
          </a:p>
          <a:p>
            <a:r>
              <a:rPr lang="es-UY" sz="2200" dirty="0" err="1" smtClean="0"/>
              <a:t>Jboss</a:t>
            </a:r>
            <a:r>
              <a:rPr lang="es-UY" sz="2200" dirty="0" smtClean="0"/>
              <a:t> ESB 4.9</a:t>
            </a:r>
          </a:p>
          <a:p>
            <a:r>
              <a:rPr lang="es-UY" sz="2200" dirty="0" smtClean="0"/>
              <a:t>Plataforma de </a:t>
            </a:r>
            <a:r>
              <a:rPr lang="es-UY" sz="2200" dirty="0" err="1" smtClean="0"/>
              <a:t>eGob</a:t>
            </a:r>
            <a:r>
              <a:rPr lang="es-UY" sz="2200" dirty="0" smtClean="0"/>
              <a:t> de Uruguay</a:t>
            </a:r>
          </a:p>
          <a:p>
            <a:r>
              <a:rPr lang="es-UY" sz="2200" dirty="0" err="1" smtClean="0"/>
              <a:t>PostgreSQL</a:t>
            </a:r>
            <a:r>
              <a:rPr lang="es-UY" sz="2200" dirty="0" smtClean="0"/>
              <a:t> 9.3 / </a:t>
            </a:r>
            <a:r>
              <a:rPr lang="es-UY" sz="2200" dirty="0" err="1" smtClean="0"/>
              <a:t>Postgis</a:t>
            </a:r>
            <a:r>
              <a:rPr lang="es-UY" sz="2200" dirty="0" smtClean="0"/>
              <a:t> 2.1.3</a:t>
            </a:r>
          </a:p>
          <a:p>
            <a:r>
              <a:rPr lang="es-UY" sz="2200" dirty="0" smtClean="0"/>
              <a:t>Aplicaciones GIS de escritorio</a:t>
            </a:r>
          </a:p>
          <a:p>
            <a:pPr lvl="1"/>
            <a:r>
              <a:rPr lang="es-UY" sz="2000" dirty="0" smtClean="0"/>
              <a:t>Quantum GIS Desktop 2.6.1</a:t>
            </a:r>
          </a:p>
          <a:p>
            <a:pPr lvl="1"/>
            <a:r>
              <a:rPr lang="es-UY" sz="2000" dirty="0" err="1" smtClean="0"/>
              <a:t>gvSIG</a:t>
            </a:r>
            <a:r>
              <a:rPr lang="es-UY" sz="2000" dirty="0" smtClean="0"/>
              <a:t> Desktop 1.12.0</a:t>
            </a:r>
          </a:p>
          <a:p>
            <a:r>
              <a:rPr lang="es-UY" sz="2200" dirty="0" smtClean="0"/>
              <a:t>OpenLayers-2.13</a:t>
            </a:r>
          </a:p>
          <a:p>
            <a:r>
              <a:rPr lang="es-UY" sz="2200" dirty="0" err="1" smtClean="0"/>
              <a:t>Grails</a:t>
            </a:r>
            <a:r>
              <a:rPr lang="es-UY" sz="2200" dirty="0" smtClean="0"/>
              <a:t> 2.4.3</a:t>
            </a:r>
          </a:p>
          <a:p>
            <a:pPr lvl="1">
              <a:buNone/>
            </a:pPr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Decisiones de implementación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s-UY" sz="2000" dirty="0" smtClean="0">
                <a:solidFill>
                  <a:srgbClr val="FF0000"/>
                </a:solidFill>
              </a:rPr>
              <a:t>TERMINAR</a:t>
            </a:r>
          </a:p>
          <a:p>
            <a:pPr lvl="1"/>
            <a:endParaRPr lang="es-UY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Caso de estudio</a:t>
            </a:r>
            <a:br>
              <a:rPr lang="es-UY" dirty="0" smtClean="0"/>
            </a:br>
            <a:endParaRPr lang="es-UY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143116"/>
            <a:ext cx="7439048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071670" y="3929066"/>
            <a:ext cx="44196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Caso de estudio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7467600" cy="5116654"/>
          </a:xfrm>
        </p:spPr>
        <p:txBody>
          <a:bodyPr/>
          <a:lstStyle/>
          <a:p>
            <a:r>
              <a:rPr lang="es-UY" sz="2200" dirty="0" smtClean="0"/>
              <a:t>Escenario 1: </a:t>
            </a:r>
            <a:r>
              <a:rPr lang="es-ES" sz="2200" dirty="0" smtClean="0"/>
              <a:t>Público general accediendo a información geográfica</a:t>
            </a:r>
            <a:endParaRPr lang="es-UY" sz="2200" dirty="0" smtClean="0"/>
          </a:p>
          <a:p>
            <a:endParaRPr lang="es-UY" sz="2200" dirty="0" smtClean="0"/>
          </a:p>
          <a:p>
            <a:endParaRPr lang="es-UY" sz="2200" dirty="0"/>
          </a:p>
        </p:txBody>
      </p:sp>
      <p:pic>
        <p:nvPicPr>
          <p:cNvPr id="6" name="Picture 28" descr="CE-Escenario 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6220" y="2469974"/>
            <a:ext cx="7215238" cy="3500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Caso de estudio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7467600" cy="5116654"/>
          </a:xfrm>
        </p:spPr>
        <p:txBody>
          <a:bodyPr/>
          <a:lstStyle/>
          <a:p>
            <a:r>
              <a:rPr lang="es-UY" sz="2200" dirty="0" smtClean="0"/>
              <a:t>Escenario 2: Público especializado consultando información</a:t>
            </a:r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/>
          </a:p>
        </p:txBody>
      </p:sp>
      <p:pic>
        <p:nvPicPr>
          <p:cNvPr id="7" name="Picture 26" descr="CE-Escenario 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2910" y="2571744"/>
            <a:ext cx="7500990" cy="3286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Caso de estudio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7467600" cy="5116654"/>
          </a:xfrm>
        </p:spPr>
        <p:txBody>
          <a:bodyPr/>
          <a:lstStyle/>
          <a:p>
            <a:r>
              <a:rPr lang="es-UY" sz="2200" dirty="0" smtClean="0"/>
              <a:t>Escenario 4: Instituciones colaborando en trámites</a:t>
            </a:r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/>
          </a:p>
        </p:txBody>
      </p:sp>
      <p:pic>
        <p:nvPicPr>
          <p:cNvPr id="6" name="Picture 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2214554"/>
            <a:ext cx="7643866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Conclusión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UY" sz="2200" dirty="0" smtClean="0"/>
              <a:t>Implementación funcional de la propuesta teórica</a:t>
            </a:r>
          </a:p>
          <a:p>
            <a:pPr lvl="1"/>
            <a:r>
              <a:rPr lang="es-UY" sz="2000" dirty="0" smtClean="0"/>
              <a:t>Interacción entre los diferentes sistemas</a:t>
            </a:r>
          </a:p>
          <a:p>
            <a:pPr lvl="1"/>
            <a:r>
              <a:rPr lang="es-UY" sz="2000" dirty="0" smtClean="0"/>
              <a:t>Arquitectura interesante</a:t>
            </a:r>
          </a:p>
          <a:p>
            <a:pPr lvl="1"/>
            <a:r>
              <a:rPr lang="es-UY" sz="2000" dirty="0" smtClean="0"/>
              <a:t>Escalabilidad</a:t>
            </a:r>
          </a:p>
          <a:p>
            <a:r>
              <a:rPr lang="es-UY" sz="2200" dirty="0" smtClean="0"/>
              <a:t>Utilización de tecnologías estándares</a:t>
            </a:r>
          </a:p>
          <a:p>
            <a:r>
              <a:rPr lang="es-UY" sz="2200" dirty="0" smtClean="0"/>
              <a:t>No se imponen restricciones sobre la PGE - Compatible con la arquitectura existente</a:t>
            </a:r>
          </a:p>
          <a:p>
            <a:r>
              <a:rPr lang="es-UY" sz="2200" dirty="0" smtClean="0"/>
              <a:t>Dificultades</a:t>
            </a:r>
          </a:p>
          <a:p>
            <a:pPr lvl="1"/>
            <a:r>
              <a:rPr lang="es-UY" sz="2000" dirty="0" smtClean="0"/>
              <a:t>Tecnológicas: Estado del arte </a:t>
            </a:r>
          </a:p>
          <a:p>
            <a:pPr lvl="1"/>
            <a:r>
              <a:rPr lang="es-UY" sz="2000" dirty="0" smtClean="0"/>
              <a:t>De diseño: Resolución del mapeo de direcciones para acceder a la PGE</a:t>
            </a:r>
          </a:p>
          <a:p>
            <a:r>
              <a:rPr lang="es-UY" sz="2200" dirty="0" smtClean="0"/>
              <a:t>Muy buena calidad en la solución obtenida</a:t>
            </a:r>
          </a:p>
          <a:p>
            <a:r>
              <a:rPr lang="es-UY" sz="2200" dirty="0" smtClean="0"/>
              <a:t>Experiencia enriquecedora en tecnologías GIS</a:t>
            </a:r>
          </a:p>
          <a:p>
            <a:pPr lvl="1">
              <a:buNone/>
            </a:pPr>
            <a:endParaRPr lang="es-UY" sz="2000" dirty="0" smtClean="0">
              <a:solidFill>
                <a:srgbClr val="FF0000"/>
              </a:solidFill>
            </a:endParaRPr>
          </a:p>
          <a:p>
            <a:pPr lvl="1"/>
            <a:endParaRPr lang="es-UY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Trabajos a futuro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UY" sz="2200" dirty="0" smtClean="0"/>
              <a:t>Asincronismo entre el CTP y la PGE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Estándares WMS y WFS versión 2.0</a:t>
            </a:r>
          </a:p>
          <a:p>
            <a:pPr>
              <a:buNone/>
            </a:pPr>
            <a:r>
              <a:rPr lang="es-UY" sz="2200" dirty="0" smtClean="0"/>
              <a:t> </a:t>
            </a:r>
          </a:p>
          <a:p>
            <a:r>
              <a:rPr lang="es-UY" sz="2200" dirty="0" smtClean="0"/>
              <a:t>Soporte completo para </a:t>
            </a:r>
            <a:r>
              <a:rPr lang="es-UY" sz="2200" dirty="0" err="1" smtClean="0"/>
              <a:t>MapServer</a:t>
            </a:r>
            <a:r>
              <a:rPr lang="es-UY" sz="2200" dirty="0" smtClean="0"/>
              <a:t> </a:t>
            </a:r>
            <a:endParaRPr lang="es-UY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Componentes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Tesis de maestría de Raquel Sosa </a:t>
            </a:r>
          </a:p>
          <a:p>
            <a:pPr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Gobierno electrónico</a:t>
            </a:r>
          </a:p>
          <a:p>
            <a:pPr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Plataforma de Gobierno Electrónico Uruguayo (PGE)</a:t>
            </a:r>
          </a:p>
          <a:p>
            <a:pPr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Servicios de información geográfica</a:t>
            </a:r>
          </a:p>
          <a:p>
            <a:endParaRPr lang="es-UY" sz="2000" dirty="0" smtClean="0"/>
          </a:p>
          <a:p>
            <a:endParaRPr lang="es-UY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Preguntas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214546" y="857232"/>
            <a:ext cx="4454493" cy="4873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UY" sz="2200" dirty="0" smtClean="0"/>
          </a:p>
          <a:p>
            <a:r>
              <a:rPr lang="es-UY" sz="2200" dirty="0" smtClean="0"/>
              <a:t>Gobierno electrónico</a:t>
            </a:r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r>
              <a:rPr lang="es-UY" sz="2000" i="1" dirty="0" smtClean="0"/>
              <a:t>	"El Gobierno Electrónico es el uso de las tecnologías de la información y comunicación (</a:t>
            </a:r>
            <a:r>
              <a:rPr lang="es-UY" sz="2000" i="1" dirty="0" err="1" smtClean="0"/>
              <a:t>TIC’s</a:t>
            </a:r>
            <a:r>
              <a:rPr lang="es-UY" sz="2000" i="1" dirty="0" smtClean="0"/>
              <a:t>), particularmente la Internet, como una herramienta para alcanzar un mejor gobierno“  </a:t>
            </a:r>
          </a:p>
          <a:p>
            <a:pPr algn="r">
              <a:buNone/>
            </a:pPr>
            <a:r>
              <a:rPr lang="es-UY" sz="1400" dirty="0" smtClean="0"/>
              <a:t>OCDE, Organización para la Cooperación y el Desarrollo Económico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Plataforma de Gobierno Electrónico Uruguayo (PGE)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Facilitador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Proveedor de servicios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Interoperabilidad e intercambio de información 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Contexto tecnológico y legal</a:t>
            </a:r>
          </a:p>
        </p:txBody>
      </p:sp>
      <p:pic>
        <p:nvPicPr>
          <p:cNvPr id="4" name="3 Imagen" descr="agesi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28338" y="5283188"/>
            <a:ext cx="3000396" cy="13701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El</a:t>
            </a:r>
            <a:r>
              <a:rPr lang="es-UY" sz="2200" dirty="0" smtClean="0">
                <a:solidFill>
                  <a:srgbClr val="FF0000"/>
                </a:solidFill>
              </a:rPr>
              <a:t> </a:t>
            </a:r>
            <a:r>
              <a:rPr lang="es-UY" sz="2200" dirty="0" smtClean="0"/>
              <a:t>OGC (Open </a:t>
            </a:r>
            <a:r>
              <a:rPr lang="es-UY" sz="2200" dirty="0" err="1" smtClean="0"/>
              <a:t>Geospatial</a:t>
            </a:r>
            <a:r>
              <a:rPr lang="es-UY" sz="2200" dirty="0" smtClean="0"/>
              <a:t> </a:t>
            </a:r>
            <a:r>
              <a:rPr lang="es-UY" sz="2200" dirty="0" err="1" smtClean="0"/>
              <a:t>Consortium</a:t>
            </a:r>
            <a:r>
              <a:rPr lang="es-UY" sz="2200" dirty="0" smtClean="0"/>
              <a:t>) define: 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Web </a:t>
            </a:r>
            <a:r>
              <a:rPr lang="es-UY" sz="2000" dirty="0" err="1" smtClean="0"/>
              <a:t>Map</a:t>
            </a:r>
            <a:r>
              <a:rPr lang="es-UY" sz="2000" dirty="0" smtClean="0"/>
              <a:t> </a:t>
            </a:r>
            <a:r>
              <a:rPr lang="es-UY" sz="2000" dirty="0" err="1" smtClean="0"/>
              <a:t>Service</a:t>
            </a:r>
            <a:r>
              <a:rPr lang="es-UY" sz="2000" dirty="0" smtClean="0"/>
              <a:t> (WMS) </a:t>
            </a:r>
            <a:r>
              <a:rPr lang="es-UY" sz="2000" dirty="0" smtClean="0">
                <a:solidFill>
                  <a:srgbClr val="FF0000"/>
                </a:solidFill>
              </a:rPr>
              <a:t>algunos, estilo </a:t>
            </a:r>
            <a:r>
              <a:rPr lang="es-UY" sz="2000" dirty="0" err="1" smtClean="0">
                <a:solidFill>
                  <a:srgbClr val="FF0000"/>
                </a:solidFill>
              </a:rPr>
              <a:t>rest</a:t>
            </a:r>
            <a:endParaRPr lang="es-UY" sz="2000" dirty="0" smtClean="0">
              <a:solidFill>
                <a:srgbClr val="FF0000"/>
              </a:solidFill>
            </a:endParaRPr>
          </a:p>
          <a:p>
            <a:pPr lvl="2"/>
            <a:r>
              <a:rPr lang="es-UY" dirty="0" smtClean="0"/>
              <a:t>Mapas dinámicos a partir de información geográfica distribuida</a:t>
            </a:r>
          </a:p>
          <a:p>
            <a:pPr lvl="2"/>
            <a:r>
              <a:rPr lang="es-UY" dirty="0" smtClean="0"/>
              <a:t>Mapa: archivo de imagen</a:t>
            </a:r>
          </a:p>
          <a:p>
            <a:pPr lvl="1">
              <a:buNone/>
            </a:pPr>
            <a:r>
              <a:rPr lang="es-UY" sz="1800" dirty="0" smtClean="0"/>
              <a:t> </a:t>
            </a:r>
          </a:p>
          <a:p>
            <a:pPr lvl="1"/>
            <a:r>
              <a:rPr lang="es-UY" sz="2000" dirty="0" smtClean="0"/>
              <a:t>Web </a:t>
            </a:r>
            <a:r>
              <a:rPr lang="es-UY" sz="2000" dirty="0" err="1" smtClean="0"/>
              <a:t>Feature</a:t>
            </a:r>
            <a:r>
              <a:rPr lang="es-UY" sz="2000" dirty="0" smtClean="0"/>
              <a:t> </a:t>
            </a:r>
            <a:r>
              <a:rPr lang="es-UY" sz="2000" dirty="0" err="1" smtClean="0"/>
              <a:t>Service</a:t>
            </a:r>
            <a:r>
              <a:rPr lang="es-UY" sz="2000" dirty="0" smtClean="0"/>
              <a:t> (WFS)</a:t>
            </a:r>
          </a:p>
          <a:p>
            <a:pPr lvl="2"/>
            <a:r>
              <a:rPr lang="es-UY" dirty="0" smtClean="0"/>
              <a:t>Consultar y modificar información geográfica en GML (</a:t>
            </a:r>
            <a:r>
              <a:rPr lang="es-UY" dirty="0" err="1" smtClean="0"/>
              <a:t>Geography</a:t>
            </a:r>
            <a:r>
              <a:rPr lang="es-UY" dirty="0" smtClean="0"/>
              <a:t> </a:t>
            </a:r>
            <a:r>
              <a:rPr lang="es-UY" dirty="0" err="1" smtClean="0"/>
              <a:t>Markup</a:t>
            </a:r>
            <a:r>
              <a:rPr lang="es-UY" dirty="0" smtClean="0"/>
              <a:t> </a:t>
            </a:r>
            <a:r>
              <a:rPr lang="es-UY" dirty="0" err="1" smtClean="0"/>
              <a:t>Language</a:t>
            </a:r>
            <a:r>
              <a:rPr lang="es-UY" dirty="0" smtClean="0"/>
              <a:t>)</a:t>
            </a:r>
          </a:p>
          <a:p>
            <a:pPr lvl="1">
              <a:buNone/>
            </a:pPr>
            <a:endParaRPr lang="es-UY" sz="2000" dirty="0" smtClean="0"/>
          </a:p>
          <a:p>
            <a:pPr lvl="1">
              <a:buNone/>
            </a:pPr>
            <a:endParaRPr lang="es-UY" sz="2000" dirty="0" smtClean="0"/>
          </a:p>
          <a:p>
            <a:pPr lvl="1" algn="r">
              <a:buNone/>
            </a:pPr>
            <a:endParaRPr lang="es-UY" sz="1400" dirty="0" smtClean="0"/>
          </a:p>
          <a:p>
            <a:pPr lvl="1"/>
            <a:endParaRPr lang="es-UY" sz="19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Tesis de maestría de Raquel Sosa, Agosto de 2011</a:t>
            </a:r>
          </a:p>
          <a:p>
            <a:pPr lvl="1"/>
            <a:endParaRPr lang="es-UY" dirty="0" smtClean="0"/>
          </a:p>
          <a:p>
            <a:pPr lvl="1"/>
            <a:r>
              <a:rPr lang="es-UY" sz="2000" dirty="0" smtClean="0"/>
              <a:t>Integración de Servicios Geográficos en Plataformas de Gobierno Electrónico</a:t>
            </a:r>
          </a:p>
          <a:p>
            <a:pPr lvl="2"/>
            <a:r>
              <a:rPr lang="es-UY" smtClean="0"/>
              <a:t>Problemática</a:t>
            </a:r>
            <a:endParaRPr lang="es-UY" dirty="0" smtClean="0"/>
          </a:p>
          <a:p>
            <a:pPr lvl="3"/>
            <a:r>
              <a:rPr lang="es-UY" sz="1600" dirty="0" smtClean="0"/>
              <a:t>PGE da soporte a servicios basados en el estándar SOAP</a:t>
            </a:r>
          </a:p>
          <a:p>
            <a:pPr lvl="3"/>
            <a:r>
              <a:rPr lang="es-UY" sz="1600" dirty="0" smtClean="0"/>
              <a:t>Estándares WMS y WFS definidos para REST</a:t>
            </a:r>
          </a:p>
          <a:p>
            <a:pPr lvl="1"/>
            <a:endParaRPr lang="es-UY" sz="1800" dirty="0" smtClean="0"/>
          </a:p>
          <a:p>
            <a:pPr lvl="2"/>
            <a:r>
              <a:rPr lang="es-UY" dirty="0" smtClean="0"/>
              <a:t>Definición de escenarios de </a:t>
            </a:r>
            <a:r>
              <a:rPr lang="es-UY" sz="1600" dirty="0" smtClean="0"/>
              <a:t>integración</a:t>
            </a:r>
          </a:p>
          <a:p>
            <a:pPr lvl="2"/>
            <a:endParaRPr lang="es-UY" dirty="0" smtClean="0"/>
          </a:p>
          <a:p>
            <a:pPr lvl="2"/>
            <a:r>
              <a:rPr lang="es-UY" dirty="0" smtClean="0"/>
              <a:t>Solución propuesta: Componentes de Transformación de Protocolos (CTP)</a:t>
            </a:r>
          </a:p>
          <a:p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Objetivos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Implementar solución propuesta en la tesis de maestría de Raquel Sosa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Evaluar factibilidad técnica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Diseño de arquitectura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Validar integración de servicios geográficos con la PGE</a:t>
            </a:r>
          </a:p>
          <a:p>
            <a:pPr lvl="1"/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Estudio Inicial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s-UY" sz="2200" dirty="0" smtClean="0"/>
              <a:t>Tesis de Maestría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PGE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Estándares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ntermedio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</TotalTime>
  <Words>505</Words>
  <Application>Microsoft Office PowerPoint</Application>
  <PresentationFormat>Presentación en pantalla (4:3)</PresentationFormat>
  <Paragraphs>209</Paragraphs>
  <Slides>30</Slides>
  <Notes>30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Mirador</vt:lpstr>
      <vt:lpstr>Integración GIS-PGE</vt:lpstr>
      <vt:lpstr>Temario </vt:lpstr>
      <vt:lpstr>Contexto </vt:lpstr>
      <vt:lpstr>Contexto </vt:lpstr>
      <vt:lpstr>Contexto </vt:lpstr>
      <vt:lpstr>Contexto </vt:lpstr>
      <vt:lpstr>Contexto </vt:lpstr>
      <vt:lpstr>Objetivos </vt:lpstr>
      <vt:lpstr>Estudio Inicial </vt:lpstr>
      <vt:lpstr>Estudio Inicial </vt:lpstr>
      <vt:lpstr>Estudio Inicial </vt:lpstr>
      <vt:lpstr>Estudio Inicial </vt:lpstr>
      <vt:lpstr>Estudio Inicial Mostrar arquitectura gis, que existen clientes gis y que no se pueden modificar Productos que cumplen con los estándares wms y wfs </vt:lpstr>
      <vt:lpstr>Estudio Inicial </vt:lpstr>
      <vt:lpstr>Análisis </vt:lpstr>
      <vt:lpstr>Análisis </vt:lpstr>
      <vt:lpstr>Arquitectura propuesta en la tesis </vt:lpstr>
      <vt:lpstr>Decisiones de diseño </vt:lpstr>
      <vt:lpstr>Arquitectura </vt:lpstr>
      <vt:lpstr>Diseño </vt:lpstr>
      <vt:lpstr>Diseño </vt:lpstr>
      <vt:lpstr>Tecnologías </vt:lpstr>
      <vt:lpstr>Decisiones de implementación </vt:lpstr>
      <vt:lpstr>Caso de estudio </vt:lpstr>
      <vt:lpstr>Caso de estudio </vt:lpstr>
      <vt:lpstr>Caso de estudio </vt:lpstr>
      <vt:lpstr>Caso de estudio </vt:lpstr>
      <vt:lpstr>Conclusión </vt:lpstr>
      <vt:lpstr>Trabajos a futuro </vt:lpstr>
      <vt:lpstr>Diapositiva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Integración GIS-PGE</dc:title>
  <dc:creator>Lucica -</dc:creator>
  <cp:lastModifiedBy>EstebanC</cp:lastModifiedBy>
  <cp:revision>153</cp:revision>
  <dcterms:created xsi:type="dcterms:W3CDTF">2014-10-04T18:12:23Z</dcterms:created>
  <dcterms:modified xsi:type="dcterms:W3CDTF">2015-05-23T21:16:03Z</dcterms:modified>
</cp:coreProperties>
</file>