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89" r:id="rId11"/>
    <p:sldId id="277" r:id="rId12"/>
    <p:sldId id="286" r:id="rId13"/>
    <p:sldId id="291" r:id="rId14"/>
    <p:sldId id="260" r:id="rId15"/>
    <p:sldId id="270" r:id="rId16"/>
    <p:sldId id="272" r:id="rId17"/>
    <p:sldId id="273" r:id="rId18"/>
    <p:sldId id="274" r:id="rId19"/>
    <p:sldId id="269" r:id="rId20"/>
    <p:sldId id="268" r:id="rId21"/>
    <p:sldId id="261" r:id="rId22"/>
    <p:sldId id="262" r:id="rId23"/>
    <p:sldId id="279" r:id="rId24"/>
    <p:sldId id="282" r:id="rId25"/>
    <p:sldId id="283" r:id="rId26"/>
    <p:sldId id="284" r:id="rId27"/>
    <p:sldId id="280" r:id="rId28"/>
    <p:sldId id="281" r:id="rId29"/>
    <p:sldId id="265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23/05/2015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</a:t>
            </a:fld>
            <a:endParaRPr lang="es-U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11</a:t>
            </a:fld>
            <a:endParaRPr lang="es-U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12</a:t>
            </a:fld>
            <a:endParaRPr lang="es-U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Existen clientes GIS que pueden ser tanto aplicaciones hechas para correr en un browser como clientes desktop (</a:t>
            </a:r>
            <a:r>
              <a:rPr lang="es-UY" dirty="0" err="1" smtClean="0"/>
              <a:t>ej</a:t>
            </a:r>
            <a:r>
              <a:rPr lang="es-UY" dirty="0" smtClean="0"/>
              <a:t>: </a:t>
            </a:r>
            <a:r>
              <a:rPr lang="es-UY" dirty="0" err="1" smtClean="0"/>
              <a:t>GVSig</a:t>
            </a:r>
            <a:r>
              <a:rPr lang="es-UY" dirty="0" smtClean="0"/>
              <a:t>) </a:t>
            </a:r>
          </a:p>
          <a:p>
            <a:r>
              <a:rPr lang="es-UY" dirty="0" smtClean="0"/>
              <a:t>A su vez están los servidores que cumplen con los estándares WMS y WFS </a:t>
            </a:r>
          </a:p>
          <a:p>
            <a:r>
              <a:rPr lang="es-UY" dirty="0" smtClean="0"/>
              <a:t>Nuestra </a:t>
            </a:r>
            <a:r>
              <a:rPr lang="es-UY" dirty="0" err="1" smtClean="0"/>
              <a:t>solucion</a:t>
            </a:r>
            <a:r>
              <a:rPr lang="es-UY" dirty="0" smtClean="0"/>
              <a:t> debe adaptarse a estos 2 componentes (sin modificarlos) y mantener transparencia.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13</a:t>
            </a:fld>
            <a:endParaRPr lang="es-U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14</a:t>
            </a:fld>
            <a:endParaRPr lang="es-U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15</a:t>
            </a:fld>
            <a:endParaRPr lang="es-U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16</a:t>
            </a:fld>
            <a:endParaRPr lang="es-U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17</a:t>
            </a:fld>
            <a:endParaRPr lang="es-U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18</a:t>
            </a:fld>
            <a:endParaRPr lang="es-U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19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</a:t>
            </a:fld>
            <a:endParaRPr lang="es-U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20</a:t>
            </a:fld>
            <a:endParaRPr lang="es-U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21</a:t>
            </a:fld>
            <a:endParaRPr lang="es-U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22</a:t>
            </a:fld>
            <a:endParaRPr lang="es-U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23</a:t>
            </a:fld>
            <a:endParaRPr lang="es-U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24</a:t>
            </a:fld>
            <a:endParaRPr lang="es-U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25</a:t>
            </a:fld>
            <a:endParaRPr lang="es-U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26</a:t>
            </a:fld>
            <a:endParaRPr lang="es-U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27</a:t>
            </a:fld>
            <a:endParaRPr lang="es-U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28</a:t>
            </a:fld>
            <a:endParaRPr lang="es-U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29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4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5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6</a:t>
            </a:fld>
            <a:endParaRPr lang="es-U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7</a:t>
            </a:fld>
            <a:endParaRPr lang="es-U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8</a:t>
            </a:fld>
            <a:endParaRPr lang="es-U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9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8132" y="1491735"/>
            <a:ext cx="5542932" cy="508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UY" sz="2200" dirty="0" smtClean="0"/>
              <a:t>PGE: Principales componentes </a:t>
            </a:r>
          </a:p>
          <a:p>
            <a:pPr>
              <a:buNone/>
            </a:pPr>
            <a:r>
              <a:rPr lang="es-UY" sz="2200" dirty="0" smtClean="0"/>
              <a:t>y actores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23852" y="1861452"/>
            <a:ext cx="696625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49374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PGE: Acceso a un servicio</a:t>
            </a:r>
            <a:endParaRPr lang="es-E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7467600" cy="4873752"/>
          </a:xfrm>
        </p:spPr>
        <p:txBody>
          <a:bodyPr>
            <a:noAutofit/>
          </a:bodyPr>
          <a:lstStyle/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getMap</a:t>
            </a:r>
            <a:r>
              <a:rPr lang="es-UY" sz="2000" dirty="0" smtClean="0"/>
              <a:t>, </a:t>
            </a:r>
            <a:r>
              <a:rPr lang="es-UY" sz="2000" dirty="0" err="1" smtClean="0"/>
              <a:t>getFeatureInfo</a:t>
            </a:r>
            <a:endParaRPr lang="es-UY" sz="2000" dirty="0" smtClean="0"/>
          </a:p>
          <a:p>
            <a:pPr lvl="1"/>
            <a:r>
              <a:rPr lang="es-UY" sz="2000" dirty="0" smtClean="0"/>
              <a:t>WFS: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describeFeatureType</a:t>
            </a:r>
            <a:r>
              <a:rPr lang="es-UY" sz="2000" dirty="0" smtClean="0"/>
              <a:t>,</a:t>
            </a:r>
            <a:r>
              <a:rPr lang="es-UY" sz="2000" dirty="0" smtClean="0">
                <a:solidFill>
                  <a:srgbClr val="FF0000"/>
                </a:solidFill>
              </a:rPr>
              <a:t> </a:t>
            </a:r>
            <a:r>
              <a:rPr lang="es-UY" sz="2000" dirty="0" err="1" smtClean="0"/>
              <a:t>getFeature</a:t>
            </a:r>
            <a:r>
              <a:rPr lang="es-UY" sz="2000" dirty="0" smtClean="0"/>
              <a:t>, 	      </a:t>
            </a:r>
            <a:r>
              <a:rPr lang="es-UY" sz="2000" dirty="0" err="1" smtClean="0"/>
              <a:t>getGmlObject</a:t>
            </a:r>
            <a:r>
              <a:rPr lang="es-UY" sz="2000" dirty="0" smtClean="0"/>
              <a:t>, </a:t>
            </a:r>
            <a:r>
              <a:rPr lang="es-UY" sz="2000" dirty="0" err="1" smtClean="0"/>
              <a:t>transaction</a:t>
            </a:r>
            <a:r>
              <a:rPr lang="es-UY" sz="2000" dirty="0" smtClean="0"/>
              <a:t>, </a:t>
            </a:r>
            <a:r>
              <a:rPr lang="es-UY" sz="2000" dirty="0" err="1" smtClean="0"/>
              <a:t>lockFeature</a:t>
            </a:r>
            <a:endParaRPr lang="es-UY" sz="2000" dirty="0" smtClean="0"/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  <a:endParaRPr lang="es-UY" sz="2300" dirty="0" smtClean="0"/>
          </a:p>
          <a:p>
            <a:pPr lvl="1"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r>
              <a:rPr lang="es-UY" sz="1100" dirty="0" smtClean="0">
                <a:solidFill>
                  <a:srgbClr val="FF0000"/>
                </a:solidFill>
              </a:rPr>
              <a:t>Mostrar arquitectura gis, que existen clientes gis y que no se pueden modificar</a:t>
            </a:r>
            <a:br>
              <a:rPr lang="es-UY" sz="1100" dirty="0" smtClean="0">
                <a:solidFill>
                  <a:srgbClr val="FF0000"/>
                </a:solidFill>
              </a:rPr>
            </a:br>
            <a:r>
              <a:rPr lang="es-UY" sz="1100" dirty="0" smtClean="0">
                <a:solidFill>
                  <a:srgbClr val="FF0000"/>
                </a:solidFill>
              </a:rPr>
              <a:t>Productos que cumplen con los estándares </a:t>
            </a:r>
            <a:r>
              <a:rPr lang="es-UY" sz="1100" dirty="0" err="1" smtClean="0">
                <a:solidFill>
                  <a:srgbClr val="FF0000"/>
                </a:solidFill>
              </a:rPr>
              <a:t>wms</a:t>
            </a:r>
            <a:r>
              <a:rPr lang="es-UY" sz="1100" dirty="0" smtClean="0">
                <a:solidFill>
                  <a:srgbClr val="FF0000"/>
                </a:solidFill>
              </a:rPr>
              <a:t> y </a:t>
            </a:r>
            <a:r>
              <a:rPr lang="es-UY" sz="1100" dirty="0" err="1" smtClean="0">
                <a:solidFill>
                  <a:srgbClr val="FF0000"/>
                </a:solidFill>
              </a:rPr>
              <a:t>wfs</a:t>
            </a:r>
            <a:r>
              <a:rPr lang="es-UY" sz="1100" dirty="0" smtClean="0"/>
              <a:t/>
            </a:r>
            <a:br>
              <a:rPr lang="es-UY" sz="1100" dirty="0" smtClean="0"/>
            </a:br>
            <a:endParaRPr lang="es-UY" sz="11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19237" y="2022475"/>
            <a:ext cx="52863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Estudio Inicial</a:t>
            </a:r>
          </a:p>
          <a:p>
            <a:r>
              <a:rPr lang="es-UY" dirty="0" smtClean="0"/>
              <a:t>Análisis y Diseño</a:t>
            </a:r>
          </a:p>
          <a:p>
            <a:r>
              <a:rPr lang="es-UY" dirty="0" smtClean="0"/>
              <a:t>Tecnologías</a:t>
            </a:r>
          </a:p>
          <a:p>
            <a:r>
              <a:rPr lang="es-UY" dirty="0" smtClean="0"/>
              <a:t>Decisiones de Implementación</a:t>
            </a:r>
          </a:p>
          <a:p>
            <a:r>
              <a:rPr lang="es-UY" dirty="0" smtClean="0"/>
              <a:t>Caso de </a:t>
            </a:r>
            <a:r>
              <a:rPr lang="es-UY" dirty="0" smtClean="0"/>
              <a:t>Estudio</a:t>
            </a:r>
            <a:endParaRPr lang="es-UY" dirty="0" smtClean="0">
              <a:solidFill>
                <a:srgbClr val="FF0000"/>
              </a:solidFill>
            </a:endParaRPr>
          </a:p>
          <a:p>
            <a:r>
              <a:rPr lang="es-UY" dirty="0" smtClean="0"/>
              <a:t>Conclusión</a:t>
            </a:r>
          </a:p>
          <a:p>
            <a:r>
              <a:rPr lang="es-UY" dirty="0" smtClean="0"/>
              <a:t>Trabajos a Futuro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r>
              <a:rPr lang="es-UY" sz="2000" dirty="0" smtClean="0"/>
              <a:t> 2.5</a:t>
            </a:r>
          </a:p>
          <a:p>
            <a:pPr lvl="1"/>
            <a:r>
              <a:rPr lang="es-UY" sz="2000" dirty="0" err="1" smtClean="0"/>
              <a:t>Mapserver</a:t>
            </a:r>
            <a:r>
              <a:rPr lang="es-UY" sz="2000" dirty="0" smtClean="0"/>
              <a:t> 3.0.6</a:t>
            </a:r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r>
              <a:rPr lang="es-UY" sz="2200" dirty="0" err="1" smtClean="0"/>
              <a:t>PostgreSQL</a:t>
            </a:r>
            <a:r>
              <a:rPr lang="es-UY" sz="2200" dirty="0" smtClean="0"/>
              <a:t> 9.3 / </a:t>
            </a:r>
            <a:r>
              <a:rPr lang="es-UY" sz="2200" dirty="0" err="1" smtClean="0"/>
              <a:t>Postgis</a:t>
            </a:r>
            <a:r>
              <a:rPr lang="es-UY" sz="2200" dirty="0" smtClean="0"/>
              <a:t> 2.1.3</a:t>
            </a:r>
          </a:p>
          <a:p>
            <a:r>
              <a:rPr lang="es-UY" sz="2200" dirty="0" smtClean="0"/>
              <a:t>Aplicaciones GIS de escritorio</a:t>
            </a:r>
          </a:p>
          <a:p>
            <a:pPr lvl="1"/>
            <a:r>
              <a:rPr lang="es-UY" sz="2000" dirty="0" smtClean="0"/>
              <a:t>Quantum GIS Desktop 2.6.1</a:t>
            </a:r>
          </a:p>
          <a:p>
            <a:pPr lvl="1"/>
            <a:r>
              <a:rPr lang="es-UY" sz="2000" dirty="0" err="1" smtClean="0"/>
              <a:t>gvSIG</a:t>
            </a:r>
            <a:r>
              <a:rPr lang="es-UY" sz="2000" dirty="0" smtClean="0"/>
              <a:t> Desktop 1.12.0</a:t>
            </a:r>
          </a:p>
          <a:p>
            <a:r>
              <a:rPr lang="es-UY" sz="2200" dirty="0" smtClean="0"/>
              <a:t>OpenLayers-2.13</a:t>
            </a:r>
          </a:p>
          <a:p>
            <a:r>
              <a:rPr lang="es-UY" sz="2200" dirty="0" err="1" smtClean="0"/>
              <a:t>Grails</a:t>
            </a:r>
            <a:r>
              <a:rPr lang="es-UY" sz="2200" dirty="0" smtClean="0"/>
              <a:t> 2.4.3</a:t>
            </a:r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Decisiones de implementación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Utilizar un ESB (</a:t>
            </a:r>
            <a:r>
              <a:rPr lang="es-UY" sz="2200" dirty="0" err="1" smtClean="0"/>
              <a:t>JbossESB</a:t>
            </a:r>
            <a:r>
              <a:rPr lang="es-UY" sz="2200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Cada CTP-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mantiene la configuración de los servicios en base de datos 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Aplicación </a:t>
            </a:r>
            <a:r>
              <a:rPr lang="es-UY" sz="2200" dirty="0" smtClean="0"/>
              <a:t>simple para mantenimiento de configuración de los </a:t>
            </a:r>
            <a:r>
              <a:rPr lang="es-UY" sz="2200" dirty="0" smtClean="0"/>
              <a:t>servicios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Implementar un simulador de la PGE</a:t>
            </a: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743904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929066"/>
            <a:ext cx="4419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1: </a:t>
            </a:r>
            <a:r>
              <a:rPr lang="es-ES" sz="2200" dirty="0" smtClean="0"/>
              <a:t>Público general accediendo a información geográfica</a:t>
            </a:r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28" descr="CE-Escenario 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20" y="2469974"/>
            <a:ext cx="7215238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2: Público especializado consultando información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7" name="Picture 26" descr="CE-Escenario 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10" y="2571744"/>
            <a:ext cx="7500990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4: Instituciones colaborando en trámites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4554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Conclusión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Implementación funcional de la propuesta teórica</a:t>
            </a:r>
          </a:p>
          <a:p>
            <a:pPr lvl="1"/>
            <a:r>
              <a:rPr lang="es-UY" sz="2000" dirty="0" smtClean="0"/>
              <a:t>Interacción entre los diferentes sistemas</a:t>
            </a:r>
          </a:p>
          <a:p>
            <a:pPr lvl="1"/>
            <a:r>
              <a:rPr lang="es-UY" sz="2000" dirty="0" smtClean="0"/>
              <a:t>Arquitectura interesante</a:t>
            </a:r>
          </a:p>
          <a:p>
            <a:pPr lvl="1"/>
            <a:r>
              <a:rPr lang="es-UY" sz="2000" dirty="0" smtClean="0"/>
              <a:t>Escalabilidad</a:t>
            </a:r>
          </a:p>
          <a:p>
            <a:r>
              <a:rPr lang="es-UY" sz="2200" dirty="0" smtClean="0"/>
              <a:t>Utilización de tecnologías estándares</a:t>
            </a:r>
          </a:p>
          <a:p>
            <a:r>
              <a:rPr lang="es-UY" sz="2200" dirty="0" smtClean="0"/>
              <a:t>No se imponen restricciones sobre la PGE - Compatible con la arquitectura existente</a:t>
            </a:r>
          </a:p>
          <a:p>
            <a:r>
              <a:rPr lang="es-UY" sz="2200" dirty="0" smtClean="0"/>
              <a:t>Dificultades</a:t>
            </a:r>
          </a:p>
          <a:p>
            <a:pPr lvl="1"/>
            <a:r>
              <a:rPr lang="es-UY" sz="2000" dirty="0" smtClean="0"/>
              <a:t>Tecnológicas: Estado del arte </a:t>
            </a:r>
          </a:p>
          <a:p>
            <a:pPr lvl="1"/>
            <a:r>
              <a:rPr lang="es-UY" sz="2000" dirty="0" smtClean="0"/>
              <a:t>De diseño: Resolución del mapeo de direcciones para acceder a la PGE</a:t>
            </a:r>
          </a:p>
          <a:p>
            <a:r>
              <a:rPr lang="es-UY" sz="2200" dirty="0" smtClean="0"/>
              <a:t>Muy buena calidad en la solución obtenida</a:t>
            </a:r>
          </a:p>
          <a:p>
            <a:r>
              <a:rPr lang="es-UY" sz="2200" dirty="0" smtClean="0"/>
              <a:t>Experiencia enriquecedora en tecnologías GIS</a:t>
            </a: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Trabajos a futuro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Asincronismo entre el CTP y la 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WMS y WFS versión 2.0</a:t>
            </a:r>
          </a:p>
          <a:p>
            <a:pPr>
              <a:buNone/>
            </a:pPr>
            <a:r>
              <a:rPr lang="es-UY" sz="2200" dirty="0" smtClean="0"/>
              <a:t> </a:t>
            </a:r>
          </a:p>
          <a:p>
            <a:r>
              <a:rPr lang="es-UY" sz="2200" dirty="0" smtClean="0"/>
              <a:t>Soporte completo para </a:t>
            </a:r>
            <a:r>
              <a:rPr lang="es-UY" sz="2200" dirty="0" err="1" smtClean="0"/>
              <a:t>MapServer</a:t>
            </a:r>
            <a:r>
              <a:rPr lang="es-UY" sz="2200" dirty="0" smtClean="0"/>
              <a:t> 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El</a:t>
            </a:r>
            <a:r>
              <a:rPr lang="es-UY" sz="2200" dirty="0" smtClean="0">
                <a:solidFill>
                  <a:srgbClr val="FF0000"/>
                </a:solidFill>
              </a:rPr>
              <a:t>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 </a:t>
            </a:r>
            <a:r>
              <a:rPr lang="es-UY" sz="2000" dirty="0" smtClean="0">
                <a:solidFill>
                  <a:srgbClr val="FF0000"/>
                </a:solidFill>
              </a:rPr>
              <a:t>algunos, estilo </a:t>
            </a:r>
            <a:r>
              <a:rPr lang="es-UY" sz="2000" dirty="0" err="1" smtClean="0">
                <a:solidFill>
                  <a:srgbClr val="FF0000"/>
                </a:solidFill>
              </a:rPr>
              <a:t>rest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smtClean="0"/>
              <a:t>Problemática</a:t>
            </a:r>
            <a:endParaRPr lang="es-UY" dirty="0" smtClean="0"/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definidos para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sz="1600" dirty="0" smtClean="0"/>
              <a:t>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Componentes de Transformación de Protocolos (CTP)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574</Words>
  <Application>Microsoft Office PowerPoint</Application>
  <PresentationFormat>Presentación en pantalla (4:3)</PresentationFormat>
  <Paragraphs>215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Estudio Inicial </vt:lpstr>
      <vt:lpstr>Estudio Inicial </vt:lpstr>
      <vt:lpstr>Estudio Inicial Mostrar arquitectura gis, que existen clientes gis y que no se pueden modificar Productos que cumplen con los estándares wms y wfs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Decisiones de implementación </vt:lpstr>
      <vt:lpstr>Caso de estudio </vt:lpstr>
      <vt:lpstr>Caso de estudio </vt:lpstr>
      <vt:lpstr>Caso de estudio </vt:lpstr>
      <vt:lpstr>Caso de estudio </vt:lpstr>
      <vt:lpstr>Conclusión </vt:lpstr>
      <vt:lpstr>Trabajos a futuro 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157</cp:revision>
  <dcterms:created xsi:type="dcterms:W3CDTF">2014-10-04T18:12:23Z</dcterms:created>
  <dcterms:modified xsi:type="dcterms:W3CDTF">2015-05-23T21:41:15Z</dcterms:modified>
</cp:coreProperties>
</file>