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
      <p:font typeface="Helvetica Neue"/>
      <p:regular r:id="rId11"/>
      <p:bold r:id="rId12"/>
      <p:italic r:id="rId13"/>
      <p:boldItalic r:id="rId14"/>
    </p:embeddedFont>
    <p:embeddedFont>
      <p:font typeface="Helvetica Neue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9AA0A6"/>
          </p15:clr>
        </p15:guide>
        <p15:guide id="2" pos="13824">
          <p15:clr>
            <a:srgbClr val="9AA0A6"/>
          </p15:clr>
        </p15:guide>
      </p15:sldGuideLst>
    </p:ext>
    <p:ext uri="GoogleSlidesCustomDataVersion2">
      <go:slidesCustomData xmlns:go="http://customooxmlschemas.google.com/" r:id="rId19" roundtripDataSignature="AMtx7mhozu4ggmbYQj1iZOLBKTX07Qm0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 Id="rId11" Type="http://schemas.openxmlformats.org/officeDocument/2006/relationships/font" Target="fonts/HelveticaNeue-regular.fntdata"/><Relationship Id="rId10" Type="http://schemas.openxmlformats.org/officeDocument/2006/relationships/font" Target="fonts/Roboto-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5" Type="http://schemas.openxmlformats.org/officeDocument/2006/relationships/font" Target="fonts/HelveticaNeueLight-regular.fntdata"/><Relationship Id="rId14" Type="http://schemas.openxmlformats.org/officeDocument/2006/relationships/font" Target="fonts/HelveticaNeue-boldItalic.fntdata"/><Relationship Id="rId17" Type="http://schemas.openxmlformats.org/officeDocument/2006/relationships/font" Target="fonts/HelveticaNeueLight-italic.fntdata"/><Relationship Id="rId16" Type="http://schemas.openxmlformats.org/officeDocument/2006/relationships/font" Target="fonts/HelveticaNeueLight-bold.fntdata"/><Relationship Id="rId19" Type="http://customschemas.google.com/relationships/presentationmetadata" Target="metadata"/><Relationship Id="rId18" Type="http://schemas.openxmlformats.org/officeDocument/2006/relationships/font" Target="fonts/HelveticaNeue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7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8" name="Google Shape;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9" name="Shape 9"/>
        <p:cNvGrpSpPr/>
        <p:nvPr/>
      </p:nvGrpSpPr>
      <p:grpSpPr>
        <a:xfrm>
          <a:off x="0" y="0"/>
          <a:ext cx="0" cy="0"/>
          <a:chOff x="0" y="0"/>
          <a:chExt cx="0" cy="0"/>
        </a:xfrm>
      </p:grpSpPr>
      <p:sp>
        <p:nvSpPr>
          <p:cNvPr id="10" name="Google Shape;10;p3"/>
          <p:cNvSpPr txBox="1"/>
          <p:nvPr>
            <p:ph type="title"/>
          </p:nvPr>
        </p:nvSpPr>
        <p:spPr>
          <a:xfrm>
            <a:off x="19983450" y="15244762"/>
            <a:ext cx="3924300" cy="1238252"/>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3"/>
          <p:cNvSpPr txBox="1"/>
          <p:nvPr>
            <p:ph idx="1" type="body"/>
          </p:nvPr>
        </p:nvSpPr>
        <p:spPr>
          <a:xfrm>
            <a:off x="19983450" y="16516350"/>
            <a:ext cx="3924300" cy="423863"/>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rgbClr val="000000"/>
              </a:buClr>
              <a:buSzPts val="10800"/>
              <a:buFont typeface="Helvetica Neue Light"/>
              <a:buNone/>
              <a:defRPr sz="10800"/>
            </a:lvl1pPr>
            <a:lvl2pPr indent="-228600" lvl="1" marL="914400" algn="ctr">
              <a:lnSpc>
                <a:spcPct val="100000"/>
              </a:lnSpc>
              <a:spcBef>
                <a:spcPts val="0"/>
              </a:spcBef>
              <a:spcAft>
                <a:spcPts val="0"/>
              </a:spcAft>
              <a:buClr>
                <a:srgbClr val="000000"/>
              </a:buClr>
              <a:buSzPts val="10800"/>
              <a:buFont typeface="Helvetica Neue Light"/>
              <a:buNone/>
              <a:defRPr sz="10800"/>
            </a:lvl2pPr>
            <a:lvl3pPr indent="-228600" lvl="2" marL="1371600" algn="ctr">
              <a:lnSpc>
                <a:spcPct val="100000"/>
              </a:lnSpc>
              <a:spcBef>
                <a:spcPts val="0"/>
              </a:spcBef>
              <a:spcAft>
                <a:spcPts val="0"/>
              </a:spcAft>
              <a:buClr>
                <a:srgbClr val="000000"/>
              </a:buClr>
              <a:buSzPts val="10800"/>
              <a:buFont typeface="Helvetica Neue Light"/>
              <a:buNone/>
              <a:defRPr sz="10800"/>
            </a:lvl3pPr>
            <a:lvl4pPr indent="-228600" lvl="3" marL="1828800" algn="ctr">
              <a:lnSpc>
                <a:spcPct val="100000"/>
              </a:lnSpc>
              <a:spcBef>
                <a:spcPts val="0"/>
              </a:spcBef>
              <a:spcAft>
                <a:spcPts val="0"/>
              </a:spcAft>
              <a:buClr>
                <a:srgbClr val="000000"/>
              </a:buClr>
              <a:buSzPts val="10800"/>
              <a:buFont typeface="Helvetica Neue Light"/>
              <a:buNone/>
              <a:defRPr sz="10800"/>
            </a:lvl4pPr>
            <a:lvl5pPr indent="-228600" lvl="4" marL="2286000" algn="ctr">
              <a:lnSpc>
                <a:spcPct val="100000"/>
              </a:lnSpc>
              <a:spcBef>
                <a:spcPts val="0"/>
              </a:spcBef>
              <a:spcAft>
                <a:spcPts val="0"/>
              </a:spcAft>
              <a:buClr>
                <a:srgbClr val="000000"/>
              </a:buClr>
              <a:buSzPts val="10800"/>
              <a:buFont typeface="Helvetica Neue Light"/>
              <a:buNone/>
              <a:defRPr sz="10800"/>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12" name="Google Shape;12;p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0" name="Shape 40"/>
        <p:cNvGrpSpPr/>
        <p:nvPr/>
      </p:nvGrpSpPr>
      <p:grpSpPr>
        <a:xfrm>
          <a:off x="0" y="0"/>
          <a:ext cx="0" cy="0"/>
          <a:chOff x="0" y="0"/>
          <a:chExt cx="0" cy="0"/>
        </a:xfrm>
      </p:grpSpPr>
      <p:sp>
        <p:nvSpPr>
          <p:cNvPr id="41" name="Google Shape;41;p1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42" name="Shape 42"/>
        <p:cNvGrpSpPr/>
        <p:nvPr/>
      </p:nvGrpSpPr>
      <p:grpSpPr>
        <a:xfrm>
          <a:off x="0" y="0"/>
          <a:ext cx="0" cy="0"/>
          <a:chOff x="0" y="0"/>
          <a:chExt cx="0" cy="0"/>
        </a:xfrm>
      </p:grpSpPr>
      <p:sp>
        <p:nvSpPr>
          <p:cNvPr id="43" name="Google Shape;43;p1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4" name="Shape 44"/>
        <p:cNvGrpSpPr/>
        <p:nvPr/>
      </p:nvGrpSpPr>
      <p:grpSpPr>
        <a:xfrm>
          <a:off x="0" y="0"/>
          <a:ext cx="0" cy="0"/>
          <a:chOff x="0" y="0"/>
          <a:chExt cx="0" cy="0"/>
        </a:xfrm>
      </p:grpSpPr>
      <p:sp>
        <p:nvSpPr>
          <p:cNvPr id="45" name="Google Shape;45;p14"/>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19983450" y="17149762"/>
            <a:ext cx="3924300" cy="533402"/>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4"/>
          <p:cNvSpPr txBox="1"/>
          <p:nvPr>
            <p:ph idx="1" type="body"/>
          </p:nvPr>
        </p:nvSpPr>
        <p:spPr>
          <a:xfrm>
            <a:off x="19983450" y="17702212"/>
            <a:ext cx="3924300" cy="42386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rgbClr val="000000"/>
              </a:buClr>
              <a:buSzPts val="10800"/>
              <a:buFont typeface="Helvetica Neue Light"/>
              <a:buNone/>
              <a:defRPr sz="10800"/>
            </a:lvl1pPr>
            <a:lvl2pPr indent="-228600" lvl="1" marL="914400" algn="ctr">
              <a:lnSpc>
                <a:spcPct val="100000"/>
              </a:lnSpc>
              <a:spcBef>
                <a:spcPts val="0"/>
              </a:spcBef>
              <a:spcAft>
                <a:spcPts val="0"/>
              </a:spcAft>
              <a:buClr>
                <a:srgbClr val="000000"/>
              </a:buClr>
              <a:buSzPts val="10800"/>
              <a:buFont typeface="Helvetica Neue Light"/>
              <a:buNone/>
              <a:defRPr sz="10800"/>
            </a:lvl2pPr>
            <a:lvl3pPr indent="-228600" lvl="2" marL="1371600" algn="ctr">
              <a:lnSpc>
                <a:spcPct val="100000"/>
              </a:lnSpc>
              <a:spcBef>
                <a:spcPts val="0"/>
              </a:spcBef>
              <a:spcAft>
                <a:spcPts val="0"/>
              </a:spcAft>
              <a:buClr>
                <a:srgbClr val="000000"/>
              </a:buClr>
              <a:buSzPts val="10800"/>
              <a:buFont typeface="Helvetica Neue Light"/>
              <a:buNone/>
              <a:defRPr sz="10800"/>
            </a:lvl3pPr>
            <a:lvl4pPr indent="-228600" lvl="3" marL="1828800" algn="ctr">
              <a:lnSpc>
                <a:spcPct val="100000"/>
              </a:lnSpc>
              <a:spcBef>
                <a:spcPts val="0"/>
              </a:spcBef>
              <a:spcAft>
                <a:spcPts val="0"/>
              </a:spcAft>
              <a:buClr>
                <a:srgbClr val="000000"/>
              </a:buClr>
              <a:buSzPts val="10800"/>
              <a:buFont typeface="Helvetica Neue Light"/>
              <a:buNone/>
              <a:defRPr sz="10800"/>
            </a:lvl4pPr>
            <a:lvl5pPr indent="-228600" lvl="4" marL="2286000" algn="ctr">
              <a:lnSpc>
                <a:spcPct val="100000"/>
              </a:lnSpc>
              <a:spcBef>
                <a:spcPts val="0"/>
              </a:spcBef>
              <a:spcAft>
                <a:spcPts val="0"/>
              </a:spcAft>
              <a:buClr>
                <a:srgbClr val="000000"/>
              </a:buClr>
              <a:buSzPts val="10800"/>
              <a:buFont typeface="Helvetica Neue Light"/>
              <a:buNone/>
              <a:defRPr sz="10800"/>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16" name="Google Shape;16;p4"/>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17" name="Shape 17"/>
        <p:cNvGrpSpPr/>
        <p:nvPr/>
      </p:nvGrpSpPr>
      <p:grpSpPr>
        <a:xfrm>
          <a:off x="0" y="0"/>
          <a:ext cx="0" cy="0"/>
          <a:chOff x="0" y="0"/>
          <a:chExt cx="0" cy="0"/>
        </a:xfrm>
      </p:grpSpPr>
      <p:sp>
        <p:nvSpPr>
          <p:cNvPr id="18" name="Google Shape;18;p5"/>
          <p:cNvSpPr txBox="1"/>
          <p:nvPr>
            <p:ph type="title"/>
          </p:nvPr>
        </p:nvSpPr>
        <p:spPr>
          <a:xfrm>
            <a:off x="19983450" y="15840075"/>
            <a:ext cx="3924300" cy="1238250"/>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9" name="Google Shape;19;p5"/>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0" name="Shape 20"/>
        <p:cNvGrpSpPr/>
        <p:nvPr/>
      </p:nvGrpSpPr>
      <p:grpSpPr>
        <a:xfrm>
          <a:off x="0" y="0"/>
          <a:ext cx="0" cy="0"/>
          <a:chOff x="0" y="0"/>
          <a:chExt cx="0" cy="0"/>
        </a:xfrm>
      </p:grpSpPr>
      <p:sp>
        <p:nvSpPr>
          <p:cNvPr id="21" name="Google Shape;21;p6"/>
          <p:cNvSpPr txBox="1"/>
          <p:nvPr>
            <p:ph type="title"/>
          </p:nvPr>
        </p:nvSpPr>
        <p:spPr>
          <a:xfrm>
            <a:off x="19864387" y="14868525"/>
            <a:ext cx="2000252" cy="1495425"/>
          </a:xfrm>
          <a:prstGeom prst="rect">
            <a:avLst/>
          </a:prstGeom>
          <a:noFill/>
          <a:ln>
            <a:noFill/>
          </a:ln>
        </p:spPr>
        <p:txBody>
          <a:bodyPr anchorCtr="0" anchor="b" bIns="0" lIns="0" spcFirstLastPara="1" rIns="0" wrap="square" tIns="0">
            <a:normAutofit/>
          </a:bodyPr>
          <a:lstStyle>
            <a:lvl1pPr lvl="0" algn="ctr">
              <a:lnSpc>
                <a:spcPct val="100000"/>
              </a:lnSpc>
              <a:spcBef>
                <a:spcPts val="0"/>
              </a:spcBef>
              <a:spcAft>
                <a:spcPts val="0"/>
              </a:spcAft>
              <a:buClr>
                <a:srgbClr val="000000"/>
              </a:buClr>
              <a:buSzPts val="20000"/>
              <a:buFont typeface="Helvetica Neue Light"/>
              <a:buNone/>
              <a:defRPr sz="20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2" name="Google Shape;22;p6"/>
          <p:cNvSpPr txBox="1"/>
          <p:nvPr>
            <p:ph idx="1" type="body"/>
          </p:nvPr>
        </p:nvSpPr>
        <p:spPr>
          <a:xfrm>
            <a:off x="19864387" y="16416337"/>
            <a:ext cx="2000252" cy="1538289"/>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0"/>
              </a:spcBef>
              <a:spcAft>
                <a:spcPts val="0"/>
              </a:spcAft>
              <a:buClr>
                <a:srgbClr val="000000"/>
              </a:buClr>
              <a:buSzPts val="10800"/>
              <a:buFont typeface="Helvetica Neue Light"/>
              <a:buNone/>
              <a:defRPr sz="10800"/>
            </a:lvl1pPr>
            <a:lvl2pPr indent="-228600" lvl="1" marL="914400" algn="ctr">
              <a:lnSpc>
                <a:spcPct val="100000"/>
              </a:lnSpc>
              <a:spcBef>
                <a:spcPts val="0"/>
              </a:spcBef>
              <a:spcAft>
                <a:spcPts val="0"/>
              </a:spcAft>
              <a:buClr>
                <a:srgbClr val="000000"/>
              </a:buClr>
              <a:buSzPts val="10800"/>
              <a:buFont typeface="Helvetica Neue Light"/>
              <a:buNone/>
              <a:defRPr sz="10800"/>
            </a:lvl2pPr>
            <a:lvl3pPr indent="-228600" lvl="2" marL="1371600" algn="ctr">
              <a:lnSpc>
                <a:spcPct val="100000"/>
              </a:lnSpc>
              <a:spcBef>
                <a:spcPts val="0"/>
              </a:spcBef>
              <a:spcAft>
                <a:spcPts val="0"/>
              </a:spcAft>
              <a:buClr>
                <a:srgbClr val="000000"/>
              </a:buClr>
              <a:buSzPts val="10800"/>
              <a:buFont typeface="Helvetica Neue Light"/>
              <a:buNone/>
              <a:defRPr sz="10800"/>
            </a:lvl3pPr>
            <a:lvl4pPr indent="-228600" lvl="3" marL="1828800" algn="ctr">
              <a:lnSpc>
                <a:spcPct val="100000"/>
              </a:lnSpc>
              <a:spcBef>
                <a:spcPts val="0"/>
              </a:spcBef>
              <a:spcAft>
                <a:spcPts val="0"/>
              </a:spcAft>
              <a:buClr>
                <a:srgbClr val="000000"/>
              </a:buClr>
              <a:buSzPts val="10800"/>
              <a:buFont typeface="Helvetica Neue Light"/>
              <a:buNone/>
              <a:defRPr sz="10800"/>
            </a:lvl4pPr>
            <a:lvl5pPr indent="-228600" lvl="4" marL="2286000" algn="ctr">
              <a:lnSpc>
                <a:spcPct val="100000"/>
              </a:lnSpc>
              <a:spcBef>
                <a:spcPts val="0"/>
              </a:spcBef>
              <a:spcAft>
                <a:spcPts val="0"/>
              </a:spcAft>
              <a:buClr>
                <a:srgbClr val="000000"/>
              </a:buClr>
              <a:buSzPts val="10800"/>
              <a:buFont typeface="Helvetica Neue Light"/>
              <a:buNone/>
              <a:defRPr sz="10800"/>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23" name="Google Shape;23;p6"/>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4" name="Shape 24"/>
        <p:cNvGrpSpPr/>
        <p:nvPr/>
      </p:nvGrpSpPr>
      <p:grpSpPr>
        <a:xfrm>
          <a:off x="0" y="0"/>
          <a:ext cx="0" cy="0"/>
          <a:chOff x="0" y="0"/>
          <a:chExt cx="0" cy="0"/>
        </a:xfrm>
      </p:grpSpPr>
      <p:sp>
        <p:nvSpPr>
          <p:cNvPr id="25" name="Google Shape;25;p7"/>
          <p:cNvSpPr txBox="1"/>
          <p:nvPr>
            <p:ph type="title"/>
          </p:nvPr>
        </p:nvSpPr>
        <p:spPr>
          <a:xfrm>
            <a:off x="19864387" y="14797087"/>
            <a:ext cx="4162427" cy="809627"/>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7"/>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27" name="Shape 27"/>
        <p:cNvGrpSpPr/>
        <p:nvPr/>
      </p:nvGrpSpPr>
      <p:grpSpPr>
        <a:xfrm>
          <a:off x="0" y="0"/>
          <a:ext cx="0" cy="0"/>
          <a:chOff x="0" y="0"/>
          <a:chExt cx="0" cy="0"/>
        </a:xfrm>
      </p:grpSpPr>
      <p:sp>
        <p:nvSpPr>
          <p:cNvPr id="28" name="Google Shape;28;p8"/>
          <p:cNvSpPr txBox="1"/>
          <p:nvPr>
            <p:ph type="title"/>
          </p:nvPr>
        </p:nvSpPr>
        <p:spPr>
          <a:xfrm>
            <a:off x="19864387" y="14797087"/>
            <a:ext cx="4162427" cy="809627"/>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9" name="Google Shape;29;p8"/>
          <p:cNvSpPr txBox="1"/>
          <p:nvPr>
            <p:ph idx="1" type="body"/>
          </p:nvPr>
        </p:nvSpPr>
        <p:spPr>
          <a:xfrm>
            <a:off x="19864387" y="15606712"/>
            <a:ext cx="4162427" cy="2357439"/>
          </a:xfrm>
          <a:prstGeom prst="rect">
            <a:avLst/>
          </a:prstGeom>
          <a:noFill/>
          <a:ln>
            <a:noFill/>
          </a:ln>
        </p:spPr>
        <p:txBody>
          <a:bodyPr anchorCtr="0" anchor="ctr" bIns="0" lIns="0" spcFirstLastPara="1" rIns="0" wrap="square" tIns="0">
            <a:normAutofit/>
          </a:bodyPr>
          <a:lstStyle>
            <a:lvl1pPr indent="-314325" lvl="0" marL="457200" algn="l">
              <a:lnSpc>
                <a:spcPct val="100000"/>
              </a:lnSpc>
              <a:spcBef>
                <a:spcPts val="4200"/>
              </a:spcBef>
              <a:spcAft>
                <a:spcPts val="0"/>
              </a:spcAft>
              <a:buClr>
                <a:srgbClr val="000000"/>
              </a:buClr>
              <a:buSzPts val="1350"/>
              <a:buChar char="•"/>
              <a:defRPr/>
            </a:lvl1pPr>
            <a:lvl2pPr indent="-314325" lvl="1" marL="914400" algn="l">
              <a:lnSpc>
                <a:spcPct val="100000"/>
              </a:lnSpc>
              <a:spcBef>
                <a:spcPts val="4200"/>
              </a:spcBef>
              <a:spcAft>
                <a:spcPts val="0"/>
              </a:spcAft>
              <a:buClr>
                <a:srgbClr val="000000"/>
              </a:buClr>
              <a:buSzPts val="1350"/>
              <a:buChar char="•"/>
              <a:defRPr/>
            </a:lvl2pPr>
            <a:lvl3pPr indent="-314325" lvl="2" marL="1371600" algn="l">
              <a:lnSpc>
                <a:spcPct val="100000"/>
              </a:lnSpc>
              <a:spcBef>
                <a:spcPts val="4200"/>
              </a:spcBef>
              <a:spcAft>
                <a:spcPts val="0"/>
              </a:spcAft>
              <a:buClr>
                <a:srgbClr val="000000"/>
              </a:buClr>
              <a:buSzPts val="1350"/>
              <a:buChar char="•"/>
              <a:defRPr/>
            </a:lvl3pPr>
            <a:lvl4pPr indent="-314325" lvl="3" marL="1828800" algn="l">
              <a:lnSpc>
                <a:spcPct val="100000"/>
              </a:lnSpc>
              <a:spcBef>
                <a:spcPts val="4200"/>
              </a:spcBef>
              <a:spcAft>
                <a:spcPts val="0"/>
              </a:spcAft>
              <a:buClr>
                <a:srgbClr val="000000"/>
              </a:buClr>
              <a:buSzPts val="1350"/>
              <a:buChar char="•"/>
              <a:defRPr/>
            </a:lvl4pPr>
            <a:lvl5pPr indent="-314325" lvl="4" marL="2286000" algn="l">
              <a:lnSpc>
                <a:spcPct val="100000"/>
              </a:lnSpc>
              <a:spcBef>
                <a:spcPts val="4200"/>
              </a:spcBef>
              <a:spcAft>
                <a:spcPts val="0"/>
              </a:spcAft>
              <a:buClr>
                <a:srgbClr val="000000"/>
              </a:buClr>
              <a:buSzPts val="1350"/>
              <a:buChar char="•"/>
              <a:defRPr/>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30" name="Google Shape;30;p8"/>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1" name="Shape 31"/>
        <p:cNvGrpSpPr/>
        <p:nvPr/>
      </p:nvGrpSpPr>
      <p:grpSpPr>
        <a:xfrm>
          <a:off x="0" y="0"/>
          <a:ext cx="0" cy="0"/>
          <a:chOff x="0" y="0"/>
          <a:chExt cx="0" cy="0"/>
        </a:xfrm>
      </p:grpSpPr>
      <p:sp>
        <p:nvSpPr>
          <p:cNvPr id="32" name="Google Shape;32;p9"/>
          <p:cNvSpPr txBox="1"/>
          <p:nvPr>
            <p:ph type="title"/>
          </p:nvPr>
        </p:nvSpPr>
        <p:spPr>
          <a:xfrm>
            <a:off x="19864387" y="14797087"/>
            <a:ext cx="4162427" cy="809627"/>
          </a:xfrm>
          <a:prstGeom prst="rect">
            <a:avLst/>
          </a:prstGeom>
          <a:noFill/>
          <a:ln>
            <a:noFill/>
          </a:ln>
        </p:spPr>
        <p:txBody>
          <a:bodyPr anchorCtr="0" anchor="ctr" bIns="0" lIns="0" spcFirstLastPara="1" rIns="0" wrap="square" tIns="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3" name="Google Shape;33;p9"/>
          <p:cNvSpPr txBox="1"/>
          <p:nvPr>
            <p:ph idx="1" type="body"/>
          </p:nvPr>
        </p:nvSpPr>
        <p:spPr>
          <a:xfrm>
            <a:off x="19864387" y="15606712"/>
            <a:ext cx="2000252" cy="2357439"/>
          </a:xfrm>
          <a:prstGeom prst="rect">
            <a:avLst/>
          </a:prstGeom>
          <a:noFill/>
          <a:ln>
            <a:noFill/>
          </a:ln>
        </p:spPr>
        <p:txBody>
          <a:bodyPr anchorCtr="0" anchor="ctr" bIns="0" lIns="0" spcFirstLastPara="1" rIns="0" wrap="square" tIns="0">
            <a:normAutofit/>
          </a:bodyPr>
          <a:lstStyle>
            <a:lvl1pPr indent="-666750" lvl="0" marL="457200" algn="l">
              <a:lnSpc>
                <a:spcPct val="100000"/>
              </a:lnSpc>
              <a:spcBef>
                <a:spcPts val="3200"/>
              </a:spcBef>
              <a:spcAft>
                <a:spcPts val="0"/>
              </a:spcAft>
              <a:buClr>
                <a:srgbClr val="000000"/>
              </a:buClr>
              <a:buSzPts val="6900"/>
              <a:buFont typeface="Helvetica Neue Light"/>
              <a:buChar char="•"/>
              <a:defRPr sz="9200"/>
            </a:lvl1pPr>
            <a:lvl2pPr indent="-666750" lvl="1" marL="914400" algn="l">
              <a:lnSpc>
                <a:spcPct val="100000"/>
              </a:lnSpc>
              <a:spcBef>
                <a:spcPts val="3200"/>
              </a:spcBef>
              <a:spcAft>
                <a:spcPts val="0"/>
              </a:spcAft>
              <a:buClr>
                <a:srgbClr val="000000"/>
              </a:buClr>
              <a:buSzPts val="6900"/>
              <a:buFont typeface="Helvetica Neue Light"/>
              <a:buChar char="•"/>
              <a:defRPr sz="9200"/>
            </a:lvl2pPr>
            <a:lvl3pPr indent="-666750" lvl="2" marL="1371600" algn="l">
              <a:lnSpc>
                <a:spcPct val="100000"/>
              </a:lnSpc>
              <a:spcBef>
                <a:spcPts val="3200"/>
              </a:spcBef>
              <a:spcAft>
                <a:spcPts val="0"/>
              </a:spcAft>
              <a:buClr>
                <a:srgbClr val="000000"/>
              </a:buClr>
              <a:buSzPts val="6900"/>
              <a:buFont typeface="Helvetica Neue Light"/>
              <a:buChar char="•"/>
              <a:defRPr sz="9200"/>
            </a:lvl3pPr>
            <a:lvl4pPr indent="-666750" lvl="3" marL="1828800" algn="l">
              <a:lnSpc>
                <a:spcPct val="100000"/>
              </a:lnSpc>
              <a:spcBef>
                <a:spcPts val="3200"/>
              </a:spcBef>
              <a:spcAft>
                <a:spcPts val="0"/>
              </a:spcAft>
              <a:buClr>
                <a:srgbClr val="000000"/>
              </a:buClr>
              <a:buSzPts val="6900"/>
              <a:buFont typeface="Helvetica Neue Light"/>
              <a:buChar char="•"/>
              <a:defRPr sz="9200"/>
            </a:lvl4pPr>
            <a:lvl5pPr indent="-666750" lvl="4" marL="2286000" algn="l">
              <a:lnSpc>
                <a:spcPct val="100000"/>
              </a:lnSpc>
              <a:spcBef>
                <a:spcPts val="3200"/>
              </a:spcBef>
              <a:spcAft>
                <a:spcPts val="0"/>
              </a:spcAft>
              <a:buClr>
                <a:srgbClr val="000000"/>
              </a:buClr>
              <a:buSzPts val="6900"/>
              <a:buFont typeface="Helvetica Neue Light"/>
              <a:buChar char="•"/>
              <a:defRPr sz="9200"/>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34" name="Google Shape;34;p9"/>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5" name="Shape 35"/>
        <p:cNvGrpSpPr/>
        <p:nvPr/>
      </p:nvGrpSpPr>
      <p:grpSpPr>
        <a:xfrm>
          <a:off x="0" y="0"/>
          <a:ext cx="0" cy="0"/>
          <a:chOff x="0" y="0"/>
          <a:chExt cx="0" cy="0"/>
        </a:xfrm>
      </p:grpSpPr>
      <p:sp>
        <p:nvSpPr>
          <p:cNvPr id="36" name="Google Shape;36;p10"/>
          <p:cNvSpPr txBox="1"/>
          <p:nvPr>
            <p:ph idx="1" type="body"/>
          </p:nvPr>
        </p:nvSpPr>
        <p:spPr>
          <a:xfrm>
            <a:off x="19864387" y="15106650"/>
            <a:ext cx="4162427" cy="2705100"/>
          </a:xfrm>
          <a:prstGeom prst="rect">
            <a:avLst/>
          </a:prstGeom>
          <a:noFill/>
          <a:ln>
            <a:noFill/>
          </a:ln>
        </p:spPr>
        <p:txBody>
          <a:bodyPr anchorCtr="0" anchor="ctr" bIns="0" lIns="0" spcFirstLastPara="1" rIns="0" wrap="square" tIns="0">
            <a:normAutofit/>
          </a:bodyPr>
          <a:lstStyle>
            <a:lvl1pPr indent="-314325" lvl="0" marL="457200" algn="l">
              <a:lnSpc>
                <a:spcPct val="100000"/>
              </a:lnSpc>
              <a:spcBef>
                <a:spcPts val="4200"/>
              </a:spcBef>
              <a:spcAft>
                <a:spcPts val="0"/>
              </a:spcAft>
              <a:buClr>
                <a:srgbClr val="000000"/>
              </a:buClr>
              <a:buSzPts val="1350"/>
              <a:buChar char="•"/>
              <a:defRPr/>
            </a:lvl1pPr>
            <a:lvl2pPr indent="-314325" lvl="1" marL="914400" algn="l">
              <a:lnSpc>
                <a:spcPct val="100000"/>
              </a:lnSpc>
              <a:spcBef>
                <a:spcPts val="4200"/>
              </a:spcBef>
              <a:spcAft>
                <a:spcPts val="0"/>
              </a:spcAft>
              <a:buClr>
                <a:srgbClr val="000000"/>
              </a:buClr>
              <a:buSzPts val="1350"/>
              <a:buChar char="•"/>
              <a:defRPr/>
            </a:lvl2pPr>
            <a:lvl3pPr indent="-314325" lvl="2" marL="1371600" algn="l">
              <a:lnSpc>
                <a:spcPct val="100000"/>
              </a:lnSpc>
              <a:spcBef>
                <a:spcPts val="4200"/>
              </a:spcBef>
              <a:spcAft>
                <a:spcPts val="0"/>
              </a:spcAft>
              <a:buClr>
                <a:srgbClr val="000000"/>
              </a:buClr>
              <a:buSzPts val="1350"/>
              <a:buChar char="•"/>
              <a:defRPr/>
            </a:lvl3pPr>
            <a:lvl4pPr indent="-314325" lvl="3" marL="1828800" algn="l">
              <a:lnSpc>
                <a:spcPct val="100000"/>
              </a:lnSpc>
              <a:spcBef>
                <a:spcPts val="4200"/>
              </a:spcBef>
              <a:spcAft>
                <a:spcPts val="0"/>
              </a:spcAft>
              <a:buClr>
                <a:srgbClr val="000000"/>
              </a:buClr>
              <a:buSzPts val="1350"/>
              <a:buChar char="•"/>
              <a:defRPr/>
            </a:lvl4pPr>
            <a:lvl5pPr indent="-314325" lvl="4" marL="2286000" algn="l">
              <a:lnSpc>
                <a:spcPct val="100000"/>
              </a:lnSpc>
              <a:spcBef>
                <a:spcPts val="4200"/>
              </a:spcBef>
              <a:spcAft>
                <a:spcPts val="0"/>
              </a:spcAft>
              <a:buClr>
                <a:srgbClr val="000000"/>
              </a:buClr>
              <a:buSzPts val="1350"/>
              <a:buChar char="•"/>
              <a:defRPr/>
            </a:lvl5pPr>
            <a:lvl6pPr indent="-314325" lvl="5" marL="2743200" algn="l">
              <a:lnSpc>
                <a:spcPct val="100000"/>
              </a:lnSpc>
              <a:spcBef>
                <a:spcPts val="4200"/>
              </a:spcBef>
              <a:spcAft>
                <a:spcPts val="0"/>
              </a:spcAft>
              <a:buClr>
                <a:srgbClr val="000000"/>
              </a:buClr>
              <a:buSzPts val="1350"/>
              <a:buChar char="•"/>
              <a:defRPr/>
            </a:lvl6pPr>
            <a:lvl7pPr indent="-314325" lvl="6" marL="3200400" algn="l">
              <a:lnSpc>
                <a:spcPct val="100000"/>
              </a:lnSpc>
              <a:spcBef>
                <a:spcPts val="4200"/>
              </a:spcBef>
              <a:spcAft>
                <a:spcPts val="0"/>
              </a:spcAft>
              <a:buClr>
                <a:srgbClr val="000000"/>
              </a:buClr>
              <a:buSzPts val="1350"/>
              <a:buChar char="•"/>
              <a:defRPr/>
            </a:lvl7pPr>
            <a:lvl8pPr indent="-314325" lvl="7" marL="3657600" algn="l">
              <a:lnSpc>
                <a:spcPct val="100000"/>
              </a:lnSpc>
              <a:spcBef>
                <a:spcPts val="4200"/>
              </a:spcBef>
              <a:spcAft>
                <a:spcPts val="0"/>
              </a:spcAft>
              <a:buClr>
                <a:srgbClr val="000000"/>
              </a:buClr>
              <a:buSzPts val="1350"/>
              <a:buChar char="•"/>
              <a:defRPr/>
            </a:lvl8pPr>
            <a:lvl9pPr indent="-314325" lvl="8" marL="4114800" algn="l">
              <a:lnSpc>
                <a:spcPct val="100000"/>
              </a:lnSpc>
              <a:spcBef>
                <a:spcPts val="4200"/>
              </a:spcBef>
              <a:spcAft>
                <a:spcPts val="0"/>
              </a:spcAft>
              <a:buClr>
                <a:srgbClr val="000000"/>
              </a:buClr>
              <a:buSzPts val="1350"/>
              <a:buChar char="•"/>
              <a:defRPr/>
            </a:lvl9pPr>
          </a:lstStyle>
          <a:p/>
        </p:txBody>
      </p:sp>
      <p:sp>
        <p:nvSpPr>
          <p:cNvPr id="37" name="Google Shape;37;p10"/>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38" name="Shape 38"/>
        <p:cNvGrpSpPr/>
        <p:nvPr/>
      </p:nvGrpSpPr>
      <p:grpSpPr>
        <a:xfrm>
          <a:off x="0" y="0"/>
          <a:ext cx="0" cy="0"/>
          <a:chOff x="0" y="0"/>
          <a:chExt cx="0" cy="0"/>
        </a:xfrm>
      </p:grpSpPr>
      <p:sp>
        <p:nvSpPr>
          <p:cNvPr id="39" name="Google Shape;39;p11"/>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6576059" y="4700215"/>
            <a:ext cx="35112962" cy="5999590"/>
          </a:xfrm>
          <a:prstGeom prst="rect">
            <a:avLst/>
          </a:prstGeom>
          <a:noFill/>
          <a:ln>
            <a:noFill/>
          </a:ln>
        </p:spPr>
        <p:txBody>
          <a:bodyPr anchorCtr="0" anchor="ctr" bIns="0" lIns="0" spcFirstLastPara="1" rIns="0" wrap="square" tIns="0">
            <a:normAutofit/>
          </a:bodyPr>
          <a:lstStyle>
            <a:lvl1pPr lvl="0"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1pPr>
            <a:lvl2pPr lvl="1"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27000"/>
              <a:buFont typeface="Helvetica Neue Light"/>
              <a:buNone/>
              <a:defRPr b="0" i="0" sz="27000" u="none" cap="none" strike="noStrike">
                <a:solidFill>
                  <a:srgbClr val="000000"/>
                </a:solidFill>
                <a:latin typeface="Helvetica Neue Light"/>
                <a:ea typeface="Helvetica Neue Light"/>
                <a:cs typeface="Helvetica Neue Light"/>
                <a:sym typeface="Helvetica Neue Light"/>
              </a:defRPr>
            </a:lvl9pPr>
          </a:lstStyle>
          <a:p/>
        </p:txBody>
      </p:sp>
      <p:sp>
        <p:nvSpPr>
          <p:cNvPr id="7" name="Google Shape;7;p2"/>
          <p:cNvSpPr txBox="1"/>
          <p:nvPr>
            <p:ph idx="1" type="body"/>
          </p:nvPr>
        </p:nvSpPr>
        <p:spPr>
          <a:xfrm>
            <a:off x="24498300" y="10699805"/>
            <a:ext cx="17190720" cy="21028550"/>
          </a:xfrm>
          <a:prstGeom prst="rect">
            <a:avLst/>
          </a:prstGeom>
          <a:noFill/>
          <a:ln>
            <a:noFill/>
          </a:ln>
        </p:spPr>
        <p:txBody>
          <a:bodyPr anchorCtr="0" anchor="ctr" bIns="0" lIns="0" spcFirstLastPara="1" rIns="0" wrap="square" tIns="0">
            <a:normAutofit/>
          </a:bodyPr>
          <a:lstStyle>
            <a:lvl1pPr indent="-800100" lvl="0" marL="4572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1pPr>
            <a:lvl2pPr indent="-800100" lvl="1" marL="9144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2pPr>
            <a:lvl3pPr indent="-800100" lvl="2" marL="13716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3pPr>
            <a:lvl4pPr indent="-800100" lvl="3" marL="18288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4pPr>
            <a:lvl5pPr indent="-800100" lvl="4" marL="22860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5pPr>
            <a:lvl6pPr indent="-800100" lvl="5" marL="27432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6pPr>
            <a:lvl7pPr indent="-800100" lvl="6" marL="32004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7pPr>
            <a:lvl8pPr indent="-800100" lvl="7" marL="36576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8pPr>
            <a:lvl9pPr indent="-800100" lvl="8" marL="4114800" marR="0" rtl="0" algn="l">
              <a:lnSpc>
                <a:spcPct val="100000"/>
              </a:lnSpc>
              <a:spcBef>
                <a:spcPts val="4200"/>
              </a:spcBef>
              <a:spcAft>
                <a:spcPts val="0"/>
              </a:spcAft>
              <a:buClr>
                <a:srgbClr val="000000"/>
              </a:buClr>
              <a:buSzPts val="9000"/>
              <a:buFont typeface="Helvetica Neue Light"/>
              <a:buChar char="•"/>
              <a:defRPr b="0" i="0" sz="12000" u="none" cap="none" strike="noStrike">
                <a:solidFill>
                  <a:srgbClr val="000000"/>
                </a:solidFill>
                <a:latin typeface="Helvetica Neue Light"/>
                <a:ea typeface="Helvetica Neue Light"/>
                <a:cs typeface="Helvetica Neue Light"/>
                <a:sym typeface="Helvetica Neue Light"/>
              </a:defRPr>
            </a:lvl9pPr>
          </a:lstStyle>
          <a:p/>
        </p:txBody>
      </p:sp>
      <p:sp>
        <p:nvSpPr>
          <p:cNvPr id="8" name="Google Shape;8;p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1200"/>
              <a:buFont typeface="Helvetica Neue Light"/>
              <a:buNone/>
              <a:defRPr b="0" i="0" sz="1200" u="none" cap="none" strike="noStrike">
                <a:solidFill>
                  <a:srgbClr val="00000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7.png"/><Relationship Id="rId22" Type="http://schemas.openxmlformats.org/officeDocument/2006/relationships/image" Target="../media/image22.png"/><Relationship Id="rId21" Type="http://schemas.openxmlformats.org/officeDocument/2006/relationships/image" Target="../media/image15.png"/><Relationship Id="rId24" Type="http://schemas.openxmlformats.org/officeDocument/2006/relationships/image" Target="../media/image26.png"/><Relationship Id="rId23" Type="http://schemas.openxmlformats.org/officeDocument/2006/relationships/image" Target="../media/image2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3.png"/><Relationship Id="rId26" Type="http://schemas.openxmlformats.org/officeDocument/2006/relationships/image" Target="../media/image28.png"/><Relationship Id="rId25" Type="http://schemas.openxmlformats.org/officeDocument/2006/relationships/image" Target="../media/image25.png"/><Relationship Id="rId28" Type="http://schemas.openxmlformats.org/officeDocument/2006/relationships/image" Target="../media/image21.png"/><Relationship Id="rId27"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6.png"/><Relationship Id="rId29" Type="http://schemas.openxmlformats.org/officeDocument/2006/relationships/image" Target="../media/image27.png"/><Relationship Id="rId7" Type="http://schemas.openxmlformats.org/officeDocument/2006/relationships/image" Target="../media/image14.png"/><Relationship Id="rId8" Type="http://schemas.openxmlformats.org/officeDocument/2006/relationships/image" Target="../media/image3.png"/><Relationship Id="rId30" Type="http://schemas.openxmlformats.org/officeDocument/2006/relationships/hyperlink" Target="https://github.com/lcpp-org/aps-dpp-2023-liu" TargetMode="External"/><Relationship Id="rId11" Type="http://schemas.openxmlformats.org/officeDocument/2006/relationships/image" Target="../media/image11.png"/><Relationship Id="rId10" Type="http://schemas.openxmlformats.org/officeDocument/2006/relationships/image" Target="../media/image8.png"/><Relationship Id="rId13" Type="http://schemas.openxmlformats.org/officeDocument/2006/relationships/image" Target="../media/image4.png"/><Relationship Id="rId12" Type="http://schemas.openxmlformats.org/officeDocument/2006/relationships/image" Target="../media/image5.png"/><Relationship Id="rId15" Type="http://schemas.openxmlformats.org/officeDocument/2006/relationships/image" Target="../media/image12.png"/><Relationship Id="rId14" Type="http://schemas.openxmlformats.org/officeDocument/2006/relationships/image" Target="../media/image7.png"/><Relationship Id="rId17" Type="http://schemas.openxmlformats.org/officeDocument/2006/relationships/image" Target="../media/image19.png"/><Relationship Id="rId16" Type="http://schemas.openxmlformats.org/officeDocument/2006/relationships/image" Target="../media/image16.png"/><Relationship Id="rId19" Type="http://schemas.openxmlformats.org/officeDocument/2006/relationships/image" Target="../media/image18.png"/><Relationship Id="rId1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p:nvPr/>
        </p:nvSpPr>
        <p:spPr>
          <a:xfrm>
            <a:off x="33142700" y="23288624"/>
            <a:ext cx="10172700" cy="6033600"/>
          </a:xfrm>
          <a:prstGeom prst="roundRect">
            <a:avLst>
              <a:gd fmla="val 4144" name="adj"/>
            </a:avLst>
          </a:prstGeom>
          <a:noFill/>
          <a:ln cap="flat" cmpd="sng" w="38100">
            <a:solidFill>
              <a:srgbClr val="000000"/>
            </a:solidFill>
            <a:prstDash val="solid"/>
            <a:miter lim="400000"/>
            <a:headEnd len="sm" w="sm" type="none"/>
            <a:tailEnd len="sm" w="sm" type="none"/>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25099"/>
              </a:buClr>
              <a:buSzPts val="8000"/>
              <a:buFont typeface="Helvetica Neue"/>
              <a:buNone/>
            </a:pPr>
            <a:r>
              <a:rPr b="1" lang="en-US" sz="5500">
                <a:solidFill>
                  <a:srgbClr val="025099"/>
                </a:solidFill>
                <a:latin typeface="Helvetica Neue"/>
                <a:ea typeface="Helvetica Neue"/>
                <a:cs typeface="Helvetica Neue"/>
                <a:sym typeface="Helvetica Neue"/>
              </a:rPr>
              <a:t>Conclusions</a:t>
            </a:r>
            <a:endParaRPr b="0" i="0" sz="2000" u="none" cap="none" strike="noStrike">
              <a:solidFill>
                <a:schemeClr val="dk1"/>
              </a:solidFill>
              <a:latin typeface="Helvetica Neue"/>
              <a:ea typeface="Helvetica Neue"/>
              <a:cs typeface="Helvetica Neue"/>
              <a:sym typeface="Helvetica Neue"/>
            </a:endParaRPr>
          </a:p>
          <a:p>
            <a:pPr indent="-374650" lvl="0" marL="457200" marR="0" rtl="0" algn="just">
              <a:lnSpc>
                <a:spcPct val="100000"/>
              </a:lnSpc>
              <a:spcBef>
                <a:spcPts val="0"/>
              </a:spcBef>
              <a:spcAft>
                <a:spcPts val="0"/>
              </a:spcAft>
              <a:buClr>
                <a:srgbClr val="000000"/>
              </a:buClr>
              <a:buSzPts val="2300"/>
              <a:buFont typeface="Helvetica Neue"/>
              <a:buChar char="●"/>
            </a:pPr>
            <a:r>
              <a:rPr lang="en-US" sz="2300"/>
              <a:t>Ions traverse through trenches of ~1 λ</a:t>
            </a:r>
            <a:r>
              <a:rPr baseline="-25000" lang="en-US" sz="2300"/>
              <a:t>D</a:t>
            </a:r>
            <a:r>
              <a:rPr lang="en-US" sz="2300"/>
              <a:t> width with near-vertical incidence; larger trenches have a semi-conformal sheath, resulting in curved isopotential lines and more plasma penetration into the trench.</a:t>
            </a:r>
            <a:endParaRPr sz="2300"/>
          </a:p>
          <a:p>
            <a:pPr indent="-374650" lvl="0" marL="457200" marR="0" rtl="0" algn="just">
              <a:lnSpc>
                <a:spcPct val="100000"/>
              </a:lnSpc>
              <a:spcBef>
                <a:spcPts val="0"/>
              </a:spcBef>
              <a:spcAft>
                <a:spcPts val="0"/>
              </a:spcAft>
              <a:buSzPts val="2300"/>
              <a:buChar char="●"/>
            </a:pPr>
            <a:r>
              <a:rPr lang="en-US" sz="2300"/>
              <a:t>Strong electrostatic lensing for a 5 </a:t>
            </a:r>
            <a:r>
              <a:rPr lang="en-US" sz="2300">
                <a:solidFill>
                  <a:schemeClr val="dk1"/>
                </a:solidFill>
              </a:rPr>
              <a:t>λ</a:t>
            </a:r>
            <a:r>
              <a:rPr baseline="-25000" lang="en-US" sz="2300">
                <a:solidFill>
                  <a:schemeClr val="dk1"/>
                </a:solidFill>
              </a:rPr>
              <a:t>D</a:t>
            </a:r>
            <a:r>
              <a:rPr lang="en-US" sz="2300">
                <a:solidFill>
                  <a:schemeClr val="dk1"/>
                </a:solidFill>
              </a:rPr>
              <a:t> trench results in a large spread (&gt;10</a:t>
            </a:r>
            <a:r>
              <a:rPr baseline="30000" lang="en-US" sz="2300">
                <a:solidFill>
                  <a:schemeClr val="dk1"/>
                </a:solidFill>
              </a:rPr>
              <a:t>o</a:t>
            </a:r>
            <a:r>
              <a:rPr lang="en-US" sz="2300">
                <a:solidFill>
                  <a:schemeClr val="dk1"/>
                </a:solidFill>
              </a:rPr>
              <a:t>) in the ion angular distribution, while a 1 λ</a:t>
            </a:r>
            <a:r>
              <a:rPr baseline="-25000" lang="en-US" sz="2300">
                <a:solidFill>
                  <a:schemeClr val="dk1"/>
                </a:solidFill>
              </a:rPr>
              <a:t>D</a:t>
            </a:r>
            <a:r>
              <a:rPr lang="en-US" sz="2300">
                <a:solidFill>
                  <a:schemeClr val="dk1"/>
                </a:solidFill>
              </a:rPr>
              <a:t> trench collimates the ions into a tight (&lt;5</a:t>
            </a:r>
            <a:r>
              <a:rPr baseline="30000" lang="en-US" sz="2300">
                <a:solidFill>
                  <a:schemeClr val="dk1"/>
                </a:solidFill>
              </a:rPr>
              <a:t>o</a:t>
            </a:r>
            <a:r>
              <a:rPr lang="en-US" sz="2300">
                <a:solidFill>
                  <a:schemeClr val="dk1"/>
                </a:solidFill>
              </a:rPr>
              <a:t>) angular spread.</a:t>
            </a:r>
            <a:endParaRPr sz="2300"/>
          </a:p>
          <a:p>
            <a:pPr indent="-374650" lvl="0" marL="457200" marR="0" rtl="0" algn="just">
              <a:lnSpc>
                <a:spcPct val="100000"/>
              </a:lnSpc>
              <a:spcBef>
                <a:spcPts val="0"/>
              </a:spcBef>
              <a:spcAft>
                <a:spcPts val="0"/>
              </a:spcAft>
              <a:buSzPts val="2300"/>
              <a:buChar char="●"/>
            </a:pPr>
            <a:r>
              <a:rPr lang="en-US" sz="2300"/>
              <a:t>The IAD in a </a:t>
            </a:r>
            <a:r>
              <a:rPr lang="en-US" sz="2300">
                <a:solidFill>
                  <a:schemeClr val="dk1"/>
                </a:solidFill>
              </a:rPr>
              <a:t>3</a:t>
            </a:r>
            <a:r>
              <a:rPr lang="en-US" sz="2300">
                <a:solidFill>
                  <a:schemeClr val="dk1"/>
                </a:solidFill>
              </a:rPr>
              <a:t> λ</a:t>
            </a:r>
            <a:r>
              <a:rPr baseline="-25000" lang="en-US" sz="2300">
                <a:solidFill>
                  <a:schemeClr val="dk1"/>
                </a:solidFill>
              </a:rPr>
              <a:t>D</a:t>
            </a:r>
            <a:r>
              <a:rPr lang="en-US" sz="2300">
                <a:solidFill>
                  <a:schemeClr val="dk1"/>
                </a:solidFill>
              </a:rPr>
              <a:t> trench appears bimodal due to electrostatic lensing, which disappears due to collimation at depths beyond ~5 λ</a:t>
            </a:r>
            <a:r>
              <a:rPr baseline="-25000" lang="en-US" sz="2300">
                <a:solidFill>
                  <a:schemeClr val="dk1"/>
                </a:solidFill>
              </a:rPr>
              <a:t>D</a:t>
            </a:r>
            <a:r>
              <a:rPr lang="en-US" sz="2300">
                <a:solidFill>
                  <a:schemeClr val="dk1"/>
                </a:solidFill>
              </a:rPr>
              <a:t>. </a:t>
            </a:r>
            <a:endParaRPr sz="2300"/>
          </a:p>
          <a:p>
            <a:pPr indent="-374650" lvl="0" marL="457200" marR="0" rtl="0" algn="just">
              <a:lnSpc>
                <a:spcPct val="100000"/>
              </a:lnSpc>
              <a:spcBef>
                <a:spcPts val="0"/>
              </a:spcBef>
              <a:spcAft>
                <a:spcPts val="0"/>
              </a:spcAft>
              <a:buClr>
                <a:srgbClr val="000000"/>
              </a:buClr>
              <a:buSzPts val="2300"/>
              <a:buFont typeface="Helvetica Neue"/>
              <a:buChar char="●"/>
            </a:pPr>
            <a:r>
              <a:rPr lang="en-US" sz="2300"/>
              <a:t>Next Steps: Improve the physical </a:t>
            </a:r>
            <a:r>
              <a:rPr lang="en-US" sz="2300"/>
              <a:t>fidelity</a:t>
            </a:r>
            <a:r>
              <a:rPr lang="en-US" sz="2300"/>
              <a:t> of the analysis, including important effects which might change the ion impact physics within the trench, including but not limited to: (1) </a:t>
            </a:r>
            <a:r>
              <a:rPr lang="en-US" sz="2300"/>
              <a:t>surface</a:t>
            </a:r>
            <a:r>
              <a:rPr lang="en-US" sz="2300"/>
              <a:t> charging, (2) neutral physics and collisions via the PIC-MCC module of hPIC2, (3) sputtering within the trench via hPIC2-RustBCA</a:t>
            </a:r>
            <a:r>
              <a:rPr i="0" lang="en-US" sz="2300" u="none" cap="none" strike="noStrike">
                <a:solidFill>
                  <a:srgbClr val="000000"/>
                </a:solidFill>
              </a:rPr>
              <a:t>. </a:t>
            </a:r>
            <a:endParaRPr b="1" i="0" sz="2300" u="none" cap="none" strike="noStrike">
              <a:solidFill>
                <a:srgbClr val="00B050"/>
              </a:solidFill>
            </a:endParaRPr>
          </a:p>
        </p:txBody>
      </p:sp>
      <p:sp>
        <p:nvSpPr>
          <p:cNvPr id="51" name="Google Shape;51;p1"/>
          <p:cNvSpPr/>
          <p:nvPr/>
        </p:nvSpPr>
        <p:spPr>
          <a:xfrm>
            <a:off x="437700" y="11355820"/>
            <a:ext cx="10371300" cy="20342400"/>
          </a:xfrm>
          <a:prstGeom prst="roundRect">
            <a:avLst>
              <a:gd fmla="val 4144" name="adj"/>
            </a:avLst>
          </a:prstGeom>
          <a:noFill/>
          <a:ln cap="flat" cmpd="sng" w="38100">
            <a:solidFill>
              <a:srgbClr val="0C0C0C"/>
            </a:solidFill>
            <a:prstDash val="solid"/>
            <a:miter lim="400000"/>
            <a:headEnd len="sm" w="sm" type="none"/>
            <a:tailEnd len="sm" w="sm" type="none"/>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25099"/>
              </a:buClr>
              <a:buSzPts val="8000"/>
              <a:buFont typeface="Helvetica Neue"/>
              <a:buNone/>
            </a:pPr>
            <a:r>
              <a:rPr b="1" i="0" lang="en-US" sz="5500" u="none" cap="none" strike="noStrike">
                <a:solidFill>
                  <a:srgbClr val="025099"/>
                </a:solidFill>
                <a:latin typeface="Helvetica Neue"/>
                <a:ea typeface="Helvetica Neue"/>
                <a:cs typeface="Helvetica Neue"/>
                <a:sym typeface="Helvetica Neue"/>
              </a:rPr>
              <a:t>Methodology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just">
              <a:lnSpc>
                <a:spcPct val="100000"/>
              </a:lnSpc>
              <a:spcBef>
                <a:spcPts val="0"/>
              </a:spcBef>
              <a:spcAft>
                <a:spcPts val="0"/>
              </a:spcAft>
              <a:buClr>
                <a:srgbClr val="000000"/>
              </a:buClr>
              <a:buSzPts val="2000"/>
              <a:buFont typeface="Helvetica Neue"/>
              <a:buChar char="●"/>
            </a:pPr>
            <a:r>
              <a:rPr i="0" lang="en-US" sz="2000" u="none" cap="none" strike="noStrike">
                <a:solidFill>
                  <a:srgbClr val="000000"/>
                </a:solidFill>
                <a:latin typeface="Helvetica Neue"/>
                <a:ea typeface="Helvetica Neue"/>
                <a:cs typeface="Helvetica Neue"/>
                <a:sym typeface="Helvetica Neue"/>
              </a:rPr>
              <a:t>All simulations in this study are resolved in hPIC2 using kinetic ions and Boltzmann electrons. </a:t>
            </a:r>
            <a:endParaRPr i="0" sz="2000" u="none" cap="none" strike="noStrike">
              <a:solidFill>
                <a:srgbClr val="000000"/>
              </a:solidFill>
              <a:latin typeface="Helvetica Neue"/>
              <a:ea typeface="Helvetica Neue"/>
              <a:cs typeface="Helvetica Neue"/>
              <a:sym typeface="Helvetica Neue"/>
            </a:endParaRPr>
          </a:p>
          <a:p>
            <a:pPr indent="-355600" lvl="0" marL="457200" marR="0" rtl="0" algn="just">
              <a:lnSpc>
                <a:spcPct val="100000"/>
              </a:lnSpc>
              <a:spcBef>
                <a:spcPts val="0"/>
              </a:spcBef>
              <a:spcAft>
                <a:spcPts val="0"/>
              </a:spcAft>
              <a:buClr>
                <a:srgbClr val="000000"/>
              </a:buClr>
              <a:buSzPts val="2000"/>
              <a:buFont typeface="Helvetica Neue"/>
              <a:buChar char="●"/>
            </a:pPr>
            <a:r>
              <a:rPr i="0" lang="en-US" sz="2000" u="none" cap="none" strike="noStrike">
                <a:solidFill>
                  <a:srgbClr val="000000"/>
                </a:solidFill>
                <a:latin typeface="Helvetica Neue"/>
                <a:ea typeface="Helvetica Neue"/>
                <a:cs typeface="Helvetica Neue"/>
                <a:sym typeface="Helvetica Neue"/>
              </a:rPr>
              <a:t>The charge conservation scheme shown below follows </a:t>
            </a:r>
            <a:r>
              <a:rPr i="0" lang="en-US" sz="2000" cap="none" strike="noStrike">
                <a:solidFill>
                  <a:srgbClr val="000000"/>
                </a:solidFill>
                <a:latin typeface="Helvetica Neue"/>
                <a:ea typeface="Helvetica Neue"/>
                <a:cs typeface="Helvetica Neue"/>
                <a:sym typeface="Helvetica Neue"/>
              </a:rPr>
              <a:t>Hagelaar </a:t>
            </a:r>
            <a:r>
              <a:rPr lang="en-US" sz="2000">
                <a:latin typeface="Helvetica Neue"/>
                <a:ea typeface="Helvetica Neue"/>
                <a:cs typeface="Helvetica Neue"/>
                <a:sym typeface="Helvetica Neue"/>
              </a:rPr>
              <a:t>[2]</a:t>
            </a:r>
            <a:r>
              <a:rPr i="0" lang="en-US" sz="2000" u="none" cap="none" strike="noStrike">
                <a:solidFill>
                  <a:srgbClr val="000000"/>
                </a:solidFill>
                <a:latin typeface="Helvetica Neue"/>
                <a:ea typeface="Helvetica Neue"/>
                <a:cs typeface="Helvetica Neue"/>
                <a:sym typeface="Helvetica Neue"/>
              </a:rPr>
              <a:t>, wherein the numerical scheme for reference plasma density n</a:t>
            </a:r>
            <a:r>
              <a:rPr baseline="-25000" i="0" lang="en-US" sz="2000" u="none" cap="none" strike="noStrike">
                <a:solidFill>
                  <a:srgbClr val="000000"/>
                </a:solidFill>
                <a:latin typeface="Helvetica Neue"/>
                <a:ea typeface="Helvetica Neue"/>
                <a:cs typeface="Helvetica Neue"/>
                <a:sym typeface="Helvetica Neue"/>
              </a:rPr>
              <a:t>0</a:t>
            </a:r>
            <a:r>
              <a:rPr i="0" lang="en-US" sz="2000" u="none" cap="none" strike="noStrike">
                <a:solidFill>
                  <a:srgbClr val="000000"/>
                </a:solidFill>
                <a:latin typeface="Helvetica Neue"/>
                <a:ea typeface="Helvetica Neue"/>
                <a:cs typeface="Helvetica Neue"/>
                <a:sym typeface="Helvetica Neue"/>
              </a:rPr>
              <a:t> has artificial critical damping, </a:t>
            </a:r>
            <a:r>
              <a:rPr i="0" lang="en-US" sz="2000" cap="none" strike="noStrike">
                <a:solidFill>
                  <a:srgbClr val="000000"/>
                </a:solidFill>
                <a:latin typeface="Helvetica Neue"/>
                <a:ea typeface="Helvetica Neue"/>
                <a:cs typeface="Helvetica Neue"/>
                <a:sym typeface="Helvetica Neue"/>
              </a:rPr>
              <a:t>removing a computationally costly timestep constraint.</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a:p>
            <a:pPr indent="-355600" lvl="0" marL="457200" marR="0" rtl="0" algn="l">
              <a:lnSpc>
                <a:spcPct val="100000"/>
              </a:lnSpc>
              <a:spcBef>
                <a:spcPts val="0"/>
              </a:spcBef>
              <a:spcAft>
                <a:spcPts val="0"/>
              </a:spcAft>
              <a:buSzPts val="2000"/>
              <a:buFont typeface="Helvetica Neue"/>
              <a:buChar char="●"/>
            </a:pPr>
            <a:r>
              <a:rPr b="0" i="0" lang="en-US" sz="2000" u="none" cap="none" strike="noStrike">
                <a:solidFill>
                  <a:srgbClr val="000000"/>
                </a:solidFill>
                <a:latin typeface="Helvetica Neue"/>
                <a:ea typeface="Helvetica Neue"/>
                <a:cs typeface="Helvetica Neue"/>
                <a:sym typeface="Helvetica Neue"/>
              </a:rPr>
              <a:t>Hagelaar scheme assumes that all grounded surfaces receive a Maxwellian flux of electrons, an assumption that i</a:t>
            </a:r>
            <a:r>
              <a:rPr i="0" lang="en-US" sz="2000" u="none" cap="none" strike="noStrike">
                <a:solidFill>
                  <a:schemeClr val="dk1"/>
                </a:solidFill>
                <a:latin typeface="Helvetica Neue"/>
                <a:ea typeface="Helvetica Neue"/>
                <a:cs typeface="Helvetica Neue"/>
                <a:sym typeface="Helvetica Neue"/>
              </a:rPr>
              <a:t>s not accurate for trenches with widths on the order of </a:t>
            </a:r>
            <a:r>
              <a:rPr lang="en-US" sz="2000">
                <a:solidFill>
                  <a:schemeClr val="dk1"/>
                </a:solidFill>
                <a:latin typeface="Helvetica Neue"/>
                <a:ea typeface="Helvetica Neue"/>
                <a:cs typeface="Helvetica Neue"/>
                <a:sym typeface="Helvetica Neue"/>
              </a:rPr>
              <a:t>the </a:t>
            </a:r>
            <a:r>
              <a:rPr i="0" lang="en-US" sz="2000" u="none" cap="none" strike="noStrike">
                <a:solidFill>
                  <a:schemeClr val="dk1"/>
                </a:solidFill>
                <a:latin typeface="Helvetica Neue"/>
                <a:ea typeface="Helvetica Neue"/>
                <a:cs typeface="Helvetica Neue"/>
                <a:sym typeface="Helvetica Neue"/>
              </a:rPr>
              <a:t>Debye length.</a:t>
            </a:r>
            <a:r>
              <a:rPr b="1" i="0" lang="en-US" sz="2000" u="none" cap="none" strike="noStrike">
                <a:solidFill>
                  <a:srgbClr val="000000"/>
                </a:solidFill>
                <a:latin typeface="Helvetica Neue"/>
                <a:ea typeface="Helvetica Neue"/>
                <a:cs typeface="Helvetica Neue"/>
                <a:sym typeface="Helvetica Neue"/>
              </a:rPr>
              <a:t> </a:t>
            </a:r>
            <a:r>
              <a:rPr b="0" i="0" lang="en-US" sz="2000" u="none" cap="none" strike="noStrike">
                <a:solidFill>
                  <a:srgbClr val="000000"/>
                </a:solidFill>
                <a:latin typeface="Helvetica Neue"/>
                <a:ea typeface="Helvetica Neue"/>
                <a:cs typeface="Helvetica Neue"/>
                <a:sym typeface="Helvetica Neue"/>
              </a:rPr>
              <a:t>This leads to an unphysical discrepancy in plasma potential, for which </a:t>
            </a:r>
            <a:r>
              <a:rPr i="0" lang="en-US" sz="2000" u="none" cap="none" strike="noStrike">
                <a:solidFill>
                  <a:schemeClr val="dk1"/>
                </a:solidFill>
                <a:latin typeface="Helvetica Neue"/>
                <a:ea typeface="Helvetica Neue"/>
                <a:cs typeface="Helvetica Neue"/>
                <a:sym typeface="Helvetica Neue"/>
              </a:rPr>
              <a:t>we propose a </a:t>
            </a:r>
            <a:r>
              <a:rPr lang="en-US" sz="2000">
                <a:solidFill>
                  <a:schemeClr val="dk1"/>
                </a:solidFill>
                <a:latin typeface="Helvetica Neue"/>
                <a:ea typeface="Helvetica Neue"/>
                <a:cs typeface="Helvetica Neue"/>
                <a:sym typeface="Helvetica Neue"/>
              </a:rPr>
              <a:t>correction, which we will refer as the “</a:t>
            </a:r>
            <a:r>
              <a:rPr i="1" lang="en-US" sz="2000">
                <a:solidFill>
                  <a:schemeClr val="dk1"/>
                </a:solidFill>
                <a:latin typeface="Helvetica Neue"/>
                <a:ea typeface="Helvetica Neue"/>
                <a:cs typeface="Helvetica Neue"/>
                <a:sym typeface="Helvetica Neue"/>
              </a:rPr>
              <a:t>q</a:t>
            </a:r>
            <a:r>
              <a:rPr lang="en-US" sz="2000">
                <a:solidFill>
                  <a:schemeClr val="dk1"/>
                </a:solidFill>
                <a:latin typeface="Helvetica Neue"/>
                <a:ea typeface="Helvetica Neue"/>
                <a:cs typeface="Helvetica Neue"/>
                <a:sym typeface="Helvetica Neue"/>
              </a:rPr>
              <a:t>-correction”</a:t>
            </a:r>
            <a:r>
              <a:rPr i="0" lang="en-US" sz="2000" u="none" cap="none" strike="noStrike">
                <a:solidFill>
                  <a:schemeClr val="dk1"/>
                </a:solidFill>
                <a:latin typeface="Helvetica Neue"/>
                <a:ea typeface="Helvetica Neue"/>
                <a:cs typeface="Helvetica Neue"/>
                <a:sym typeface="Helvetica Neue"/>
              </a:rPr>
              <a:t>.</a:t>
            </a:r>
            <a:endParaRPr/>
          </a:p>
          <a:p>
            <a:pPr indent="-355600" lvl="0" marL="457200" marR="0" rtl="0" algn="l">
              <a:lnSpc>
                <a:spcPct val="100000"/>
              </a:lnSpc>
              <a:spcBef>
                <a:spcPts val="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In the limit of small </a:t>
            </a:r>
            <a:r>
              <a:rPr lang="en-US" sz="2000">
                <a:latin typeface="Helvetica Neue"/>
                <a:ea typeface="Helvetica Neue"/>
                <a:cs typeface="Helvetica Neue"/>
                <a:sym typeface="Helvetica Neue"/>
              </a:rPr>
              <a:t>trench aperture (w ~ λ</a:t>
            </a:r>
            <a:r>
              <a:rPr baseline="-25000" lang="en-US" sz="2000">
                <a:latin typeface="Helvetica Neue"/>
                <a:ea typeface="Helvetica Neue"/>
                <a:cs typeface="Helvetica Neue"/>
                <a:sym typeface="Helvetica Neue"/>
              </a:rPr>
              <a:t>D</a:t>
            </a:r>
            <a:r>
              <a:rPr lang="en-US" sz="2000">
                <a:latin typeface="Helvetica Neue"/>
                <a:ea typeface="Helvetica Neue"/>
                <a:cs typeface="Helvetica Neue"/>
                <a:sym typeface="Helvetica Neue"/>
              </a:rPr>
              <a:t>)</a:t>
            </a:r>
            <a:r>
              <a:rPr lang="en-US" sz="2000">
                <a:latin typeface="Helvetica Neue"/>
                <a:ea typeface="Helvetica Neue"/>
                <a:cs typeface="Helvetica Neue"/>
                <a:sym typeface="Helvetica Neue"/>
              </a:rPr>
              <a:t> </a:t>
            </a:r>
            <a:r>
              <a:rPr b="0" i="0" lang="en-US" sz="2000" u="none" cap="none" strike="noStrike">
                <a:solidFill>
                  <a:srgbClr val="000000"/>
                </a:solidFill>
                <a:latin typeface="Helvetica Neue"/>
                <a:ea typeface="Helvetica Neue"/>
                <a:cs typeface="Helvetica Neue"/>
                <a:sym typeface="Helvetica Neue"/>
              </a:rPr>
              <a:t>, we force </a:t>
            </a:r>
            <a:r>
              <a:rPr lang="en-US" sz="2000">
                <a:latin typeface="Helvetica Neue"/>
                <a:ea typeface="Helvetica Neue"/>
                <a:cs typeface="Helvetica Neue"/>
                <a:sym typeface="Helvetica Neue"/>
              </a:rPr>
              <a:t>the</a:t>
            </a:r>
            <a:r>
              <a:rPr b="0" i="0" lang="en-US" sz="2000" u="none" cap="none" strike="noStrike">
                <a:solidFill>
                  <a:srgbClr val="000000"/>
                </a:solidFill>
                <a:latin typeface="Helvetica Neue"/>
                <a:ea typeface="Helvetica Neue"/>
                <a:cs typeface="Helvetica Neue"/>
                <a:sym typeface="Helvetica Neue"/>
              </a:rPr>
              <a:t> </a:t>
            </a:r>
            <a:r>
              <a:rPr b="0" i="1" lang="en-US" sz="2000" u="none" cap="none" strike="noStrike">
                <a:solidFill>
                  <a:srgbClr val="000000"/>
                </a:solidFill>
                <a:latin typeface="Helvetica Neue"/>
                <a:ea typeface="Helvetica Neue"/>
                <a:cs typeface="Helvetica Neue"/>
                <a:sym typeface="Helvetica Neue"/>
              </a:rPr>
              <a:t>q</a:t>
            </a:r>
            <a:r>
              <a:rPr b="0" i="0" lang="en-US" sz="2000" u="none" cap="none" strike="noStrike">
                <a:solidFill>
                  <a:srgbClr val="000000"/>
                </a:solidFill>
                <a:latin typeface="Helvetica Neue"/>
                <a:ea typeface="Helvetica Neue"/>
                <a:cs typeface="Helvetica Neue"/>
                <a:sym typeface="Helvetica Neue"/>
              </a:rPr>
              <a:t> factor to be equal to that of a </a:t>
            </a:r>
            <a:r>
              <a:rPr i="0" lang="en-US" sz="2000" u="none" cap="none" strike="noStrike">
                <a:solidFill>
                  <a:srgbClr val="000000"/>
                </a:solidFill>
                <a:latin typeface="Helvetica Neue"/>
                <a:ea typeface="Helvetica Neue"/>
                <a:cs typeface="Helvetica Neue"/>
                <a:sym typeface="Helvetica Neue"/>
              </a:rPr>
              <a:t>perfectly flat geometry, </a:t>
            </a:r>
            <a:endParaRPr i="0" sz="20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None/>
            </a:pPr>
            <a:r>
              <a:rPr i="1" lang="en-US" sz="2000">
                <a:latin typeface="Helvetica Neue"/>
                <a:ea typeface="Helvetica Neue"/>
                <a:cs typeface="Helvetica Neue"/>
                <a:sym typeface="Helvetica Neue"/>
              </a:rPr>
              <a:t>q</a:t>
            </a:r>
            <a:r>
              <a:rPr lang="en-US" sz="2000">
                <a:latin typeface="Helvetica Neue"/>
                <a:ea typeface="Helvetica Neue"/>
                <a:cs typeface="Helvetica Neue"/>
                <a:sym typeface="Helvetica Neue"/>
              </a:rPr>
              <a:t> ~ </a:t>
            </a:r>
            <a:r>
              <a:rPr i="1" lang="en-US" sz="2000">
                <a:latin typeface="Helvetica Neue"/>
                <a:ea typeface="Helvetica Neue"/>
                <a:cs typeface="Helvetica Neue"/>
                <a:sym typeface="Helvetica Neue"/>
              </a:rPr>
              <a:t>q</a:t>
            </a:r>
            <a:r>
              <a:rPr baseline="-25000" lang="en-US" sz="2000">
                <a:latin typeface="Helvetica Neue"/>
                <a:ea typeface="Helvetica Neue"/>
                <a:cs typeface="Helvetica Neue"/>
                <a:sym typeface="Helvetica Neue"/>
              </a:rPr>
              <a:t>flat</a:t>
            </a:r>
            <a:endParaRPr baseline="-25000" sz="2000">
              <a:latin typeface="Helvetica Neue"/>
              <a:ea typeface="Helvetica Neue"/>
              <a:cs typeface="Helvetica Neue"/>
              <a:sym typeface="Helvetica Neue"/>
            </a:endParaRPr>
          </a:p>
          <a:p>
            <a:pPr indent="-355600" lvl="0" marL="457200" marR="0" rtl="0" algn="l">
              <a:lnSpc>
                <a:spcPct val="100000"/>
              </a:lnSpc>
              <a:spcBef>
                <a:spcPts val="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In this limit, </a:t>
            </a:r>
            <a:r>
              <a:rPr b="0" i="0" lang="en-US" sz="2000" u="none" cap="none" strike="noStrike">
                <a:solidFill>
                  <a:srgbClr val="000000"/>
                </a:solidFill>
                <a:latin typeface="Helvetica Neue"/>
                <a:ea typeface="Helvetica Neue"/>
                <a:cs typeface="Helvetica Neue"/>
                <a:sym typeface="Helvetica Neue"/>
              </a:rPr>
              <a:t>the presence of trench does not perturb the plasma significantly, which provides the physical basis for our workaround.</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Helvetica Neue"/>
              <a:ea typeface="Helvetica Neue"/>
              <a:cs typeface="Helvetica Neue"/>
              <a:sym typeface="Helvetica Neue"/>
            </a:endParaRPr>
          </a:p>
        </p:txBody>
      </p:sp>
      <p:sp>
        <p:nvSpPr>
          <p:cNvPr id="52" name="Google Shape;52;p1"/>
          <p:cNvSpPr/>
          <p:nvPr/>
        </p:nvSpPr>
        <p:spPr>
          <a:xfrm>
            <a:off x="437700" y="6386175"/>
            <a:ext cx="10371300" cy="4644900"/>
          </a:xfrm>
          <a:prstGeom prst="roundRect">
            <a:avLst>
              <a:gd fmla="val 4144" name="adj"/>
            </a:avLst>
          </a:prstGeom>
          <a:noFill/>
          <a:ln cap="flat" cmpd="sng" w="38100">
            <a:solidFill>
              <a:srgbClr val="000000"/>
            </a:solidFill>
            <a:prstDash val="solid"/>
            <a:miter lim="400000"/>
            <a:headEnd len="sm" w="sm" type="none"/>
            <a:tailEnd len="sm" w="sm" type="none"/>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25099"/>
              </a:buClr>
              <a:buSzPts val="8000"/>
              <a:buFont typeface="Helvetica Neue"/>
              <a:buNone/>
            </a:pPr>
            <a:r>
              <a:rPr b="1" i="0" lang="en-US" sz="5500" u="none" cap="none" strike="noStrike">
                <a:solidFill>
                  <a:srgbClr val="025099"/>
                </a:solidFill>
                <a:latin typeface="Helvetica Neue"/>
                <a:ea typeface="Helvetica Neue"/>
                <a:cs typeface="Helvetica Neue"/>
                <a:sym typeface="Helvetica Neue"/>
              </a:rPr>
              <a:t>Motivation </a:t>
            </a:r>
            <a:endParaRPr sz="2000">
              <a:solidFill>
                <a:schemeClr val="dk1"/>
              </a:solidFill>
            </a:endParaRPr>
          </a:p>
          <a:p>
            <a:pPr indent="0" lvl="0" marL="0" marR="0" rtl="0" algn="ctr">
              <a:lnSpc>
                <a:spcPct val="100000"/>
              </a:lnSpc>
              <a:spcBef>
                <a:spcPts val="0"/>
              </a:spcBef>
              <a:spcAft>
                <a:spcPts val="0"/>
              </a:spcAft>
              <a:buClr>
                <a:srgbClr val="025099"/>
              </a:buClr>
              <a:buSzPts val="8000"/>
              <a:buFont typeface="Helvetica Neue"/>
              <a:buNone/>
            </a:pPr>
            <a:r>
              <a:t/>
            </a:r>
            <a:endParaRPr sz="2000">
              <a:solidFill>
                <a:schemeClr val="dk1"/>
              </a:solidFill>
            </a:endParaRPr>
          </a:p>
          <a:p>
            <a:pPr indent="-355600" lvl="0" marL="457200" marR="0" rtl="0" algn="just">
              <a:lnSpc>
                <a:spcPct val="100000"/>
              </a:lnSpc>
              <a:spcBef>
                <a:spcPts val="0"/>
              </a:spcBef>
              <a:spcAft>
                <a:spcPts val="0"/>
              </a:spcAft>
              <a:buClr>
                <a:schemeClr val="dk1"/>
              </a:buClr>
              <a:buSzPts val="2000"/>
              <a:buFont typeface="Helvetica Neue"/>
              <a:buChar char="●"/>
            </a:pPr>
            <a:r>
              <a:rPr i="0" lang="en-US" sz="2000" u="none" cap="none" strike="noStrike">
                <a:solidFill>
                  <a:schemeClr val="dk1"/>
                </a:solidFill>
                <a:latin typeface="Helvetica Neue"/>
                <a:ea typeface="Helvetica Neue"/>
                <a:cs typeface="Helvetica Neue"/>
                <a:sym typeface="Helvetica Neue"/>
              </a:rPr>
              <a:t>Plasma-material interactions are sensitive to </a:t>
            </a:r>
            <a:r>
              <a:rPr lang="en-US" sz="2000">
                <a:solidFill>
                  <a:schemeClr val="dk1"/>
                </a:solidFill>
                <a:latin typeface="Helvetica Neue"/>
                <a:ea typeface="Helvetica Neue"/>
                <a:cs typeface="Helvetica Neue"/>
                <a:sym typeface="Helvetica Neue"/>
              </a:rPr>
              <a:t>the</a:t>
            </a:r>
            <a:r>
              <a:rPr i="0" lang="en-US" sz="2000" u="none" cap="none" strike="noStrike">
                <a:solidFill>
                  <a:schemeClr val="dk1"/>
                </a:solidFill>
                <a:latin typeface="Helvetica Neue"/>
                <a:ea typeface="Helvetica Neue"/>
                <a:cs typeface="Helvetica Neue"/>
                <a:sym typeface="Helvetica Neue"/>
              </a:rPr>
              <a:t> Ion Energy-Angle Distribution (IEAD) of</a:t>
            </a:r>
            <a:r>
              <a:rPr lang="en-US" sz="2000">
                <a:solidFill>
                  <a:schemeClr val="dk1"/>
                </a:solidFill>
                <a:latin typeface="Helvetica Neue"/>
                <a:ea typeface="Helvetica Neue"/>
                <a:cs typeface="Helvetica Neue"/>
                <a:sym typeface="Helvetica Neue"/>
              </a:rPr>
              <a:t> the ions impacting on the material  walls</a:t>
            </a:r>
            <a:r>
              <a:rPr i="0" lang="en-US" sz="2000" u="none" cap="none" strike="noStrike">
                <a:solidFill>
                  <a:schemeClr val="dk1"/>
                </a:solidFill>
                <a:latin typeface="Helvetica Neue"/>
                <a:ea typeface="Helvetica Neue"/>
                <a:cs typeface="Helvetica Neue"/>
                <a:sym typeface="Helvetica Neue"/>
              </a:rPr>
              <a:t>. </a:t>
            </a:r>
            <a:r>
              <a:rPr i="0" lang="en-US" sz="2000" u="none" cap="none" strike="noStrike">
                <a:solidFill>
                  <a:schemeClr val="dk1"/>
                </a:solidFill>
                <a:latin typeface="Helvetica Neue"/>
                <a:ea typeface="Helvetica Neue"/>
                <a:cs typeface="Helvetica Neue"/>
                <a:sym typeface="Helvetica Neue"/>
              </a:rPr>
              <a:t>Geometric variations in a micros</a:t>
            </a:r>
            <a:r>
              <a:rPr lang="en-US" sz="2000">
                <a:solidFill>
                  <a:schemeClr val="dk1"/>
                </a:solidFill>
                <a:latin typeface="Helvetica Neue"/>
                <a:ea typeface="Helvetica Neue"/>
                <a:cs typeface="Helvetica Neue"/>
                <a:sym typeface="Helvetica Neue"/>
              </a:rPr>
              <a:t>tructure on the order of the Debye length can affect the sheath structure and the local material’s response.</a:t>
            </a:r>
            <a:endParaRPr i="0" sz="2000" u="none" cap="none" strike="noStrike">
              <a:solidFill>
                <a:schemeClr val="dk1"/>
              </a:solidFill>
              <a:latin typeface="Helvetica Neue"/>
              <a:ea typeface="Helvetica Neue"/>
              <a:cs typeface="Helvetica Neue"/>
              <a:sym typeface="Helvetica Neue"/>
            </a:endParaRPr>
          </a:p>
          <a:p>
            <a:pPr indent="-355600" lvl="0" marL="457200" marR="0" rtl="0" algn="just">
              <a:lnSpc>
                <a:spcPct val="100000"/>
              </a:lnSpc>
              <a:spcBef>
                <a:spcPts val="0"/>
              </a:spcBef>
              <a:spcAft>
                <a:spcPts val="0"/>
              </a:spcAft>
              <a:buClr>
                <a:schemeClr val="dk1"/>
              </a:buClr>
              <a:buSzPts val="2000"/>
              <a:buFont typeface="Helvetica Neue"/>
              <a:buChar char="●"/>
            </a:pPr>
            <a:r>
              <a:rPr i="0" lang="en-US" sz="2000" u="none" cap="none" strike="noStrike">
                <a:solidFill>
                  <a:schemeClr val="dk1"/>
                </a:solidFill>
                <a:latin typeface="Helvetica Neue"/>
                <a:ea typeface="Helvetica Neue"/>
                <a:cs typeface="Helvetica Neue"/>
                <a:sym typeface="Helvetica Neue"/>
              </a:rPr>
              <a:t>hPIC2 [1], a GPU-accelerated electrostatic particle-in-cell code, simulates plasmas in unstructured finite element meshes using the finite element C++ library, MFEM. This is used to model the geometry of various trench structures, enabling a spatially varying IEAD output. </a:t>
            </a:r>
            <a:endParaRPr i="0" sz="2000" u="none" cap="none" strike="noStrike">
              <a:solidFill>
                <a:schemeClr val="dk1"/>
              </a:solidFill>
              <a:latin typeface="Helvetica Neue"/>
              <a:ea typeface="Helvetica Neue"/>
              <a:cs typeface="Helvetica Neue"/>
              <a:sym typeface="Helvetica Neue"/>
            </a:endParaRPr>
          </a:p>
          <a:p>
            <a:pPr indent="-355600" lvl="0" marL="457200" marR="0" rtl="0" algn="just">
              <a:lnSpc>
                <a:spcPct val="100000"/>
              </a:lnSpc>
              <a:spcBef>
                <a:spcPts val="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In this work w</a:t>
            </a:r>
            <a:r>
              <a:rPr i="0" lang="en-US" sz="2000" u="none" cap="none" strike="noStrike">
                <a:solidFill>
                  <a:schemeClr val="dk1"/>
                </a:solidFill>
                <a:latin typeface="Helvetica Neue"/>
                <a:ea typeface="Helvetica Neue"/>
                <a:cs typeface="Helvetica Neue"/>
                <a:sym typeface="Helvetica Neue"/>
              </a:rPr>
              <a:t>e investigate the effect of varying trench geometry on sheath </a:t>
            </a:r>
            <a:r>
              <a:rPr lang="en-US" sz="2000">
                <a:solidFill>
                  <a:schemeClr val="dk1"/>
                </a:solidFill>
                <a:latin typeface="Helvetica Neue"/>
                <a:ea typeface="Helvetica Neue"/>
                <a:cs typeface="Helvetica Neue"/>
                <a:sym typeface="Helvetica Neue"/>
              </a:rPr>
              <a:t>formation and </a:t>
            </a:r>
            <a:r>
              <a:rPr i="0" lang="en-US" sz="2000" u="none" cap="none" strike="noStrike">
                <a:solidFill>
                  <a:schemeClr val="dk1"/>
                </a:solidFill>
                <a:latin typeface="Helvetica Neue"/>
                <a:ea typeface="Helvetica Neue"/>
                <a:cs typeface="Helvetica Neue"/>
                <a:sym typeface="Helvetica Neue"/>
              </a:rPr>
              <a:t>the IEAD incident on trench surfaces, as well as simulation challenges specific to trench geometries</a:t>
            </a:r>
            <a:r>
              <a:rPr lang="en-US" sz="2000">
                <a:solidFill>
                  <a:schemeClr val="dk1"/>
                </a:solidFill>
                <a:latin typeface="Helvetica Neue"/>
                <a:ea typeface="Helvetica Neue"/>
                <a:cs typeface="Helvetica Neue"/>
                <a:sym typeface="Helvetica Neue"/>
              </a:rPr>
              <a:t> with widths comparable to the Debye length.</a:t>
            </a:r>
            <a:endParaRPr i="0" sz="2000" u="none" cap="none" strike="noStrike">
              <a:solidFill>
                <a:schemeClr val="dk1"/>
              </a:solidFill>
              <a:latin typeface="Helvetica Neue"/>
              <a:ea typeface="Helvetica Neue"/>
              <a:cs typeface="Helvetica Neue"/>
              <a:sym typeface="Helvetica Neue"/>
            </a:endParaRPr>
          </a:p>
        </p:txBody>
      </p:sp>
      <p:pic>
        <p:nvPicPr>
          <p:cNvPr descr="Image" id="53" name="Google Shape;53;p1"/>
          <p:cNvPicPr preferRelativeResize="0"/>
          <p:nvPr/>
        </p:nvPicPr>
        <p:blipFill rotWithShape="1">
          <a:blip r:embed="rId3">
            <a:alphaModFix/>
          </a:blip>
          <a:srcRect b="0" l="0" r="0" t="0"/>
          <a:stretch/>
        </p:blipFill>
        <p:spPr>
          <a:xfrm>
            <a:off x="597975" y="1517350"/>
            <a:ext cx="6607550" cy="2254149"/>
          </a:xfrm>
          <a:prstGeom prst="rect">
            <a:avLst/>
          </a:prstGeom>
          <a:noFill/>
          <a:ln>
            <a:noFill/>
          </a:ln>
        </p:spPr>
      </p:pic>
      <p:sp>
        <p:nvSpPr>
          <p:cNvPr id="54" name="Google Shape;54;p1"/>
          <p:cNvSpPr txBox="1"/>
          <p:nvPr/>
        </p:nvSpPr>
        <p:spPr>
          <a:xfrm>
            <a:off x="6578760" y="950847"/>
            <a:ext cx="31083900" cy="2378100"/>
          </a:xfrm>
          <a:prstGeom prst="rect">
            <a:avLst/>
          </a:prstGeom>
          <a:noFill/>
          <a:ln>
            <a:noFill/>
          </a:ln>
        </p:spPr>
        <p:txBody>
          <a:bodyPr anchorCtr="0" anchor="t" bIns="19050" lIns="19050" spcFirstLastPara="1" rIns="19050" wrap="square" tIns="19050">
            <a:spAutoFit/>
          </a:bodyPr>
          <a:lstStyle/>
          <a:p>
            <a:pPr indent="0" lvl="0" marL="0" marR="0" rtl="0" algn="ctr">
              <a:lnSpc>
                <a:spcPct val="100000"/>
              </a:lnSpc>
              <a:spcBef>
                <a:spcPts val="0"/>
              </a:spcBef>
              <a:spcAft>
                <a:spcPts val="0"/>
              </a:spcAft>
              <a:buNone/>
            </a:pPr>
            <a:r>
              <a:rPr b="1" i="0" lang="en-US" sz="7600" u="none" cap="none" strike="noStrike">
                <a:solidFill>
                  <a:srgbClr val="0433FF"/>
                </a:solidFill>
                <a:latin typeface="Arial"/>
                <a:ea typeface="Arial"/>
                <a:cs typeface="Arial"/>
                <a:sym typeface="Arial"/>
              </a:rPr>
              <a:t>Computational Investigation of Ion Energy Angle Distributions within Trench Structures using the hPIC2 Particle-in-Cell Code</a:t>
            </a:r>
            <a:endParaRPr b="1" i="0" sz="8000" u="none" cap="none" strike="noStrike">
              <a:solidFill>
                <a:srgbClr val="003366"/>
              </a:solidFill>
              <a:latin typeface="Helvetica Neue"/>
              <a:ea typeface="Helvetica Neue"/>
              <a:cs typeface="Helvetica Neue"/>
              <a:sym typeface="Helvetica Neue"/>
            </a:endParaRPr>
          </a:p>
        </p:txBody>
      </p:sp>
      <p:sp>
        <p:nvSpPr>
          <p:cNvPr id="55" name="Google Shape;55;p1"/>
          <p:cNvSpPr txBox="1"/>
          <p:nvPr/>
        </p:nvSpPr>
        <p:spPr>
          <a:xfrm>
            <a:off x="6244475" y="3582926"/>
            <a:ext cx="27945900" cy="2378100"/>
          </a:xfrm>
          <a:prstGeom prst="rect">
            <a:avLst/>
          </a:prstGeom>
          <a:noFill/>
          <a:ln>
            <a:noFill/>
          </a:ln>
        </p:spPr>
        <p:txBody>
          <a:bodyPr anchorCtr="0" anchor="ctr" bIns="19050" lIns="19050" spcFirstLastPara="1" rIns="19050" wrap="square" tIns="19050">
            <a:spAutoFit/>
          </a:bodyPr>
          <a:lstStyle/>
          <a:p>
            <a:pPr indent="0" lvl="0" marL="457200" marR="0" rtl="0" algn="ctr">
              <a:lnSpc>
                <a:spcPct val="100000"/>
              </a:lnSpc>
              <a:spcBef>
                <a:spcPts val="0"/>
              </a:spcBef>
              <a:spcAft>
                <a:spcPts val="0"/>
              </a:spcAft>
              <a:buNone/>
            </a:pPr>
            <a:r>
              <a:rPr b="1" lang="en-US" sz="3800">
                <a:solidFill>
                  <a:schemeClr val="dk1"/>
                </a:solidFill>
                <a:latin typeface="Helvetica Neue"/>
                <a:ea typeface="Helvetica Neue"/>
                <a:cs typeface="Helvetica Neue"/>
                <a:sym typeface="Helvetica Neue"/>
              </a:rPr>
              <a:t>A. </a:t>
            </a:r>
            <a:r>
              <a:rPr b="1" i="0" lang="en-US" sz="3800" u="none" cap="none" strike="noStrike">
                <a:solidFill>
                  <a:schemeClr val="dk1"/>
                </a:solidFill>
                <a:latin typeface="Helvetica Neue"/>
                <a:ea typeface="Helvetica Neue"/>
                <a:cs typeface="Helvetica Neue"/>
                <a:sym typeface="Helvetica Neue"/>
              </a:rPr>
              <a:t>Liu</a:t>
            </a:r>
            <a:r>
              <a:rPr b="1" baseline="30000" i="0" lang="en-US" sz="3800" u="none" cap="none" strike="noStrike">
                <a:solidFill>
                  <a:schemeClr val="dk1"/>
                </a:solidFill>
                <a:latin typeface="Helvetica Neue"/>
                <a:ea typeface="Helvetica Neue"/>
                <a:cs typeface="Helvetica Neue"/>
                <a:sym typeface="Helvetica Neue"/>
              </a:rPr>
              <a:t>(a)</a:t>
            </a:r>
            <a:r>
              <a:rPr b="1" i="0" lang="en-US" sz="3800" u="none" cap="none" strike="noStrike">
                <a:solidFill>
                  <a:schemeClr val="dk1"/>
                </a:solidFill>
                <a:latin typeface="Helvetica Neue"/>
                <a:ea typeface="Helvetica Neue"/>
                <a:cs typeface="Helvetica Neue"/>
                <a:sym typeface="Helvetica Neue"/>
              </a:rPr>
              <a:t>, L. Meredith</a:t>
            </a:r>
            <a:r>
              <a:rPr b="1" baseline="30000" i="0" lang="en-US" sz="3800" u="none" cap="none" strike="noStrike">
                <a:solidFill>
                  <a:schemeClr val="dk1"/>
                </a:solidFill>
                <a:latin typeface="Helvetica Neue"/>
                <a:ea typeface="Helvetica Neue"/>
                <a:cs typeface="Helvetica Neue"/>
                <a:sym typeface="Helvetica Neue"/>
              </a:rPr>
              <a:t>(a)</a:t>
            </a:r>
            <a:r>
              <a:rPr b="1" i="0" lang="en-US" sz="3800" u="none" cap="none" strike="noStrike">
                <a:solidFill>
                  <a:schemeClr val="dk1"/>
                </a:solidFill>
                <a:latin typeface="Helvetica Neue"/>
                <a:ea typeface="Helvetica Neue"/>
                <a:cs typeface="Helvetica Neue"/>
                <a:sym typeface="Helvetica Neue"/>
              </a:rPr>
              <a:t>, D. Curreli</a:t>
            </a:r>
            <a:r>
              <a:rPr b="1" baseline="30000" i="0" lang="en-US" sz="3800" u="none" cap="none" strike="noStrike">
                <a:solidFill>
                  <a:schemeClr val="dk1"/>
                </a:solidFill>
                <a:latin typeface="Helvetica Neue"/>
                <a:ea typeface="Helvetica Neue"/>
                <a:cs typeface="Helvetica Neue"/>
                <a:sym typeface="Helvetica Neue"/>
              </a:rPr>
              <a:t>(a</a:t>
            </a:r>
            <a:r>
              <a:rPr b="1" baseline="30000" lang="en-US" sz="3800">
                <a:solidFill>
                  <a:schemeClr val="dk1"/>
                </a:solidFill>
                <a:latin typeface="Helvetica Neue"/>
                <a:ea typeface="Helvetica Neue"/>
                <a:cs typeface="Helvetica Neue"/>
                <a:sym typeface="Helvetica Neue"/>
              </a:rPr>
              <a:t>)</a:t>
            </a:r>
            <a:r>
              <a:rPr b="1" baseline="30000" i="0" lang="en-US" sz="3800" u="none" cap="none" strike="noStrike">
                <a:solidFill>
                  <a:schemeClr val="dk1"/>
                </a:solidFill>
                <a:latin typeface="Helvetica Neue"/>
                <a:ea typeface="Helvetica Neue"/>
                <a:cs typeface="Helvetica Neue"/>
                <a:sym typeface="Helvetica Neue"/>
              </a:rPr>
              <a:t> </a:t>
            </a:r>
            <a:endParaRPr/>
          </a:p>
          <a:p>
            <a:pPr indent="0" lvl="0" marL="457200" marR="0" rtl="0" algn="ctr">
              <a:lnSpc>
                <a:spcPct val="100000"/>
              </a:lnSpc>
              <a:spcBef>
                <a:spcPts val="0"/>
              </a:spcBef>
              <a:spcAft>
                <a:spcPts val="0"/>
              </a:spcAft>
              <a:buNone/>
            </a:pPr>
            <a:r>
              <a:rPr b="0" i="0" lang="en-US" sz="3800" u="none" cap="none" strike="noStrike">
                <a:solidFill>
                  <a:srgbClr val="000000"/>
                </a:solidFill>
                <a:latin typeface="Helvetica Neue"/>
                <a:ea typeface="Helvetica Neue"/>
                <a:cs typeface="Helvetica Neue"/>
                <a:sym typeface="Helvetica Neue"/>
              </a:rPr>
              <a:t>(a) University of Illinois at Urbana Champaign, Illinois, USA </a:t>
            </a:r>
            <a:endParaRPr b="0" i="0" sz="3800" u="none" cap="none" strike="noStrike">
              <a:solidFill>
                <a:srgbClr val="000000"/>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None/>
            </a:pPr>
            <a:r>
              <a:rPr i="1" lang="en-US" sz="3800">
                <a:latin typeface="Helvetica Neue"/>
                <a:ea typeface="Helvetica Neue"/>
                <a:cs typeface="Helvetica Neue"/>
                <a:sym typeface="Helvetica Neue"/>
              </a:rPr>
              <a:t>Session PP11: Poster Session VI, Poster PP11.00129</a:t>
            </a:r>
            <a:endParaRPr i="1" sz="3800">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100"/>
              <a:buFont typeface="Arial"/>
              <a:buNone/>
            </a:pPr>
            <a:r>
              <a:rPr b="0" i="1" lang="en-US" sz="3800" u="none" cap="none" strike="noStrike">
                <a:solidFill>
                  <a:srgbClr val="000000"/>
                </a:solidFill>
                <a:latin typeface="Helvetica Neue"/>
                <a:ea typeface="Helvetica Neue"/>
                <a:cs typeface="Helvetica Neue"/>
                <a:sym typeface="Helvetica Neue"/>
              </a:rPr>
              <a:t>65th Annual Meeting of the APS Division of Plasma Physics, Denver, CO, October 31, 2023</a:t>
            </a:r>
            <a:endParaRPr b="0" i="1" sz="3800" u="none" cap="none" strike="noStrike">
              <a:solidFill>
                <a:srgbClr val="000000"/>
              </a:solidFill>
              <a:latin typeface="Helvetica Neue"/>
              <a:ea typeface="Helvetica Neue"/>
              <a:cs typeface="Helvetica Neue"/>
              <a:sym typeface="Helvetica Neue"/>
            </a:endParaRPr>
          </a:p>
        </p:txBody>
      </p:sp>
      <p:cxnSp>
        <p:nvCxnSpPr>
          <p:cNvPr id="56" name="Google Shape;56;p1"/>
          <p:cNvCxnSpPr/>
          <p:nvPr/>
        </p:nvCxnSpPr>
        <p:spPr>
          <a:xfrm>
            <a:off x="-193673" y="6132177"/>
            <a:ext cx="44450996" cy="1"/>
          </a:xfrm>
          <a:prstGeom prst="straightConnector1">
            <a:avLst/>
          </a:prstGeom>
          <a:noFill/>
          <a:ln cap="flat" cmpd="sng" w="9525">
            <a:solidFill>
              <a:srgbClr val="000000"/>
            </a:solidFill>
            <a:prstDash val="solid"/>
            <a:miter lim="400000"/>
            <a:headEnd len="sm" w="sm" type="none"/>
            <a:tailEnd len="sm" w="sm" type="none"/>
          </a:ln>
        </p:spPr>
      </p:cxnSp>
      <p:cxnSp>
        <p:nvCxnSpPr>
          <p:cNvPr id="57" name="Google Shape;57;p1"/>
          <p:cNvCxnSpPr/>
          <p:nvPr/>
        </p:nvCxnSpPr>
        <p:spPr>
          <a:xfrm>
            <a:off x="-104773" y="6182977"/>
            <a:ext cx="44450996" cy="1"/>
          </a:xfrm>
          <a:prstGeom prst="straightConnector1">
            <a:avLst/>
          </a:prstGeom>
          <a:noFill/>
          <a:ln cap="flat" cmpd="sng" w="9525">
            <a:solidFill>
              <a:srgbClr val="000000"/>
            </a:solidFill>
            <a:prstDash val="solid"/>
            <a:miter lim="400000"/>
            <a:headEnd len="sm" w="sm" type="none"/>
            <a:tailEnd len="sm" w="sm" type="none"/>
          </a:ln>
        </p:spPr>
      </p:cxnSp>
      <p:cxnSp>
        <p:nvCxnSpPr>
          <p:cNvPr id="58" name="Google Shape;58;p1"/>
          <p:cNvCxnSpPr/>
          <p:nvPr/>
        </p:nvCxnSpPr>
        <p:spPr>
          <a:xfrm>
            <a:off x="-193672" y="32020340"/>
            <a:ext cx="44451000" cy="0"/>
          </a:xfrm>
          <a:prstGeom prst="straightConnector1">
            <a:avLst/>
          </a:prstGeom>
          <a:noFill/>
          <a:ln cap="flat" cmpd="sng" w="9525">
            <a:solidFill>
              <a:srgbClr val="000000"/>
            </a:solidFill>
            <a:prstDash val="solid"/>
            <a:miter lim="400000"/>
            <a:headEnd len="sm" w="sm" type="none"/>
            <a:tailEnd len="sm" w="sm" type="none"/>
          </a:ln>
        </p:spPr>
      </p:cxnSp>
      <p:sp>
        <p:nvSpPr>
          <p:cNvPr id="59" name="Google Shape;59;p1"/>
          <p:cNvSpPr/>
          <p:nvPr/>
        </p:nvSpPr>
        <p:spPr>
          <a:xfrm>
            <a:off x="11384050" y="6386175"/>
            <a:ext cx="21183600" cy="25311900"/>
          </a:xfrm>
          <a:prstGeom prst="roundRect">
            <a:avLst>
              <a:gd fmla="val 1889" name="adj"/>
            </a:avLst>
          </a:prstGeom>
          <a:noFill/>
          <a:ln cap="flat" cmpd="sng" w="38100">
            <a:solidFill>
              <a:srgbClr val="000000"/>
            </a:solidFill>
            <a:prstDash val="solid"/>
            <a:miter lim="400000"/>
            <a:headEnd len="sm" w="sm" type="none"/>
            <a:tailEnd len="sm" w="sm" type="none"/>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25099"/>
              </a:buClr>
              <a:buSzPts val="8000"/>
              <a:buFont typeface="Helvetica Neue"/>
              <a:buNone/>
            </a:pPr>
            <a:r>
              <a:rPr b="1" i="0" lang="en-US" sz="5500" u="none" cap="none" strike="noStrike">
                <a:solidFill>
                  <a:srgbClr val="025099"/>
                </a:solidFill>
                <a:latin typeface="Helvetica Neue"/>
                <a:ea typeface="Helvetica Neue"/>
                <a:cs typeface="Helvetica Neue"/>
                <a:sym typeface="Helvetica Neue"/>
              </a:rPr>
              <a:t>Effect of Trench Geometry on IEAD</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457200" marR="0" rtl="0" algn="just">
              <a:lnSpc>
                <a:spcPct val="100000"/>
              </a:lnSpc>
              <a:spcBef>
                <a:spcPts val="6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60" name="Google Shape;60;p1"/>
          <p:cNvSpPr/>
          <p:nvPr/>
        </p:nvSpPr>
        <p:spPr>
          <a:xfrm>
            <a:off x="33043388" y="6376550"/>
            <a:ext cx="10371300" cy="16667700"/>
          </a:xfrm>
          <a:prstGeom prst="roundRect">
            <a:avLst>
              <a:gd fmla="val 4144" name="adj"/>
            </a:avLst>
          </a:prstGeom>
          <a:noFill/>
          <a:ln cap="flat" cmpd="sng" w="38100">
            <a:solidFill>
              <a:srgbClr val="000000"/>
            </a:solidFill>
            <a:prstDash val="solid"/>
            <a:miter lim="400000"/>
            <a:headEnd len="sm" w="sm" type="none"/>
            <a:tailEnd len="sm" w="sm" type="none"/>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25099"/>
              </a:buClr>
              <a:buSzPts val="8000"/>
              <a:buFont typeface="Helvetica Neue"/>
              <a:buNone/>
            </a:pPr>
            <a:r>
              <a:rPr b="1" i="0" lang="en-US" sz="5400" u="none" cap="none" strike="noStrike">
                <a:solidFill>
                  <a:srgbClr val="025099"/>
                </a:solidFill>
                <a:latin typeface="Helvetica Neue"/>
                <a:ea typeface="Helvetica Neue"/>
                <a:cs typeface="Helvetica Neue"/>
                <a:sym typeface="Helvetica Neue"/>
              </a:rPr>
              <a:t>Effect of Trench Geometry on Plasma Potential Structure</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60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a:p>
            <a:pPr indent="0" lvl="0" marL="457200" marR="0" rtl="0" algn="just">
              <a:lnSpc>
                <a:spcPct val="100000"/>
              </a:lnSpc>
              <a:spcBef>
                <a:spcPts val="600"/>
              </a:spcBef>
              <a:spcAft>
                <a:spcPts val="0"/>
              </a:spcAft>
              <a:buClr>
                <a:srgbClr val="000000"/>
              </a:buClr>
              <a:buSzPts val="2000"/>
              <a:buFont typeface="Arial"/>
              <a:buNone/>
            </a:pPr>
            <a:r>
              <a:t/>
            </a:r>
            <a:endParaRPr b="0" i="0" sz="1800" u="none" cap="none" strike="noStrike">
              <a:solidFill>
                <a:schemeClr val="dk1"/>
              </a:solidFill>
              <a:latin typeface="Arial"/>
              <a:ea typeface="Arial"/>
              <a:cs typeface="Arial"/>
              <a:sym typeface="Arial"/>
            </a:endParaRPr>
          </a:p>
        </p:txBody>
      </p:sp>
      <p:pic>
        <p:nvPicPr>
          <p:cNvPr id="61" name="Google Shape;61;p1"/>
          <p:cNvPicPr preferRelativeResize="0"/>
          <p:nvPr/>
        </p:nvPicPr>
        <p:blipFill rotWithShape="1">
          <a:blip r:embed="rId4">
            <a:alphaModFix/>
          </a:blip>
          <a:srcRect b="0" l="0" r="0" t="0"/>
          <a:stretch/>
        </p:blipFill>
        <p:spPr>
          <a:xfrm>
            <a:off x="1661408" y="15124600"/>
            <a:ext cx="3421060" cy="928575"/>
          </a:xfrm>
          <a:prstGeom prst="rect">
            <a:avLst/>
          </a:prstGeom>
          <a:noFill/>
          <a:ln>
            <a:noFill/>
          </a:ln>
        </p:spPr>
      </p:pic>
      <p:pic>
        <p:nvPicPr>
          <p:cNvPr id="62" name="Google Shape;62;p1"/>
          <p:cNvPicPr preferRelativeResize="0"/>
          <p:nvPr/>
        </p:nvPicPr>
        <p:blipFill rotWithShape="1">
          <a:blip r:embed="rId5">
            <a:alphaModFix/>
          </a:blip>
          <a:srcRect b="0" l="0" r="0" t="0"/>
          <a:stretch/>
        </p:blipFill>
        <p:spPr>
          <a:xfrm>
            <a:off x="1661400" y="16052826"/>
            <a:ext cx="3421075" cy="812747"/>
          </a:xfrm>
          <a:prstGeom prst="rect">
            <a:avLst/>
          </a:prstGeom>
          <a:noFill/>
          <a:ln>
            <a:noFill/>
          </a:ln>
        </p:spPr>
      </p:pic>
      <p:pic>
        <p:nvPicPr>
          <p:cNvPr id="63" name="Google Shape;63;p1"/>
          <p:cNvPicPr preferRelativeResize="0"/>
          <p:nvPr/>
        </p:nvPicPr>
        <p:blipFill rotWithShape="1">
          <a:blip r:embed="rId6">
            <a:alphaModFix/>
          </a:blip>
          <a:srcRect b="0" l="0" r="0" t="0"/>
          <a:stretch/>
        </p:blipFill>
        <p:spPr>
          <a:xfrm>
            <a:off x="7383600" y="16052824"/>
            <a:ext cx="1280273" cy="812750"/>
          </a:xfrm>
          <a:prstGeom prst="rect">
            <a:avLst/>
          </a:prstGeom>
          <a:noFill/>
          <a:ln>
            <a:noFill/>
          </a:ln>
        </p:spPr>
      </p:pic>
      <p:pic>
        <p:nvPicPr>
          <p:cNvPr id="64" name="Google Shape;64;p1"/>
          <p:cNvPicPr preferRelativeResize="0"/>
          <p:nvPr/>
        </p:nvPicPr>
        <p:blipFill rotWithShape="1">
          <a:blip r:embed="rId7">
            <a:alphaModFix/>
          </a:blip>
          <a:srcRect b="0" l="0" r="0" t="0"/>
          <a:stretch/>
        </p:blipFill>
        <p:spPr>
          <a:xfrm>
            <a:off x="1909750" y="14241230"/>
            <a:ext cx="5898299" cy="883370"/>
          </a:xfrm>
          <a:prstGeom prst="rect">
            <a:avLst/>
          </a:prstGeom>
          <a:noFill/>
          <a:ln>
            <a:noFill/>
          </a:ln>
        </p:spPr>
      </p:pic>
      <p:pic>
        <p:nvPicPr>
          <p:cNvPr id="65" name="Google Shape;65;p1"/>
          <p:cNvPicPr preferRelativeResize="0"/>
          <p:nvPr/>
        </p:nvPicPr>
        <p:blipFill rotWithShape="1">
          <a:blip r:embed="rId8">
            <a:alphaModFix/>
          </a:blip>
          <a:srcRect b="0" l="0" r="0" t="0"/>
          <a:stretch/>
        </p:blipFill>
        <p:spPr>
          <a:xfrm>
            <a:off x="6825431" y="15182525"/>
            <a:ext cx="2396587" cy="812750"/>
          </a:xfrm>
          <a:prstGeom prst="rect">
            <a:avLst/>
          </a:prstGeom>
          <a:noFill/>
          <a:ln>
            <a:noFill/>
          </a:ln>
        </p:spPr>
      </p:pic>
      <p:pic>
        <p:nvPicPr>
          <p:cNvPr id="66" name="Google Shape;66;p1"/>
          <p:cNvPicPr preferRelativeResize="0"/>
          <p:nvPr/>
        </p:nvPicPr>
        <p:blipFill rotWithShape="1">
          <a:blip r:embed="rId9">
            <a:alphaModFix/>
          </a:blip>
          <a:srcRect b="0" l="0" r="0" t="0"/>
          <a:stretch/>
        </p:blipFill>
        <p:spPr>
          <a:xfrm>
            <a:off x="24087200" y="11967825"/>
            <a:ext cx="7954501" cy="5935209"/>
          </a:xfrm>
          <a:prstGeom prst="rect">
            <a:avLst/>
          </a:prstGeom>
          <a:noFill/>
          <a:ln>
            <a:noFill/>
          </a:ln>
        </p:spPr>
      </p:pic>
      <p:pic>
        <p:nvPicPr>
          <p:cNvPr id="67" name="Google Shape;67;p1"/>
          <p:cNvPicPr preferRelativeResize="0"/>
          <p:nvPr/>
        </p:nvPicPr>
        <p:blipFill rotWithShape="1">
          <a:blip r:embed="rId10">
            <a:alphaModFix/>
          </a:blip>
          <a:srcRect b="0" l="0" r="0" t="0"/>
          <a:stretch/>
        </p:blipFill>
        <p:spPr>
          <a:xfrm>
            <a:off x="3683582" y="25990925"/>
            <a:ext cx="3852418" cy="2934899"/>
          </a:xfrm>
          <a:prstGeom prst="rect">
            <a:avLst/>
          </a:prstGeom>
          <a:noFill/>
          <a:ln>
            <a:noFill/>
          </a:ln>
        </p:spPr>
      </p:pic>
      <p:sp>
        <p:nvSpPr>
          <p:cNvPr id="68" name="Google Shape;68;p1"/>
          <p:cNvSpPr txBox="1"/>
          <p:nvPr/>
        </p:nvSpPr>
        <p:spPr>
          <a:xfrm>
            <a:off x="24181276" y="8330975"/>
            <a:ext cx="7954500" cy="32325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15000"/>
              </a:lnSpc>
              <a:spcBef>
                <a:spcPts val="0"/>
              </a:spcBef>
              <a:spcAft>
                <a:spcPts val="0"/>
              </a:spcAft>
              <a:buSzPts val="2000"/>
              <a:buFont typeface="Helvetica Neue"/>
              <a:buChar char="●"/>
            </a:pPr>
            <a:r>
              <a:rPr lang="en-US" sz="2000">
                <a:latin typeface="Helvetica Neue"/>
                <a:ea typeface="Helvetica Neue"/>
                <a:cs typeface="Helvetica Neue"/>
                <a:sym typeface="Helvetica Neue"/>
              </a:rPr>
              <a:t>The bulk of this study uses what will be referred to as the “multi-trench geometry”, with the following plasma parameters: </a:t>
            </a:r>
            <a:r>
              <a:rPr lang="en-US" sz="2000">
                <a:solidFill>
                  <a:schemeClr val="dk1"/>
                </a:solidFill>
                <a:latin typeface="Helvetica Neue"/>
                <a:ea typeface="Helvetica Neue"/>
                <a:cs typeface="Helvetica Neue"/>
                <a:sym typeface="Helvetica Neue"/>
              </a:rPr>
              <a:t>n=</a:t>
            </a:r>
            <a:r>
              <a:rPr lang="en-US" sz="2000">
                <a:solidFill>
                  <a:schemeClr val="dk1"/>
                </a:solidFill>
                <a:latin typeface="Helvetica Neue"/>
                <a:ea typeface="Helvetica Neue"/>
                <a:cs typeface="Helvetica Neue"/>
                <a:sym typeface="Helvetica Neue"/>
              </a:rPr>
              <a:t>10</a:t>
            </a:r>
            <a:r>
              <a:rPr baseline="30000" lang="en-US" sz="2000">
                <a:solidFill>
                  <a:schemeClr val="dk1"/>
                </a:solidFill>
                <a:latin typeface="Helvetica Neue"/>
                <a:ea typeface="Helvetica Neue"/>
                <a:cs typeface="Helvetica Neue"/>
                <a:sym typeface="Helvetica Neue"/>
              </a:rPr>
              <a:t>16</a:t>
            </a:r>
            <a:r>
              <a:rPr lang="en-US" sz="2000">
                <a:solidFill>
                  <a:schemeClr val="dk1"/>
                </a:solidFill>
                <a:latin typeface="Helvetica Neue"/>
                <a:ea typeface="Helvetica Neue"/>
                <a:cs typeface="Helvetica Neue"/>
                <a:sym typeface="Helvetica Neue"/>
              </a:rPr>
              <a:t>m</a:t>
            </a:r>
            <a:r>
              <a:rPr baseline="30000" lang="en-US" sz="2000">
                <a:solidFill>
                  <a:schemeClr val="dk1"/>
                </a:solidFill>
                <a:latin typeface="Helvetica Neue"/>
                <a:ea typeface="Helvetica Neue"/>
                <a:cs typeface="Helvetica Neue"/>
                <a:sym typeface="Helvetica Neue"/>
              </a:rPr>
              <a:t>-3</a:t>
            </a:r>
            <a:r>
              <a:rPr lang="en-US" sz="2000">
                <a:solidFill>
                  <a:schemeClr val="dk1"/>
                </a:solidFill>
                <a:latin typeface="Helvetica Neue"/>
                <a:ea typeface="Helvetica Neue"/>
                <a:cs typeface="Helvetica Neue"/>
                <a:sym typeface="Helvetica Neue"/>
              </a:rPr>
              <a:t>, T</a:t>
            </a:r>
            <a:r>
              <a:rPr baseline="-25000" lang="en-US" sz="2000">
                <a:solidFill>
                  <a:schemeClr val="dk1"/>
                </a:solidFill>
                <a:latin typeface="Helvetica Neue"/>
                <a:ea typeface="Helvetica Neue"/>
                <a:cs typeface="Helvetica Neue"/>
                <a:sym typeface="Helvetica Neue"/>
              </a:rPr>
              <a:t>e</a:t>
            </a:r>
            <a:r>
              <a:rPr lang="en-US" sz="2000">
                <a:solidFill>
                  <a:schemeClr val="dk1"/>
                </a:solidFill>
                <a:latin typeface="Helvetica Neue"/>
                <a:ea typeface="Helvetica Neue"/>
                <a:cs typeface="Helvetica Neue"/>
                <a:sym typeface="Helvetica Neue"/>
              </a:rPr>
              <a:t> = 4 eV, T</a:t>
            </a:r>
            <a:r>
              <a:rPr baseline="-25000" lang="en-US" sz="2000">
                <a:solidFill>
                  <a:schemeClr val="dk1"/>
                </a:solidFill>
                <a:latin typeface="Helvetica Neue"/>
                <a:ea typeface="Helvetica Neue"/>
                <a:cs typeface="Helvetica Neue"/>
                <a:sym typeface="Helvetica Neue"/>
              </a:rPr>
              <a:t>i</a:t>
            </a:r>
            <a:r>
              <a:rPr lang="en-US" sz="2000">
                <a:solidFill>
                  <a:schemeClr val="dk1"/>
                </a:solidFill>
                <a:latin typeface="Helvetica Neue"/>
                <a:ea typeface="Helvetica Neue"/>
                <a:cs typeface="Helvetica Neue"/>
                <a:sym typeface="Helvetica Neue"/>
              </a:rPr>
              <a:t> = 300 K,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 148.7 microns, singly ionized Ar</a:t>
            </a:r>
            <a:r>
              <a:rPr baseline="30000" lang="en-US" sz="2000">
                <a:solidFill>
                  <a:schemeClr val="dk1"/>
                </a:solidFill>
                <a:latin typeface="Helvetica Neue"/>
                <a:ea typeface="Helvetica Neue"/>
                <a:cs typeface="Helvetica Neue"/>
                <a:sym typeface="Helvetica Neue"/>
              </a:rPr>
              <a:t>+</a:t>
            </a:r>
            <a:r>
              <a:rPr lang="en-US" sz="2000">
                <a:solidFill>
                  <a:schemeClr val="dk1"/>
                </a:solidFill>
                <a:latin typeface="Helvetica Neue"/>
                <a:ea typeface="Helvetica Neue"/>
                <a:cs typeface="Helvetica Neue"/>
                <a:sym typeface="Helvetica Neue"/>
              </a:rPr>
              <a:t>.</a:t>
            </a:r>
            <a:endParaRPr sz="21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The multi-trench geometry consists of 10 trenches of decreasing width, starting from 5 λ</a:t>
            </a:r>
            <a:r>
              <a:rPr baseline="-25000" lang="en-US" sz="2000">
                <a:solidFill>
                  <a:schemeClr val="dk1"/>
                </a:solidFill>
                <a:latin typeface="Helvetica Neue"/>
                <a:ea typeface="Helvetica Neue"/>
                <a:cs typeface="Helvetica Neue"/>
                <a:sym typeface="Helvetica Neue"/>
              </a:rPr>
              <a:t>D</a:t>
            </a:r>
            <a:r>
              <a:rPr baseline="30000" lang="en-US" sz="2000">
                <a:solidFill>
                  <a:schemeClr val="dk1"/>
                </a:solidFill>
                <a:latin typeface="Helvetica Neue"/>
                <a:ea typeface="Helvetica Neue"/>
                <a:cs typeface="Helvetica Neue"/>
                <a:sym typeface="Helvetica Neue"/>
              </a:rPr>
              <a:t> </a:t>
            </a:r>
            <a:r>
              <a:rPr lang="en-US" sz="2000">
                <a:solidFill>
                  <a:schemeClr val="dk1"/>
                </a:solidFill>
                <a:latin typeface="Helvetica Neue"/>
                <a:ea typeface="Helvetica Neue"/>
                <a:cs typeface="Helvetica Neue"/>
                <a:sym typeface="Helvetica Neue"/>
              </a:rPr>
              <a:t>and decreasing to 0.5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in intervals of 0.5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a:t>
            </a:r>
            <a:endParaRPr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Trench depths are varied from 1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to 16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in intervals of 1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 </a:t>
            </a:r>
            <a:endParaRPr sz="2000">
              <a:solidFill>
                <a:schemeClr val="dk1"/>
              </a:solidFill>
              <a:latin typeface="Helvetica Neue"/>
              <a:ea typeface="Helvetica Neue"/>
              <a:cs typeface="Helvetica Neue"/>
              <a:sym typeface="Helvetica Neue"/>
            </a:endParaRPr>
          </a:p>
          <a:p>
            <a:pPr indent="-355600" lvl="0" marL="457200" rtl="0" algn="l">
              <a:lnSpc>
                <a:spcPct val="115000"/>
              </a:lnSpc>
              <a:spcBef>
                <a:spcPts val="0"/>
              </a:spcBef>
              <a:spcAft>
                <a:spcPts val="0"/>
              </a:spcAft>
              <a:buClr>
                <a:schemeClr val="dk1"/>
              </a:buClr>
              <a:buSzPts val="2000"/>
              <a:buFont typeface="Helvetica Neue"/>
              <a:buChar char="●"/>
            </a:pPr>
            <a:r>
              <a:rPr lang="en-US" sz="2000">
                <a:solidFill>
                  <a:schemeClr val="dk1"/>
                </a:solidFill>
                <a:latin typeface="Helvetica Neue"/>
                <a:ea typeface="Helvetica Neue"/>
                <a:cs typeface="Helvetica Neue"/>
                <a:sym typeface="Helvetica Neue"/>
              </a:rPr>
              <a:t>The spacing between trenches is fixed at 5 λ</a:t>
            </a:r>
            <a:r>
              <a:rPr baseline="-25000" lang="en-US" sz="2000">
                <a:solidFill>
                  <a:schemeClr val="dk1"/>
                </a:solidFill>
                <a:latin typeface="Helvetica Neue"/>
                <a:ea typeface="Helvetica Neue"/>
                <a:cs typeface="Helvetica Neue"/>
                <a:sym typeface="Helvetica Neue"/>
              </a:rPr>
              <a:t>D</a:t>
            </a:r>
            <a:r>
              <a:rPr lang="en-US" sz="2000">
                <a:solidFill>
                  <a:schemeClr val="dk1"/>
                </a:solidFill>
                <a:latin typeface="Helvetica Neue"/>
                <a:ea typeface="Helvetica Neue"/>
                <a:cs typeface="Helvetica Neue"/>
                <a:sym typeface="Helvetica Neue"/>
              </a:rPr>
              <a:t>.</a:t>
            </a:r>
            <a:endParaRPr sz="2000">
              <a:solidFill>
                <a:schemeClr val="dk1"/>
              </a:solidFill>
              <a:latin typeface="Helvetica Neue"/>
              <a:ea typeface="Helvetica Neue"/>
              <a:cs typeface="Helvetica Neue"/>
              <a:sym typeface="Helvetica Neue"/>
            </a:endParaRPr>
          </a:p>
        </p:txBody>
      </p:sp>
      <p:sp>
        <p:nvSpPr>
          <p:cNvPr id="69" name="Google Shape;69;p1"/>
          <p:cNvSpPr txBox="1"/>
          <p:nvPr/>
        </p:nvSpPr>
        <p:spPr>
          <a:xfrm>
            <a:off x="33409978" y="21040165"/>
            <a:ext cx="9836700" cy="1939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000">
                <a:latin typeface="Helvetica Neue"/>
                <a:ea typeface="Helvetica Neue"/>
                <a:cs typeface="Helvetica Neue"/>
                <a:sym typeface="Helvetica Neue"/>
              </a:rPr>
              <a:t>Figure 6: Plasma potential plots at various trench depths for the </a:t>
            </a:r>
            <a:r>
              <a:rPr b="1" lang="en-US" sz="2000">
                <a:latin typeface="Helvetica Neue"/>
                <a:ea typeface="Helvetica Neue"/>
                <a:cs typeface="Helvetica Neue"/>
                <a:sym typeface="Helvetica Neue"/>
              </a:rPr>
              <a:t>multi-trench</a:t>
            </a:r>
            <a:r>
              <a:rPr b="1" lang="en-US" sz="2000">
                <a:latin typeface="Helvetica Neue"/>
                <a:ea typeface="Helvetica Neue"/>
                <a:cs typeface="Helvetica Neue"/>
                <a:sym typeface="Helvetica Neue"/>
              </a:rPr>
              <a:t> geometry and plasma parameters. </a:t>
            </a:r>
            <a:r>
              <a:rPr b="1" i="0" lang="en-US" sz="2000" u="none" cap="none" strike="noStrike">
                <a:solidFill>
                  <a:srgbClr val="000000"/>
                </a:solidFill>
                <a:latin typeface="Helvetica Neue"/>
                <a:ea typeface="Helvetica Neue"/>
                <a:cs typeface="Helvetica Neue"/>
                <a:sym typeface="Helvetica Neue"/>
              </a:rPr>
              <a:t>The isopotential lines are not visibly perturbed when the trench size decreases to roughly 1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lang="en-US" sz="2000">
                <a:latin typeface="Helvetica Neue"/>
                <a:ea typeface="Helvetica Neue"/>
                <a:cs typeface="Helvetica Neue"/>
                <a:sym typeface="Helvetica Neue"/>
              </a:rPr>
              <a:t>. </a:t>
            </a:r>
            <a:r>
              <a:rPr b="1" i="0" lang="en-US" sz="2000" u="none" cap="none" strike="noStrike">
                <a:solidFill>
                  <a:srgbClr val="000000"/>
                </a:solidFill>
                <a:latin typeface="Helvetica Neue"/>
                <a:ea typeface="Helvetica Neue"/>
                <a:cs typeface="Helvetica Neue"/>
                <a:sym typeface="Helvetica Neue"/>
              </a:rPr>
              <a:t>Upon closer examination, even the 1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trench (second from right) has a small amount of electrostatic lensing</a:t>
            </a:r>
            <a:r>
              <a:rPr b="1" lang="en-US" sz="2000">
                <a:latin typeface="Helvetica Neue"/>
                <a:ea typeface="Helvetica Neue"/>
                <a:cs typeface="Helvetica Neue"/>
                <a:sym typeface="Helvetica Neue"/>
              </a:rPr>
              <a:t> in comparison to the 0.5 </a:t>
            </a:r>
            <a:r>
              <a:rPr b="1" lang="en-US" sz="2000">
                <a:solidFill>
                  <a:schemeClr val="dk1"/>
                </a:solidFill>
                <a:latin typeface="Helvetica Neue"/>
                <a:ea typeface="Helvetica Neue"/>
                <a:cs typeface="Helvetica Neue"/>
                <a:sym typeface="Helvetica Neue"/>
              </a:rPr>
              <a:t>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 trench, </a:t>
            </a:r>
            <a:r>
              <a:rPr b="1" lang="en-US" sz="2000">
                <a:latin typeface="Helvetica Neue"/>
                <a:ea typeface="Helvetica Neue"/>
                <a:cs typeface="Helvetica Neue"/>
                <a:sym typeface="Helvetica Neue"/>
              </a:rPr>
              <a:t>causing the larger ion current described in Figure 3.</a:t>
            </a:r>
            <a:endParaRPr b="1"/>
          </a:p>
        </p:txBody>
      </p:sp>
      <p:pic>
        <p:nvPicPr>
          <p:cNvPr id="70" name="Google Shape;70;p1"/>
          <p:cNvPicPr preferRelativeResize="0"/>
          <p:nvPr/>
        </p:nvPicPr>
        <p:blipFill rotWithShape="1">
          <a:blip r:embed="rId11">
            <a:alphaModFix/>
          </a:blip>
          <a:srcRect b="0" l="0" r="0" t="0"/>
          <a:stretch/>
        </p:blipFill>
        <p:spPr>
          <a:xfrm>
            <a:off x="11768017" y="12382595"/>
            <a:ext cx="552267" cy="2934906"/>
          </a:xfrm>
          <a:prstGeom prst="rect">
            <a:avLst/>
          </a:prstGeom>
          <a:noFill/>
          <a:ln>
            <a:noFill/>
          </a:ln>
        </p:spPr>
      </p:pic>
      <p:pic>
        <p:nvPicPr>
          <p:cNvPr id="71" name="Google Shape;71;p1"/>
          <p:cNvPicPr preferRelativeResize="0"/>
          <p:nvPr/>
        </p:nvPicPr>
        <p:blipFill rotWithShape="1">
          <a:blip r:embed="rId12">
            <a:alphaModFix/>
          </a:blip>
          <a:srcRect b="-1136" l="14712" r="20519" t="61250"/>
          <a:stretch/>
        </p:blipFill>
        <p:spPr>
          <a:xfrm>
            <a:off x="13842124" y="19775331"/>
            <a:ext cx="8223198" cy="419450"/>
          </a:xfrm>
          <a:prstGeom prst="rect">
            <a:avLst/>
          </a:prstGeom>
          <a:noFill/>
          <a:ln>
            <a:noFill/>
          </a:ln>
        </p:spPr>
      </p:pic>
      <p:pic>
        <p:nvPicPr>
          <p:cNvPr id="72" name="Google Shape;72;p1"/>
          <p:cNvPicPr preferRelativeResize="0"/>
          <p:nvPr/>
        </p:nvPicPr>
        <p:blipFill rotWithShape="1">
          <a:blip r:embed="rId13">
            <a:alphaModFix/>
          </a:blip>
          <a:srcRect b="0" l="0" r="0" t="0"/>
          <a:stretch/>
        </p:blipFill>
        <p:spPr>
          <a:xfrm>
            <a:off x="13333460" y="19492406"/>
            <a:ext cx="9084283" cy="193077"/>
          </a:xfrm>
          <a:prstGeom prst="rect">
            <a:avLst/>
          </a:prstGeom>
          <a:noFill/>
          <a:ln>
            <a:noFill/>
          </a:ln>
        </p:spPr>
      </p:pic>
      <p:cxnSp>
        <p:nvCxnSpPr>
          <p:cNvPr id="73" name="Google Shape;73;p1"/>
          <p:cNvCxnSpPr/>
          <p:nvPr/>
        </p:nvCxnSpPr>
        <p:spPr>
          <a:xfrm rot="10800000">
            <a:off x="28429750" y="16757950"/>
            <a:ext cx="78000" cy="487200"/>
          </a:xfrm>
          <a:prstGeom prst="straightConnector1">
            <a:avLst/>
          </a:prstGeom>
          <a:noFill/>
          <a:ln cap="flat" cmpd="sng" w="28575">
            <a:solidFill>
              <a:srgbClr val="FF0000"/>
            </a:solidFill>
            <a:prstDash val="solid"/>
            <a:round/>
            <a:headEnd len="sm" w="sm" type="none"/>
            <a:tailEnd len="med" w="med" type="triangle"/>
          </a:ln>
        </p:spPr>
      </p:cxnSp>
      <p:sp>
        <p:nvSpPr>
          <p:cNvPr id="74" name="Google Shape;74;p1"/>
          <p:cNvSpPr txBox="1"/>
          <p:nvPr/>
        </p:nvSpPr>
        <p:spPr>
          <a:xfrm>
            <a:off x="24475825" y="18224606"/>
            <a:ext cx="7255500" cy="3170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000">
                <a:latin typeface="Helvetica Neue"/>
                <a:ea typeface="Helvetica Neue"/>
                <a:cs typeface="Helvetica Neue"/>
                <a:sym typeface="Helvetica Neue"/>
              </a:rPr>
              <a:t>Figure 3: Ion currents collected by trench bottoms for the multi-trench geometry and plasma parameters. Each line represents a trench of fixed width, while depth is varied for each of 16 separate simulations. As expected, the current decreases with increasing trench depth, as higher incident angle ions are filtered through wall collisions and (for larger widths) electrostatic lensing. </a:t>
            </a:r>
            <a:r>
              <a:rPr b="1" i="0" lang="en-US" sz="2000" u="none" cap="none" strike="noStrike">
                <a:solidFill>
                  <a:srgbClr val="000000"/>
                </a:solidFill>
                <a:latin typeface="Helvetica Neue"/>
                <a:ea typeface="Helvetica Neue"/>
                <a:cs typeface="Helvetica Neue"/>
                <a:sym typeface="Helvetica Neue"/>
              </a:rPr>
              <a:t>At a depth of 9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baseline="30000" i="0" lang="en-US" sz="2000" u="none" cap="none" strike="noStrike">
                <a:solidFill>
                  <a:srgbClr val="000000"/>
                </a:solidFill>
                <a:latin typeface="Helvetica Neue"/>
                <a:ea typeface="Helvetica Neue"/>
                <a:cs typeface="Helvetica Neue"/>
                <a:sym typeface="Helvetica Neue"/>
              </a:rPr>
              <a:t> </a:t>
            </a:r>
            <a:r>
              <a:rPr b="1" lang="en-US" sz="2000">
                <a:latin typeface="Helvetica Neue"/>
                <a:ea typeface="Helvetica Neue"/>
                <a:cs typeface="Helvetica Neue"/>
                <a:sym typeface="Helvetica Neue"/>
              </a:rPr>
              <a:t>(indicated by red arrow)</a:t>
            </a:r>
            <a:r>
              <a:rPr b="1" i="0" lang="en-US" sz="2000" u="none" cap="none" strike="noStrike">
                <a:solidFill>
                  <a:srgbClr val="000000"/>
                </a:solidFill>
                <a:latin typeface="Helvetica Neue"/>
                <a:ea typeface="Helvetica Neue"/>
                <a:cs typeface="Helvetica Neue"/>
                <a:sym typeface="Helvetica Neue"/>
              </a:rPr>
              <a:t>, the 0.5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width trench overtakes the 1.0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width trench in ion current due to electrostatic lensing.</a:t>
            </a:r>
            <a:endParaRPr b="1"/>
          </a:p>
        </p:txBody>
      </p:sp>
      <p:pic>
        <p:nvPicPr>
          <p:cNvPr id="75" name="Google Shape;75;p1"/>
          <p:cNvPicPr preferRelativeResize="0"/>
          <p:nvPr/>
        </p:nvPicPr>
        <p:blipFill rotWithShape="1">
          <a:blip r:embed="rId12">
            <a:alphaModFix/>
          </a:blip>
          <a:srcRect b="46765" l="0" r="0" t="0"/>
          <a:stretch/>
        </p:blipFill>
        <p:spPr>
          <a:xfrm>
            <a:off x="13154667" y="19056710"/>
            <a:ext cx="9512903" cy="419450"/>
          </a:xfrm>
          <a:prstGeom prst="rect">
            <a:avLst/>
          </a:prstGeom>
          <a:noFill/>
          <a:ln>
            <a:noFill/>
          </a:ln>
        </p:spPr>
      </p:pic>
      <p:sp>
        <p:nvSpPr>
          <p:cNvPr id="76" name="Google Shape;76;p1"/>
          <p:cNvSpPr txBox="1"/>
          <p:nvPr/>
        </p:nvSpPr>
        <p:spPr>
          <a:xfrm>
            <a:off x="12458500" y="27889675"/>
            <a:ext cx="6006900" cy="2247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000">
                <a:latin typeface="Helvetica Neue"/>
                <a:ea typeface="Helvetica Neue"/>
                <a:cs typeface="Helvetica Neue"/>
                <a:sym typeface="Helvetica Neue"/>
              </a:rPr>
              <a:t>Figure 4: Ion Angular Distribution incident on trench bottoms for the </a:t>
            </a:r>
            <a:r>
              <a:rPr b="1" lang="en-US" sz="2000">
                <a:latin typeface="Helvetica Neue"/>
                <a:ea typeface="Helvetica Neue"/>
                <a:cs typeface="Helvetica Neue"/>
                <a:sym typeface="Helvetica Neue"/>
              </a:rPr>
              <a:t>multi-trench</a:t>
            </a:r>
            <a:r>
              <a:rPr b="1" lang="en-US" sz="2000">
                <a:latin typeface="Helvetica Neue"/>
                <a:ea typeface="Helvetica Neue"/>
                <a:cs typeface="Helvetica Neue"/>
                <a:sym typeface="Helvetica Neue"/>
              </a:rPr>
              <a:t> geometry (</a:t>
            </a:r>
            <a:r>
              <a:rPr b="1" lang="en-US" sz="2000">
                <a:solidFill>
                  <a:schemeClr val="dk1"/>
                </a:solidFill>
                <a:latin typeface="Helvetica Neue"/>
                <a:ea typeface="Helvetica Neue"/>
                <a:cs typeface="Helvetica Neue"/>
                <a:sym typeface="Helvetica Neue"/>
              </a:rPr>
              <a:t>width = 5.0 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 </a:t>
            </a:r>
            <a:r>
              <a:rPr b="1" lang="en-US" sz="2000">
                <a:latin typeface="Helvetica Neue"/>
                <a:ea typeface="Helvetica Neue"/>
                <a:cs typeface="Helvetica Neue"/>
                <a:sym typeface="Helvetica Neue"/>
              </a:rPr>
              <a:t>and plasma parameters. T</a:t>
            </a:r>
            <a:r>
              <a:rPr b="1" i="0" lang="en-US" sz="2000" u="none" cap="none" strike="noStrike">
                <a:solidFill>
                  <a:srgbClr val="000000"/>
                </a:solidFill>
                <a:latin typeface="Helvetica Neue"/>
                <a:ea typeface="Helvetica Neue"/>
                <a:cs typeface="Helvetica Neue"/>
                <a:sym typeface="Helvetica Neue"/>
              </a:rPr>
              <a:t>he IADs remain flat as depth increases. The angular spread decreases at higher depth, but spans from ~0</a:t>
            </a:r>
            <a:r>
              <a:rPr b="1" baseline="30000" i="0" lang="en-US" sz="2000" u="none" cap="none" strike="noStrike">
                <a:solidFill>
                  <a:srgbClr val="000000"/>
                </a:solidFill>
                <a:latin typeface="Helvetica Neue"/>
                <a:ea typeface="Helvetica Neue"/>
                <a:cs typeface="Helvetica Neue"/>
                <a:sym typeface="Helvetica Neue"/>
              </a:rPr>
              <a:t>o</a:t>
            </a:r>
            <a:r>
              <a:rPr b="1" i="0" lang="en-US" sz="2000" u="none" cap="none" strike="noStrike">
                <a:solidFill>
                  <a:srgbClr val="000000"/>
                </a:solidFill>
                <a:latin typeface="Helvetica Neue"/>
                <a:ea typeface="Helvetica Neue"/>
                <a:cs typeface="Helvetica Neue"/>
                <a:sym typeface="Helvetica Neue"/>
              </a:rPr>
              <a:t> to ~10</a:t>
            </a:r>
            <a:r>
              <a:rPr b="1" baseline="30000" i="0" lang="en-US" sz="2000" u="none" cap="none" strike="noStrike">
                <a:solidFill>
                  <a:srgbClr val="000000"/>
                </a:solidFill>
                <a:latin typeface="Helvetica Neue"/>
                <a:ea typeface="Helvetica Neue"/>
                <a:cs typeface="Helvetica Neue"/>
                <a:sym typeface="Helvetica Neue"/>
              </a:rPr>
              <a:t>o</a:t>
            </a:r>
            <a:r>
              <a:rPr b="1" i="0" lang="en-US" sz="2000" u="none" cap="none" strike="noStrike">
                <a:solidFill>
                  <a:srgbClr val="000000"/>
                </a:solidFill>
                <a:latin typeface="Helvetica Neue"/>
                <a:ea typeface="Helvetica Neue"/>
                <a:cs typeface="Helvetica Neue"/>
                <a:sym typeface="Helvetica Neue"/>
              </a:rPr>
              <a:t> even at a depth of 16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due to electrostatic lensing.</a:t>
            </a:r>
            <a:endParaRPr b="1"/>
          </a:p>
        </p:txBody>
      </p:sp>
      <p:sp>
        <p:nvSpPr>
          <p:cNvPr id="77" name="Google Shape;77;p1"/>
          <p:cNvSpPr txBox="1"/>
          <p:nvPr/>
        </p:nvSpPr>
        <p:spPr>
          <a:xfrm>
            <a:off x="19100125" y="27858000"/>
            <a:ext cx="65592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000">
                <a:latin typeface="Helvetica Neue"/>
                <a:ea typeface="Helvetica Neue"/>
                <a:cs typeface="Helvetica Neue"/>
                <a:sym typeface="Helvetica Neue"/>
              </a:rPr>
              <a:t>Figure 5: </a:t>
            </a:r>
            <a:r>
              <a:rPr b="1" lang="en-US" sz="2000">
                <a:solidFill>
                  <a:schemeClr val="dk1"/>
                </a:solidFill>
                <a:latin typeface="Helvetica Neue"/>
                <a:ea typeface="Helvetica Neue"/>
                <a:cs typeface="Helvetica Neue"/>
                <a:sym typeface="Helvetica Neue"/>
              </a:rPr>
              <a:t>Ion Angular Distribution incident on trench bottoms for the multi-trench geometry (width=3.0 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 and plasma parameters. </a:t>
            </a:r>
            <a:r>
              <a:rPr b="1" lang="en-US" sz="2000">
                <a:latin typeface="Helvetica Neue"/>
                <a:ea typeface="Helvetica Neue"/>
                <a:cs typeface="Helvetica Neue"/>
                <a:sym typeface="Helvetica Neue"/>
              </a:rPr>
              <a:t>T</a:t>
            </a:r>
            <a:r>
              <a:rPr b="1" i="0" lang="en-US" sz="2000" u="none" cap="none" strike="noStrike">
                <a:solidFill>
                  <a:srgbClr val="000000"/>
                </a:solidFill>
                <a:latin typeface="Helvetica Neue"/>
                <a:ea typeface="Helvetica Neue"/>
                <a:cs typeface="Helvetica Neue"/>
                <a:sym typeface="Helvetica Neue"/>
              </a:rPr>
              <a:t>he IADs remain relatively flat as depth increases. The angular spread decreases at higher depth, spanning from ~0</a:t>
            </a:r>
            <a:r>
              <a:rPr b="1" baseline="30000" i="0" lang="en-US" sz="2000" u="none" cap="none" strike="noStrike">
                <a:solidFill>
                  <a:srgbClr val="000000"/>
                </a:solidFill>
                <a:latin typeface="Helvetica Neue"/>
                <a:ea typeface="Helvetica Neue"/>
                <a:cs typeface="Helvetica Neue"/>
                <a:sym typeface="Helvetica Neue"/>
              </a:rPr>
              <a:t>o</a:t>
            </a:r>
            <a:r>
              <a:rPr b="1" i="0" lang="en-US" sz="2000" u="none" cap="none" strike="noStrike">
                <a:solidFill>
                  <a:srgbClr val="000000"/>
                </a:solidFill>
                <a:latin typeface="Helvetica Neue"/>
                <a:ea typeface="Helvetica Neue"/>
                <a:cs typeface="Helvetica Neue"/>
                <a:sym typeface="Helvetica Neue"/>
              </a:rPr>
              <a:t> to ~5</a:t>
            </a:r>
            <a:r>
              <a:rPr b="1" baseline="30000" i="0" lang="en-US" sz="2000" u="none" cap="none" strike="noStrike">
                <a:solidFill>
                  <a:srgbClr val="000000"/>
                </a:solidFill>
                <a:latin typeface="Helvetica Neue"/>
                <a:ea typeface="Helvetica Neue"/>
                <a:cs typeface="Helvetica Neue"/>
                <a:sym typeface="Helvetica Neue"/>
              </a:rPr>
              <a:t>o</a:t>
            </a:r>
            <a:r>
              <a:rPr b="1" i="0" lang="en-US" sz="2000" u="none" cap="none" strike="noStrike">
                <a:solidFill>
                  <a:srgbClr val="000000"/>
                </a:solidFill>
                <a:latin typeface="Helvetica Neue"/>
                <a:ea typeface="Helvetica Neue"/>
                <a:cs typeface="Helvetica Neue"/>
                <a:sym typeface="Helvetica Neue"/>
              </a:rPr>
              <a:t> at a depth of 16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a:t>
            </a:r>
            <a:r>
              <a:rPr b="1" lang="en-US"/>
              <a:t> </a:t>
            </a:r>
            <a:r>
              <a:rPr b="1" i="0" lang="en-US" sz="2000" u="none" cap="none" strike="noStrike">
                <a:solidFill>
                  <a:srgbClr val="000000"/>
                </a:solidFill>
                <a:latin typeface="Helvetica Neue"/>
                <a:ea typeface="Helvetica Neue"/>
                <a:cs typeface="Helvetica Neue"/>
                <a:sym typeface="Helvetica Neue"/>
              </a:rPr>
              <a:t>A peculiar feature is seen at shallow depths; at 2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and 3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there is a bimodal distribution from ions undergoing strong electrostatic lensing. Collisions with the absorbing trench walls at higher depths removes these ions, filtering out higher incident angles.</a:t>
            </a:r>
            <a:endParaRPr b="1"/>
          </a:p>
        </p:txBody>
      </p:sp>
      <p:pic>
        <p:nvPicPr>
          <p:cNvPr id="78" name="Google Shape;78;p1"/>
          <p:cNvPicPr preferRelativeResize="0"/>
          <p:nvPr/>
        </p:nvPicPr>
        <p:blipFill rotWithShape="1">
          <a:blip r:embed="rId14">
            <a:alphaModFix/>
          </a:blip>
          <a:srcRect b="0" l="0" r="0" t="0"/>
          <a:stretch/>
        </p:blipFill>
        <p:spPr>
          <a:xfrm>
            <a:off x="18910378" y="22656096"/>
            <a:ext cx="6607541" cy="5079161"/>
          </a:xfrm>
          <a:prstGeom prst="rect">
            <a:avLst/>
          </a:prstGeom>
          <a:noFill/>
          <a:ln>
            <a:noFill/>
          </a:ln>
        </p:spPr>
      </p:pic>
      <p:pic>
        <p:nvPicPr>
          <p:cNvPr id="79" name="Google Shape;79;p1"/>
          <p:cNvPicPr preferRelativeResize="0"/>
          <p:nvPr/>
        </p:nvPicPr>
        <p:blipFill rotWithShape="1">
          <a:blip r:embed="rId15">
            <a:alphaModFix/>
          </a:blip>
          <a:srcRect b="0" l="0" r="0" t="0"/>
          <a:stretch/>
        </p:blipFill>
        <p:spPr>
          <a:xfrm>
            <a:off x="25879751" y="22656095"/>
            <a:ext cx="6635762" cy="5094902"/>
          </a:xfrm>
          <a:prstGeom prst="rect">
            <a:avLst/>
          </a:prstGeom>
          <a:noFill/>
          <a:ln>
            <a:noFill/>
          </a:ln>
        </p:spPr>
      </p:pic>
      <p:sp>
        <p:nvSpPr>
          <p:cNvPr id="80" name="Google Shape;80;p1"/>
          <p:cNvSpPr txBox="1"/>
          <p:nvPr/>
        </p:nvSpPr>
        <p:spPr>
          <a:xfrm>
            <a:off x="26218825" y="27889675"/>
            <a:ext cx="61074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US" sz="2000">
                <a:solidFill>
                  <a:schemeClr val="dk1"/>
                </a:solidFill>
                <a:latin typeface="Helvetica Neue"/>
                <a:ea typeface="Helvetica Neue"/>
                <a:cs typeface="Helvetica Neue"/>
                <a:sym typeface="Helvetica Neue"/>
              </a:rPr>
              <a:t>Figure 6: Ion Angular Distribution incident on trench bottoms for the multi-trench geometry (width = 1.5 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 and plasma parameters. The IADs remain relatively flat as depth increases. </a:t>
            </a:r>
            <a:r>
              <a:rPr b="1" i="0" lang="en-US" sz="2000" u="none" cap="none" strike="noStrike">
                <a:solidFill>
                  <a:srgbClr val="000000"/>
                </a:solidFill>
                <a:latin typeface="Helvetica Neue"/>
                <a:ea typeface="Helvetica Neue"/>
                <a:cs typeface="Helvetica Neue"/>
                <a:sym typeface="Helvetica Neue"/>
              </a:rPr>
              <a:t>At a trench width of 1.5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the IADs’ shape and angular spread is dominated by collisions with the absorbing trench walls. At small trench widths of ~1 </a:t>
            </a:r>
            <a:r>
              <a:rPr b="1" lang="en-US" sz="2000">
                <a:latin typeface="Helvetica Neue"/>
                <a:ea typeface="Helvetica Neue"/>
                <a:cs typeface="Helvetica Neue"/>
                <a:sym typeface="Helvetica Neue"/>
              </a:rPr>
              <a:t>λ</a:t>
            </a:r>
            <a:r>
              <a:rPr b="1" baseline="-25000" i="0" lang="en-US" sz="2000" u="none" cap="none" strike="noStrike">
                <a:solidFill>
                  <a:srgbClr val="000000"/>
                </a:solidFill>
                <a:latin typeface="Helvetica Neue"/>
                <a:ea typeface="Helvetica Neue"/>
                <a:cs typeface="Helvetica Neue"/>
                <a:sym typeface="Helvetica Neue"/>
              </a:rPr>
              <a:t>D</a:t>
            </a:r>
            <a:r>
              <a:rPr b="1" i="0" lang="en-US" sz="2000" u="none" cap="none" strike="noStrike">
                <a:solidFill>
                  <a:srgbClr val="000000"/>
                </a:solidFill>
                <a:latin typeface="Helvetica Neue"/>
                <a:ea typeface="Helvetica Neue"/>
                <a:cs typeface="Helvetica Neue"/>
                <a:sym typeface="Helvetica Neue"/>
              </a:rPr>
              <a:t>, increasing trench depth will collimate the ions hitting the bottom closer to near-vertical incidence, at the expense of decreased ion current.</a:t>
            </a:r>
            <a:endParaRPr b="1"/>
          </a:p>
        </p:txBody>
      </p:sp>
      <p:sp>
        <p:nvSpPr>
          <p:cNvPr id="81" name="Google Shape;81;p1"/>
          <p:cNvSpPr/>
          <p:nvPr/>
        </p:nvSpPr>
        <p:spPr>
          <a:xfrm>
            <a:off x="2589875" y="25338425"/>
            <a:ext cx="552300" cy="507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a:latin typeface="Helvetica Neue"/>
                <a:ea typeface="Helvetica Neue"/>
                <a:cs typeface="Helvetica Neue"/>
                <a:sym typeface="Helvetica Neue"/>
              </a:rPr>
              <a:t>(a)</a:t>
            </a:r>
            <a:endParaRPr b="1"/>
          </a:p>
        </p:txBody>
      </p:sp>
      <p:sp>
        <p:nvSpPr>
          <p:cNvPr id="82" name="Google Shape;82;p1"/>
          <p:cNvSpPr/>
          <p:nvPr/>
        </p:nvSpPr>
        <p:spPr>
          <a:xfrm>
            <a:off x="927300" y="29322125"/>
            <a:ext cx="9391800" cy="19389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n-US" sz="2000">
                <a:solidFill>
                  <a:schemeClr val="dk1"/>
                </a:solidFill>
                <a:latin typeface="Helvetica Neue"/>
                <a:ea typeface="Helvetica Neue"/>
                <a:cs typeface="Helvetica Neue"/>
                <a:sym typeface="Helvetica Neue"/>
              </a:rPr>
              <a:t>Figure 1. Application of our q-correction to the charge conservation scheme  (q~q</a:t>
            </a:r>
            <a:r>
              <a:rPr b="1" baseline="-25000" lang="en-US" sz="2000">
                <a:solidFill>
                  <a:schemeClr val="dk1"/>
                </a:solidFill>
                <a:latin typeface="Helvetica Neue"/>
                <a:ea typeface="Helvetica Neue"/>
                <a:cs typeface="Helvetica Neue"/>
                <a:sym typeface="Helvetica Neue"/>
              </a:rPr>
              <a:t>flat</a:t>
            </a:r>
            <a:r>
              <a:rPr b="1" lang="en-US" sz="2000">
                <a:solidFill>
                  <a:schemeClr val="dk1"/>
                </a:solidFill>
                <a:latin typeface="Helvetica Neue"/>
                <a:ea typeface="Helvetica Neue"/>
                <a:cs typeface="Helvetica Neue"/>
                <a:sym typeface="Helvetica Neue"/>
              </a:rPr>
              <a:t>) to trench geometry with the following plasma conditions: n=10</a:t>
            </a:r>
            <a:r>
              <a:rPr b="1" baseline="30000" lang="en-US" sz="2000">
                <a:solidFill>
                  <a:schemeClr val="dk1"/>
                </a:solidFill>
                <a:latin typeface="Helvetica Neue"/>
                <a:ea typeface="Helvetica Neue"/>
                <a:cs typeface="Helvetica Neue"/>
                <a:sym typeface="Helvetica Neue"/>
              </a:rPr>
              <a:t>16</a:t>
            </a:r>
            <a:r>
              <a:rPr b="1" lang="en-US" sz="2000">
                <a:solidFill>
                  <a:schemeClr val="dk1"/>
                </a:solidFill>
                <a:latin typeface="Helvetica Neue"/>
                <a:ea typeface="Helvetica Neue"/>
                <a:cs typeface="Helvetica Neue"/>
                <a:sym typeface="Helvetica Neue"/>
              </a:rPr>
              <a:t>m</a:t>
            </a:r>
            <a:r>
              <a:rPr b="1" baseline="30000" lang="en-US" sz="2000">
                <a:solidFill>
                  <a:schemeClr val="dk1"/>
                </a:solidFill>
                <a:latin typeface="Helvetica Neue"/>
                <a:ea typeface="Helvetica Neue"/>
                <a:cs typeface="Helvetica Neue"/>
                <a:sym typeface="Helvetica Neue"/>
              </a:rPr>
              <a:t>-3</a:t>
            </a:r>
            <a:r>
              <a:rPr b="1" lang="en-US" sz="2000">
                <a:solidFill>
                  <a:schemeClr val="dk1"/>
                </a:solidFill>
                <a:latin typeface="Helvetica Neue"/>
                <a:ea typeface="Helvetica Neue"/>
                <a:cs typeface="Helvetica Neue"/>
                <a:sym typeface="Helvetica Neue"/>
              </a:rPr>
              <a:t>, T</a:t>
            </a:r>
            <a:r>
              <a:rPr b="1" baseline="-25000" lang="en-US" sz="2000">
                <a:solidFill>
                  <a:schemeClr val="dk1"/>
                </a:solidFill>
                <a:latin typeface="Helvetica Neue"/>
                <a:ea typeface="Helvetica Neue"/>
                <a:cs typeface="Helvetica Neue"/>
                <a:sym typeface="Helvetica Neue"/>
              </a:rPr>
              <a:t>e</a:t>
            </a:r>
            <a:r>
              <a:rPr b="1" lang="en-US" sz="2000">
                <a:solidFill>
                  <a:schemeClr val="dk1"/>
                </a:solidFill>
                <a:latin typeface="Helvetica Neue"/>
                <a:ea typeface="Helvetica Neue"/>
                <a:cs typeface="Helvetica Neue"/>
                <a:sym typeface="Helvetica Neue"/>
              </a:rPr>
              <a:t>=10 eV, T</a:t>
            </a:r>
            <a:r>
              <a:rPr b="1" baseline="-25000" lang="en-US" sz="2000">
                <a:solidFill>
                  <a:schemeClr val="dk1"/>
                </a:solidFill>
                <a:latin typeface="Helvetica Neue"/>
                <a:ea typeface="Helvetica Neue"/>
                <a:cs typeface="Helvetica Neue"/>
                <a:sym typeface="Helvetica Neue"/>
              </a:rPr>
              <a:t>i</a:t>
            </a:r>
            <a:r>
              <a:rPr b="1" lang="en-US" sz="2000">
                <a:solidFill>
                  <a:schemeClr val="dk1"/>
                </a:solidFill>
                <a:latin typeface="Helvetica Neue"/>
                <a:ea typeface="Helvetica Neue"/>
                <a:cs typeface="Helvetica Neue"/>
                <a:sym typeface="Helvetica Neue"/>
              </a:rPr>
              <a:t>=10 eV, </a:t>
            </a:r>
            <a:r>
              <a:rPr b="1" lang="en-US" sz="2000">
                <a:solidFill>
                  <a:schemeClr val="dk1"/>
                </a:solidFill>
                <a:highlight>
                  <a:srgbClr val="FFFFFF"/>
                </a:highlight>
                <a:latin typeface="Roboto"/>
                <a:ea typeface="Roboto"/>
                <a:cs typeface="Roboto"/>
                <a:sym typeface="Roboto"/>
              </a:rPr>
              <a:t>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=166.2 microns, </a:t>
            </a:r>
            <a:r>
              <a:rPr b="1" lang="en-US" sz="2000">
                <a:solidFill>
                  <a:schemeClr val="dk1"/>
                </a:solidFill>
                <a:latin typeface="Helvetica Neue"/>
                <a:ea typeface="Helvetica Neue"/>
                <a:cs typeface="Helvetica Neue"/>
                <a:sym typeface="Helvetica Neue"/>
              </a:rPr>
              <a:t>H</a:t>
            </a:r>
            <a:r>
              <a:rPr b="1" baseline="30000" lang="en-US" sz="2000">
                <a:solidFill>
                  <a:schemeClr val="dk1"/>
                </a:solidFill>
                <a:latin typeface="Helvetica Neue"/>
                <a:ea typeface="Helvetica Neue"/>
                <a:cs typeface="Helvetica Neue"/>
                <a:sym typeface="Helvetica Neue"/>
              </a:rPr>
              <a:t>+</a:t>
            </a:r>
            <a:r>
              <a:rPr b="1" lang="en-US" sz="2000">
                <a:solidFill>
                  <a:schemeClr val="dk1"/>
                </a:solidFill>
                <a:latin typeface="Helvetica Neue"/>
                <a:ea typeface="Helvetica Neue"/>
                <a:cs typeface="Helvetica Neue"/>
                <a:sym typeface="Helvetica Neue"/>
              </a:rPr>
              <a:t>. Top: (a) plasma potential without </a:t>
            </a:r>
            <a:r>
              <a:rPr b="1" i="1" lang="en-US" sz="2000">
                <a:solidFill>
                  <a:schemeClr val="dk1"/>
                </a:solidFill>
                <a:latin typeface="Helvetica Neue"/>
                <a:ea typeface="Helvetica Neue"/>
                <a:cs typeface="Helvetica Neue"/>
                <a:sym typeface="Helvetica Neue"/>
              </a:rPr>
              <a:t>q</a:t>
            </a:r>
            <a:r>
              <a:rPr b="1" lang="en-US" sz="2000">
                <a:solidFill>
                  <a:schemeClr val="dk1"/>
                </a:solidFill>
                <a:latin typeface="Helvetica Neue"/>
                <a:ea typeface="Helvetica Neue"/>
                <a:cs typeface="Helvetica Neue"/>
                <a:sym typeface="Helvetica Neue"/>
              </a:rPr>
              <a:t>-correction using Hagelaar conservation scheme; (b) plasma potential with q-correction; </a:t>
            </a:r>
            <a:r>
              <a:rPr b="1" lang="en-US" sz="2000">
                <a:solidFill>
                  <a:schemeClr val="dk1"/>
                </a:solidFill>
                <a:latin typeface="Helvetica Neue"/>
                <a:ea typeface="Helvetica Neue"/>
                <a:cs typeface="Helvetica Neue"/>
                <a:sym typeface="Helvetica Neue"/>
              </a:rPr>
              <a:t>(c): plasma potential in a flat geometry, used as a reference; (d) temporal evolution of plasma potential, taken at a point 40 </a:t>
            </a:r>
            <a:r>
              <a:rPr b="1" lang="en-US" sz="2000">
                <a:solidFill>
                  <a:schemeClr val="dk1"/>
                </a:solidFill>
                <a:highlight>
                  <a:srgbClr val="FFFFFF"/>
                </a:highlight>
                <a:latin typeface="Roboto"/>
                <a:ea typeface="Roboto"/>
                <a:cs typeface="Roboto"/>
                <a:sym typeface="Roboto"/>
              </a:rPr>
              <a:t>λ</a:t>
            </a:r>
            <a:r>
              <a:rPr b="1" baseline="-25000" lang="en-US" sz="2000">
                <a:solidFill>
                  <a:schemeClr val="dk1"/>
                </a:solidFill>
                <a:latin typeface="Helvetica Neue"/>
                <a:ea typeface="Helvetica Neue"/>
                <a:cs typeface="Helvetica Neue"/>
                <a:sym typeface="Helvetica Neue"/>
              </a:rPr>
              <a:t>D</a:t>
            </a:r>
            <a:r>
              <a:rPr b="1" lang="en-US" sz="2000">
                <a:solidFill>
                  <a:schemeClr val="dk1"/>
                </a:solidFill>
                <a:latin typeface="Helvetica Neue"/>
                <a:ea typeface="Helvetica Neue"/>
                <a:cs typeface="Helvetica Neue"/>
                <a:sym typeface="Helvetica Neue"/>
              </a:rPr>
              <a:t> from non-trenched surface.</a:t>
            </a:r>
            <a:endParaRPr b="1">
              <a:solidFill>
                <a:schemeClr val="dk1"/>
              </a:solidFill>
            </a:endParaRPr>
          </a:p>
        </p:txBody>
      </p:sp>
      <p:sp>
        <p:nvSpPr>
          <p:cNvPr id="83" name="Google Shape;83;p1"/>
          <p:cNvSpPr/>
          <p:nvPr/>
        </p:nvSpPr>
        <p:spPr>
          <a:xfrm>
            <a:off x="5381438" y="25365175"/>
            <a:ext cx="552300" cy="507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a:latin typeface="Helvetica Neue"/>
                <a:ea typeface="Helvetica Neue"/>
                <a:cs typeface="Helvetica Neue"/>
                <a:sym typeface="Helvetica Neue"/>
              </a:rPr>
              <a:t>(b)</a:t>
            </a:r>
            <a:endParaRPr b="1"/>
          </a:p>
        </p:txBody>
      </p:sp>
      <p:sp>
        <p:nvSpPr>
          <p:cNvPr id="84" name="Google Shape;84;p1"/>
          <p:cNvSpPr/>
          <p:nvPr/>
        </p:nvSpPr>
        <p:spPr>
          <a:xfrm>
            <a:off x="8104525" y="25338425"/>
            <a:ext cx="552300" cy="507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a:latin typeface="Helvetica Neue"/>
                <a:ea typeface="Helvetica Neue"/>
                <a:cs typeface="Helvetica Neue"/>
                <a:sym typeface="Helvetica Neue"/>
              </a:rPr>
              <a:t>(c)</a:t>
            </a:r>
            <a:endParaRPr b="1"/>
          </a:p>
        </p:txBody>
      </p:sp>
      <p:sp>
        <p:nvSpPr>
          <p:cNvPr id="85" name="Google Shape;85;p1"/>
          <p:cNvSpPr/>
          <p:nvPr/>
        </p:nvSpPr>
        <p:spPr>
          <a:xfrm>
            <a:off x="5405463" y="28911775"/>
            <a:ext cx="552300" cy="507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a:latin typeface="Helvetica Neue"/>
                <a:ea typeface="Helvetica Neue"/>
                <a:cs typeface="Helvetica Neue"/>
                <a:sym typeface="Helvetica Neue"/>
              </a:rPr>
              <a:t>(d)</a:t>
            </a:r>
            <a:endParaRPr b="1"/>
          </a:p>
        </p:txBody>
      </p:sp>
      <p:sp>
        <p:nvSpPr>
          <p:cNvPr id="86" name="Google Shape;86;p1"/>
          <p:cNvSpPr/>
          <p:nvPr/>
        </p:nvSpPr>
        <p:spPr>
          <a:xfrm>
            <a:off x="12412275" y="20414450"/>
            <a:ext cx="11546700" cy="21189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1" lang="en-US" sz="2000">
                <a:latin typeface="Helvetica Neue"/>
                <a:ea typeface="Helvetica Neue"/>
                <a:cs typeface="Helvetica Neue"/>
                <a:sym typeface="Helvetica Neue"/>
              </a:rPr>
              <a:t>Figure 2: Ion Energy Angle Distributions for the surface at the bottom of trenches for the </a:t>
            </a:r>
            <a:r>
              <a:rPr b="1" lang="en-US" sz="2000">
                <a:solidFill>
                  <a:schemeClr val="dk1"/>
                </a:solidFill>
                <a:latin typeface="Helvetica Neue"/>
                <a:ea typeface="Helvetica Neue"/>
                <a:cs typeface="Helvetica Neue"/>
                <a:sym typeface="Helvetica Neue"/>
              </a:rPr>
              <a:t>multi-trench </a:t>
            </a:r>
            <a:r>
              <a:rPr b="1" lang="en-US" sz="2000">
                <a:solidFill>
                  <a:schemeClr val="dk1"/>
                </a:solidFill>
                <a:latin typeface="Helvetica Neue"/>
                <a:ea typeface="Helvetica Neue"/>
                <a:cs typeface="Helvetica Neue"/>
                <a:sym typeface="Helvetica Neue"/>
              </a:rPr>
              <a:t>geometry and plasma parameters. The colorbar units are in log</a:t>
            </a:r>
            <a:r>
              <a:rPr b="1" baseline="-25000" lang="en-US" sz="2000">
                <a:solidFill>
                  <a:schemeClr val="dk1"/>
                </a:solidFill>
                <a:latin typeface="Helvetica Neue"/>
                <a:ea typeface="Helvetica Neue"/>
                <a:cs typeface="Helvetica Neue"/>
                <a:sym typeface="Helvetica Neue"/>
              </a:rPr>
              <a:t>10</a:t>
            </a:r>
            <a:r>
              <a:rPr b="1" lang="en-US" sz="2000">
                <a:solidFill>
                  <a:schemeClr val="dk1"/>
                </a:solidFill>
                <a:latin typeface="Helvetica Neue"/>
                <a:ea typeface="Helvetica Neue"/>
                <a:cs typeface="Helvetica Neue"/>
                <a:sym typeface="Helvetica Neue"/>
              </a:rPr>
              <a:t> particles. The angular range is cut off at an upper bound of 10</a:t>
            </a:r>
            <a:r>
              <a:rPr b="1" baseline="30000" lang="en-US" sz="2000">
                <a:solidFill>
                  <a:schemeClr val="dk1"/>
                </a:solidFill>
                <a:latin typeface="Helvetica Neue"/>
                <a:ea typeface="Helvetica Neue"/>
                <a:cs typeface="Helvetica Neue"/>
                <a:sym typeface="Helvetica Neue"/>
              </a:rPr>
              <a:t>o</a:t>
            </a:r>
            <a:r>
              <a:rPr b="1" lang="en-US" sz="2000">
                <a:solidFill>
                  <a:schemeClr val="dk1"/>
                </a:solidFill>
                <a:latin typeface="Helvetica Neue"/>
                <a:ea typeface="Helvetica Neue"/>
                <a:cs typeface="Helvetica Neue"/>
                <a:sym typeface="Helvetica Neue"/>
              </a:rPr>
              <a:t>, encompassing nearly all of the distribution. The collimation of the ions impacting the bottom surface is visible as trenches decrease in width and increase in depth. </a:t>
            </a:r>
            <a:endParaRPr b="1"/>
          </a:p>
        </p:txBody>
      </p:sp>
      <p:pic>
        <p:nvPicPr>
          <p:cNvPr id="87" name="Google Shape;87;p1"/>
          <p:cNvPicPr preferRelativeResize="0"/>
          <p:nvPr/>
        </p:nvPicPr>
        <p:blipFill>
          <a:blip r:embed="rId16">
            <a:alphaModFix/>
          </a:blip>
          <a:stretch>
            <a:fillRect/>
          </a:stretch>
        </p:blipFill>
        <p:spPr>
          <a:xfrm>
            <a:off x="12423900" y="8050375"/>
            <a:ext cx="11059650" cy="2185058"/>
          </a:xfrm>
          <a:prstGeom prst="rect">
            <a:avLst/>
          </a:prstGeom>
          <a:noFill/>
          <a:ln>
            <a:noFill/>
          </a:ln>
        </p:spPr>
      </p:pic>
      <p:pic>
        <p:nvPicPr>
          <p:cNvPr id="88" name="Google Shape;88;p1"/>
          <p:cNvPicPr preferRelativeResize="0"/>
          <p:nvPr/>
        </p:nvPicPr>
        <p:blipFill>
          <a:blip r:embed="rId17">
            <a:alphaModFix/>
          </a:blip>
          <a:stretch>
            <a:fillRect/>
          </a:stretch>
        </p:blipFill>
        <p:spPr>
          <a:xfrm>
            <a:off x="12510469" y="10253773"/>
            <a:ext cx="10886482" cy="2185058"/>
          </a:xfrm>
          <a:prstGeom prst="rect">
            <a:avLst/>
          </a:prstGeom>
          <a:noFill/>
          <a:ln>
            <a:noFill/>
          </a:ln>
        </p:spPr>
      </p:pic>
      <p:pic>
        <p:nvPicPr>
          <p:cNvPr id="89" name="Google Shape;89;p1"/>
          <p:cNvPicPr preferRelativeResize="0"/>
          <p:nvPr/>
        </p:nvPicPr>
        <p:blipFill>
          <a:blip r:embed="rId18">
            <a:alphaModFix/>
          </a:blip>
          <a:stretch>
            <a:fillRect/>
          </a:stretch>
        </p:blipFill>
        <p:spPr>
          <a:xfrm>
            <a:off x="12464291" y="12447345"/>
            <a:ext cx="10978839" cy="2185058"/>
          </a:xfrm>
          <a:prstGeom prst="rect">
            <a:avLst/>
          </a:prstGeom>
          <a:noFill/>
          <a:ln>
            <a:noFill/>
          </a:ln>
        </p:spPr>
      </p:pic>
      <p:pic>
        <p:nvPicPr>
          <p:cNvPr id="90" name="Google Shape;90;p1"/>
          <p:cNvPicPr preferRelativeResize="0"/>
          <p:nvPr/>
        </p:nvPicPr>
        <p:blipFill>
          <a:blip r:embed="rId19">
            <a:alphaModFix/>
          </a:blip>
          <a:stretch>
            <a:fillRect/>
          </a:stretch>
        </p:blipFill>
        <p:spPr>
          <a:xfrm>
            <a:off x="12481592" y="14611544"/>
            <a:ext cx="10944205" cy="2185058"/>
          </a:xfrm>
          <a:prstGeom prst="rect">
            <a:avLst/>
          </a:prstGeom>
          <a:noFill/>
          <a:ln>
            <a:noFill/>
          </a:ln>
        </p:spPr>
      </p:pic>
      <p:pic>
        <p:nvPicPr>
          <p:cNvPr id="91" name="Google Shape;91;p1"/>
          <p:cNvPicPr preferRelativeResize="0"/>
          <p:nvPr/>
        </p:nvPicPr>
        <p:blipFill>
          <a:blip r:embed="rId20">
            <a:alphaModFix/>
          </a:blip>
          <a:stretch>
            <a:fillRect/>
          </a:stretch>
        </p:blipFill>
        <p:spPr>
          <a:xfrm>
            <a:off x="12458503" y="16844301"/>
            <a:ext cx="10990383" cy="2196149"/>
          </a:xfrm>
          <a:prstGeom prst="rect">
            <a:avLst/>
          </a:prstGeom>
          <a:noFill/>
          <a:ln>
            <a:noFill/>
          </a:ln>
        </p:spPr>
      </p:pic>
      <p:pic>
        <p:nvPicPr>
          <p:cNvPr descr="Image" id="92" name="Google Shape;92;p1"/>
          <p:cNvPicPr preferRelativeResize="0"/>
          <p:nvPr/>
        </p:nvPicPr>
        <p:blipFill rotWithShape="1">
          <a:blip r:embed="rId3">
            <a:alphaModFix/>
          </a:blip>
          <a:srcRect b="0" l="0" r="0" t="0"/>
          <a:stretch/>
        </p:blipFill>
        <p:spPr>
          <a:xfrm>
            <a:off x="36902650" y="1565650"/>
            <a:ext cx="6607550" cy="2254149"/>
          </a:xfrm>
          <a:prstGeom prst="rect">
            <a:avLst/>
          </a:prstGeom>
          <a:noFill/>
          <a:ln>
            <a:noFill/>
          </a:ln>
        </p:spPr>
      </p:pic>
      <p:sp>
        <p:nvSpPr>
          <p:cNvPr id="93" name="Google Shape;93;p1"/>
          <p:cNvSpPr/>
          <p:nvPr/>
        </p:nvSpPr>
        <p:spPr>
          <a:xfrm>
            <a:off x="33142700" y="29556975"/>
            <a:ext cx="10172700" cy="2118900"/>
          </a:xfrm>
          <a:prstGeom prst="roundRect">
            <a:avLst>
              <a:gd fmla="val 6339" name="adj"/>
            </a:avLst>
          </a:prstGeom>
          <a:noFill/>
          <a:ln cap="flat" cmpd="sng" w="38100">
            <a:solidFill>
              <a:srgbClr val="000000"/>
            </a:solidFill>
            <a:prstDash val="solid"/>
            <a:miter lim="400000"/>
            <a:headEnd len="sm" w="sm" type="none"/>
            <a:tailEnd len="sm" w="sm" type="none"/>
          </a:ln>
        </p:spPr>
        <p:txBody>
          <a:bodyPr anchorCtr="0" anchor="t" bIns="19050" lIns="19050" spcFirstLastPara="1" rIns="19050" wrap="square" tIns="19050">
            <a:noAutofit/>
          </a:bodyPr>
          <a:lstStyle/>
          <a:p>
            <a:pPr indent="-355600" lvl="0" marL="457200" marR="0" rtl="0" algn="just">
              <a:lnSpc>
                <a:spcPct val="100000"/>
              </a:lnSpc>
              <a:spcBef>
                <a:spcPts val="0"/>
              </a:spcBef>
              <a:spcAft>
                <a:spcPts val="0"/>
              </a:spcAft>
              <a:buClr>
                <a:schemeClr val="dk1"/>
              </a:buClr>
              <a:buSzPts val="2000"/>
              <a:buFont typeface="Helvetica Neue"/>
              <a:buChar char="●"/>
            </a:pPr>
            <a:r>
              <a:rPr b="1" lang="en-US" sz="2000">
                <a:solidFill>
                  <a:schemeClr val="dk1"/>
                </a:solidFill>
                <a:highlight>
                  <a:srgbClr val="FFFFFF"/>
                </a:highlight>
                <a:latin typeface="Helvetica Neue"/>
                <a:ea typeface="Helvetica Neue"/>
                <a:cs typeface="Helvetica Neue"/>
                <a:sym typeface="Helvetica Neue"/>
              </a:rPr>
              <a:t>Acknowledgments.</a:t>
            </a:r>
            <a:r>
              <a:rPr lang="en-US" sz="2000">
                <a:solidFill>
                  <a:schemeClr val="dk1"/>
                </a:solidFill>
                <a:highlight>
                  <a:srgbClr val="FFFFFF"/>
                </a:highlight>
                <a:latin typeface="Helvetica Neue"/>
                <a:ea typeface="Helvetica Neue"/>
                <a:cs typeface="Helvetica Neue"/>
                <a:sym typeface="Helvetica Neue"/>
              </a:rPr>
              <a:t> This material is based upon work supported by the U.S. Department of Energy, Office of Fusion Energy Sciences under Award No. DE-SC0018141. This work made use of the Illinois Campus Cluster, a computing resource that is operated by the Illinois Campus Cluster Program (ICCP) in conjunction with the National Center for Supercomputing Applications (NCSA) and which is supported by funds from the University of Illinois at Urbana-Champaign.</a:t>
            </a:r>
            <a:endParaRPr b="1" i="0" sz="1900" u="none" cap="none" strike="noStrike">
              <a:solidFill>
                <a:srgbClr val="00B050"/>
              </a:solidFill>
              <a:latin typeface="Helvetica Neue"/>
              <a:ea typeface="Helvetica Neue"/>
              <a:cs typeface="Helvetica Neue"/>
              <a:sym typeface="Helvetica Neue"/>
            </a:endParaRPr>
          </a:p>
        </p:txBody>
      </p:sp>
      <p:pic>
        <p:nvPicPr>
          <p:cNvPr descr="DOE color seal green wordmark clear background" id="94" name="Google Shape;94;p1"/>
          <p:cNvPicPr preferRelativeResize="0"/>
          <p:nvPr/>
        </p:nvPicPr>
        <p:blipFill>
          <a:blip r:embed="rId21">
            <a:alphaModFix/>
          </a:blip>
          <a:stretch>
            <a:fillRect/>
          </a:stretch>
        </p:blipFill>
        <p:spPr>
          <a:xfrm>
            <a:off x="129800" y="32096550"/>
            <a:ext cx="2973324" cy="746950"/>
          </a:xfrm>
          <a:prstGeom prst="rect">
            <a:avLst/>
          </a:prstGeom>
          <a:noFill/>
          <a:ln>
            <a:noFill/>
          </a:ln>
        </p:spPr>
      </p:pic>
      <p:sp>
        <p:nvSpPr>
          <p:cNvPr id="95" name="Google Shape;95;p1"/>
          <p:cNvSpPr txBox="1"/>
          <p:nvPr/>
        </p:nvSpPr>
        <p:spPr>
          <a:xfrm>
            <a:off x="3381375" y="32058775"/>
            <a:ext cx="10072800" cy="6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This material is based upon work supported by the U.S. Department of Energy, Office of Fusion Energy Sciences under Award No. DE-SC0018141.</a:t>
            </a:r>
            <a:endParaRPr sz="2000"/>
          </a:p>
        </p:txBody>
      </p:sp>
      <p:pic>
        <p:nvPicPr>
          <p:cNvPr id="96" name="Google Shape;96;p1"/>
          <p:cNvPicPr preferRelativeResize="0"/>
          <p:nvPr/>
        </p:nvPicPr>
        <p:blipFill rotWithShape="1">
          <a:blip r:embed="rId22">
            <a:alphaModFix/>
          </a:blip>
          <a:srcRect b="0" l="0" r="0" t="34861"/>
          <a:stretch/>
        </p:blipFill>
        <p:spPr>
          <a:xfrm>
            <a:off x="33426400" y="8746475"/>
            <a:ext cx="9861426" cy="2408725"/>
          </a:xfrm>
          <a:prstGeom prst="rect">
            <a:avLst/>
          </a:prstGeom>
          <a:noFill/>
          <a:ln>
            <a:noFill/>
          </a:ln>
        </p:spPr>
      </p:pic>
      <p:sp>
        <p:nvSpPr>
          <p:cNvPr id="97" name="Google Shape;97;p1"/>
          <p:cNvSpPr/>
          <p:nvPr/>
        </p:nvSpPr>
        <p:spPr>
          <a:xfrm>
            <a:off x="39463001" y="8292148"/>
            <a:ext cx="3792900" cy="4602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rgbClr val="FFFF00"/>
                </a:highlight>
                <a:latin typeface="Helvetica Neue"/>
                <a:ea typeface="Helvetica Neue"/>
                <a:cs typeface="Helvetica Neue"/>
                <a:sym typeface="Helvetica Neue"/>
              </a:rPr>
              <a:t>Theoretical V</a:t>
            </a:r>
            <a:r>
              <a:rPr b="1" baseline="-25000" i="0" lang="en-US" sz="2400" u="none" cap="none" strike="noStrike">
                <a:solidFill>
                  <a:srgbClr val="000000"/>
                </a:solidFill>
                <a:highlight>
                  <a:srgbClr val="FFFF00"/>
                </a:highlight>
                <a:latin typeface="Helvetica Neue"/>
                <a:ea typeface="Helvetica Neue"/>
                <a:cs typeface="Helvetica Neue"/>
                <a:sym typeface="Helvetica Neue"/>
              </a:rPr>
              <a:t>p</a:t>
            </a:r>
            <a:r>
              <a:rPr b="1" i="0" lang="en-US" sz="2400" u="none" cap="none" strike="noStrike">
                <a:solidFill>
                  <a:srgbClr val="000000"/>
                </a:solidFill>
                <a:highlight>
                  <a:srgbClr val="FFFF00"/>
                </a:highlight>
                <a:latin typeface="Helvetica Neue"/>
                <a:ea typeface="Helvetica Neue"/>
                <a:cs typeface="Helvetica Neue"/>
                <a:sym typeface="Helvetica Neue"/>
              </a:rPr>
              <a:t> = 18.7 V</a:t>
            </a:r>
            <a:endParaRPr/>
          </a:p>
        </p:txBody>
      </p:sp>
      <p:sp>
        <p:nvSpPr>
          <p:cNvPr id="98" name="Google Shape;98;p1"/>
          <p:cNvSpPr/>
          <p:nvPr/>
        </p:nvSpPr>
        <p:spPr>
          <a:xfrm>
            <a:off x="33481362" y="8746470"/>
            <a:ext cx="28218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Simulated V</a:t>
            </a:r>
            <a:r>
              <a:rPr b="1" baseline="-25000" i="0" lang="en-US" sz="2000" u="none" cap="none" strike="noStrike">
                <a:solidFill>
                  <a:srgbClr val="000000"/>
                </a:solidFill>
                <a:highlight>
                  <a:srgbClr val="FFFF00"/>
                </a:highlight>
                <a:latin typeface="Helvetica Neue"/>
                <a:ea typeface="Helvetica Neue"/>
                <a:cs typeface="Helvetica Neue"/>
                <a:sym typeface="Helvetica Neue"/>
              </a:rPr>
              <a:t>p</a:t>
            </a:r>
            <a:r>
              <a:rPr b="1" i="0" lang="en-US" sz="2000" u="none" cap="none" strike="noStrike">
                <a:solidFill>
                  <a:srgbClr val="000000"/>
                </a:solidFill>
                <a:highlight>
                  <a:srgbClr val="FFFF00"/>
                </a:highlight>
                <a:latin typeface="Helvetica Neue"/>
                <a:ea typeface="Helvetica Neue"/>
                <a:cs typeface="Helvetica Neue"/>
                <a:sym typeface="Helvetica Neue"/>
              </a:rPr>
              <a:t> = 21.0 V</a:t>
            </a:r>
            <a:endParaRPr/>
          </a:p>
        </p:txBody>
      </p:sp>
      <p:sp>
        <p:nvSpPr>
          <p:cNvPr id="99" name="Google Shape;99;p1"/>
          <p:cNvSpPr/>
          <p:nvPr/>
        </p:nvSpPr>
        <p:spPr>
          <a:xfrm>
            <a:off x="41701592" y="8746484"/>
            <a:ext cx="15543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4 DL Depth</a:t>
            </a:r>
            <a:endParaRPr/>
          </a:p>
        </p:txBody>
      </p:sp>
      <p:pic>
        <p:nvPicPr>
          <p:cNvPr id="100" name="Google Shape;100;p1"/>
          <p:cNvPicPr preferRelativeResize="0"/>
          <p:nvPr/>
        </p:nvPicPr>
        <p:blipFill rotWithShape="1">
          <a:blip r:embed="rId23">
            <a:alphaModFix/>
          </a:blip>
          <a:srcRect b="0" l="0" r="0" t="32341"/>
          <a:stretch/>
        </p:blipFill>
        <p:spPr>
          <a:xfrm>
            <a:off x="33426400" y="11178550"/>
            <a:ext cx="9861425" cy="2761150"/>
          </a:xfrm>
          <a:prstGeom prst="rect">
            <a:avLst/>
          </a:prstGeom>
          <a:noFill/>
          <a:ln>
            <a:noFill/>
          </a:ln>
        </p:spPr>
      </p:pic>
      <p:sp>
        <p:nvSpPr>
          <p:cNvPr id="101" name="Google Shape;101;p1"/>
          <p:cNvSpPr/>
          <p:nvPr/>
        </p:nvSpPr>
        <p:spPr>
          <a:xfrm>
            <a:off x="33481361" y="11157749"/>
            <a:ext cx="28218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Simulated V</a:t>
            </a:r>
            <a:r>
              <a:rPr b="1" baseline="-25000" i="0" lang="en-US" sz="2000" u="none" cap="none" strike="noStrike">
                <a:solidFill>
                  <a:srgbClr val="000000"/>
                </a:solidFill>
                <a:highlight>
                  <a:srgbClr val="FFFF00"/>
                </a:highlight>
                <a:latin typeface="Helvetica Neue"/>
                <a:ea typeface="Helvetica Neue"/>
                <a:cs typeface="Helvetica Neue"/>
                <a:sym typeface="Helvetica Neue"/>
              </a:rPr>
              <a:t>p</a:t>
            </a:r>
            <a:r>
              <a:rPr b="1" i="0" lang="en-US" sz="2000" u="none" cap="none" strike="noStrike">
                <a:solidFill>
                  <a:srgbClr val="000000"/>
                </a:solidFill>
                <a:highlight>
                  <a:srgbClr val="FFFF00"/>
                </a:highlight>
                <a:latin typeface="Helvetica Neue"/>
                <a:ea typeface="Helvetica Neue"/>
                <a:cs typeface="Helvetica Neue"/>
                <a:sym typeface="Helvetica Neue"/>
              </a:rPr>
              <a:t> = 22.0 V</a:t>
            </a:r>
            <a:endParaRPr/>
          </a:p>
        </p:txBody>
      </p:sp>
      <p:sp>
        <p:nvSpPr>
          <p:cNvPr id="102" name="Google Shape;102;p1"/>
          <p:cNvSpPr/>
          <p:nvPr/>
        </p:nvSpPr>
        <p:spPr>
          <a:xfrm>
            <a:off x="41701594" y="11174715"/>
            <a:ext cx="15543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8 DL Depth</a:t>
            </a:r>
            <a:endParaRPr/>
          </a:p>
        </p:txBody>
      </p:sp>
      <p:pic>
        <p:nvPicPr>
          <p:cNvPr id="103" name="Google Shape;103;p1"/>
          <p:cNvPicPr preferRelativeResize="0"/>
          <p:nvPr/>
        </p:nvPicPr>
        <p:blipFill rotWithShape="1">
          <a:blip r:embed="rId24">
            <a:alphaModFix/>
          </a:blip>
          <a:srcRect b="0" l="0" r="0" t="25367"/>
          <a:stretch/>
        </p:blipFill>
        <p:spPr>
          <a:xfrm>
            <a:off x="33481350" y="17235050"/>
            <a:ext cx="9676100" cy="3615450"/>
          </a:xfrm>
          <a:prstGeom prst="rect">
            <a:avLst/>
          </a:prstGeom>
          <a:noFill/>
          <a:ln>
            <a:noFill/>
          </a:ln>
        </p:spPr>
      </p:pic>
      <p:sp>
        <p:nvSpPr>
          <p:cNvPr id="104" name="Google Shape;104;p1"/>
          <p:cNvSpPr/>
          <p:nvPr/>
        </p:nvSpPr>
        <p:spPr>
          <a:xfrm>
            <a:off x="33481360" y="17240153"/>
            <a:ext cx="28218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Simulated V</a:t>
            </a:r>
            <a:r>
              <a:rPr b="1" baseline="-25000" i="0" lang="en-US" sz="2000" u="none" cap="none" strike="noStrike">
                <a:solidFill>
                  <a:srgbClr val="000000"/>
                </a:solidFill>
                <a:highlight>
                  <a:srgbClr val="FFFF00"/>
                </a:highlight>
                <a:latin typeface="Helvetica Neue"/>
                <a:ea typeface="Helvetica Neue"/>
                <a:cs typeface="Helvetica Neue"/>
                <a:sym typeface="Helvetica Neue"/>
              </a:rPr>
              <a:t>p</a:t>
            </a:r>
            <a:r>
              <a:rPr b="1" i="0" lang="en-US" sz="2000" u="none" cap="none" strike="noStrike">
                <a:solidFill>
                  <a:srgbClr val="000000"/>
                </a:solidFill>
                <a:highlight>
                  <a:srgbClr val="FFFF00"/>
                </a:highlight>
                <a:latin typeface="Helvetica Neue"/>
                <a:ea typeface="Helvetica Neue"/>
                <a:cs typeface="Helvetica Neue"/>
                <a:sym typeface="Helvetica Neue"/>
              </a:rPr>
              <a:t> = 24.0 V</a:t>
            </a:r>
            <a:endParaRPr/>
          </a:p>
        </p:txBody>
      </p:sp>
      <p:sp>
        <p:nvSpPr>
          <p:cNvPr id="105" name="Google Shape;105;p1"/>
          <p:cNvSpPr/>
          <p:nvPr/>
        </p:nvSpPr>
        <p:spPr>
          <a:xfrm>
            <a:off x="41484349" y="17246762"/>
            <a:ext cx="16731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16 DL Depth</a:t>
            </a:r>
            <a:endParaRPr/>
          </a:p>
        </p:txBody>
      </p:sp>
      <p:sp>
        <p:nvSpPr>
          <p:cNvPr id="106" name="Google Shape;106;p1"/>
          <p:cNvSpPr txBox="1"/>
          <p:nvPr/>
        </p:nvSpPr>
        <p:spPr>
          <a:xfrm>
            <a:off x="14797600" y="24710213"/>
            <a:ext cx="2396700" cy="10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FF0000"/>
                </a:solidFill>
                <a:latin typeface="Helvetica Neue"/>
                <a:ea typeface="Helvetica Neue"/>
                <a:cs typeface="Helvetica Neue"/>
                <a:sym typeface="Helvetica Neue"/>
              </a:rPr>
              <a:t>ELECTROSTATIC </a:t>
            </a:r>
            <a:endParaRPr b="1" sz="1800">
              <a:solidFill>
                <a:srgbClr val="FF0000"/>
              </a:solidFill>
              <a:latin typeface="Helvetica Neue"/>
              <a:ea typeface="Helvetica Neue"/>
              <a:cs typeface="Helvetica Neue"/>
              <a:sym typeface="Helvetica Neue"/>
            </a:endParaRPr>
          </a:p>
          <a:p>
            <a:pPr indent="0" lvl="0" marL="0" rtl="0" algn="ctr">
              <a:spcBef>
                <a:spcPts val="0"/>
              </a:spcBef>
              <a:spcAft>
                <a:spcPts val="0"/>
              </a:spcAft>
              <a:buNone/>
            </a:pPr>
            <a:r>
              <a:rPr b="1" lang="en-US" sz="1800">
                <a:solidFill>
                  <a:srgbClr val="FF0000"/>
                </a:solidFill>
                <a:latin typeface="Helvetica Neue"/>
                <a:ea typeface="Helvetica Neue"/>
                <a:cs typeface="Helvetica Neue"/>
                <a:sym typeface="Helvetica Neue"/>
              </a:rPr>
              <a:t>LENSING </a:t>
            </a:r>
            <a:endParaRPr b="1" sz="1800">
              <a:solidFill>
                <a:srgbClr val="FF0000"/>
              </a:solidFill>
              <a:latin typeface="Helvetica Neue"/>
              <a:ea typeface="Helvetica Neue"/>
              <a:cs typeface="Helvetica Neue"/>
              <a:sym typeface="Helvetica Neue"/>
            </a:endParaRPr>
          </a:p>
        </p:txBody>
      </p:sp>
      <p:cxnSp>
        <p:nvCxnSpPr>
          <p:cNvPr id="107" name="Google Shape;107;p1"/>
          <p:cNvCxnSpPr>
            <a:stCxn id="108" idx="2"/>
          </p:cNvCxnSpPr>
          <p:nvPr/>
        </p:nvCxnSpPr>
        <p:spPr>
          <a:xfrm flipH="1">
            <a:off x="20614675" y="24140275"/>
            <a:ext cx="1831200" cy="740400"/>
          </a:xfrm>
          <a:prstGeom prst="straightConnector1">
            <a:avLst/>
          </a:prstGeom>
          <a:noFill/>
          <a:ln cap="flat" cmpd="sng" w="28575">
            <a:solidFill>
              <a:srgbClr val="0433FF"/>
            </a:solidFill>
            <a:prstDash val="solid"/>
            <a:round/>
            <a:headEnd len="sm" w="sm" type="none"/>
            <a:tailEnd len="med" w="med" type="triangle"/>
          </a:ln>
        </p:spPr>
      </p:cxnSp>
      <p:sp>
        <p:nvSpPr>
          <p:cNvPr id="108" name="Google Shape;108;p1"/>
          <p:cNvSpPr txBox="1"/>
          <p:nvPr/>
        </p:nvSpPr>
        <p:spPr>
          <a:xfrm>
            <a:off x="21034975" y="22855675"/>
            <a:ext cx="2821800" cy="1284600"/>
          </a:xfrm>
          <a:prstGeom prst="rect">
            <a:avLst/>
          </a:prstGeom>
          <a:noFill/>
          <a:ln cap="flat" cmpd="sng" w="9525">
            <a:solidFill>
              <a:srgbClr val="0433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433FF"/>
                </a:solidFill>
                <a:latin typeface="Helvetica Neue"/>
                <a:ea typeface="Helvetica Neue"/>
                <a:cs typeface="Helvetica Neue"/>
                <a:sym typeface="Helvetica Neue"/>
              </a:rPr>
              <a:t>BIMODAL DISTRIBUTION DUE TO </a:t>
            </a:r>
            <a:r>
              <a:rPr b="1" lang="en-US" sz="1800">
                <a:solidFill>
                  <a:srgbClr val="0433FF"/>
                </a:solidFill>
                <a:latin typeface="Helvetica Neue"/>
                <a:ea typeface="Helvetica Neue"/>
                <a:cs typeface="Helvetica Neue"/>
                <a:sym typeface="Helvetica Neue"/>
              </a:rPr>
              <a:t>ELECTROSTATIC LENSING </a:t>
            </a:r>
            <a:endParaRPr b="1" sz="1800">
              <a:solidFill>
                <a:srgbClr val="0433FF"/>
              </a:solidFill>
              <a:latin typeface="Helvetica Neue"/>
              <a:ea typeface="Helvetica Neue"/>
              <a:cs typeface="Helvetica Neue"/>
              <a:sym typeface="Helvetica Neue"/>
            </a:endParaRPr>
          </a:p>
        </p:txBody>
      </p:sp>
      <p:cxnSp>
        <p:nvCxnSpPr>
          <p:cNvPr id="109" name="Google Shape;109;p1"/>
          <p:cNvCxnSpPr>
            <a:stCxn id="106" idx="2"/>
          </p:cNvCxnSpPr>
          <p:nvPr/>
        </p:nvCxnSpPr>
        <p:spPr>
          <a:xfrm flipH="1">
            <a:off x="15012550" y="25712813"/>
            <a:ext cx="983400" cy="1160400"/>
          </a:xfrm>
          <a:prstGeom prst="straightConnector1">
            <a:avLst/>
          </a:prstGeom>
          <a:noFill/>
          <a:ln cap="flat" cmpd="sng" w="28575">
            <a:solidFill>
              <a:srgbClr val="FF0000"/>
            </a:solidFill>
            <a:prstDash val="solid"/>
            <a:round/>
            <a:headEnd len="med" w="med" type="none"/>
            <a:tailEnd len="med" w="med" type="triangle"/>
          </a:ln>
        </p:spPr>
      </p:cxnSp>
      <p:cxnSp>
        <p:nvCxnSpPr>
          <p:cNvPr id="110" name="Google Shape;110;p1"/>
          <p:cNvCxnSpPr>
            <a:stCxn id="108" idx="2"/>
          </p:cNvCxnSpPr>
          <p:nvPr/>
        </p:nvCxnSpPr>
        <p:spPr>
          <a:xfrm flipH="1">
            <a:off x="21957475" y="24140275"/>
            <a:ext cx="488400" cy="990000"/>
          </a:xfrm>
          <a:prstGeom prst="straightConnector1">
            <a:avLst/>
          </a:prstGeom>
          <a:noFill/>
          <a:ln cap="flat" cmpd="sng" w="28575">
            <a:solidFill>
              <a:srgbClr val="0433FF"/>
            </a:solidFill>
            <a:prstDash val="solid"/>
            <a:round/>
            <a:headEnd len="sm" w="sm" type="none"/>
            <a:tailEnd len="med" w="med" type="triangle"/>
          </a:ln>
        </p:spPr>
      </p:cxnSp>
      <p:sp>
        <p:nvSpPr>
          <p:cNvPr id="111" name="Google Shape;111;p1"/>
          <p:cNvSpPr txBox="1"/>
          <p:nvPr/>
        </p:nvSpPr>
        <p:spPr>
          <a:xfrm>
            <a:off x="23472500" y="26305425"/>
            <a:ext cx="1941000" cy="663000"/>
          </a:xfrm>
          <a:prstGeom prst="rect">
            <a:avLst/>
          </a:prstGeom>
          <a:noFill/>
          <a:ln cap="flat" cmpd="sng" w="9525">
            <a:solidFill>
              <a:srgbClr val="0433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433FF"/>
                </a:solidFill>
                <a:latin typeface="Helvetica Neue"/>
                <a:ea typeface="Helvetica Neue"/>
                <a:cs typeface="Helvetica Neue"/>
                <a:sym typeface="Helvetica Neue"/>
              </a:rPr>
              <a:t>COLLIMATION</a:t>
            </a:r>
            <a:endParaRPr b="1" sz="1800">
              <a:solidFill>
                <a:srgbClr val="0433FF"/>
              </a:solidFill>
              <a:latin typeface="Helvetica Neue"/>
              <a:ea typeface="Helvetica Neue"/>
              <a:cs typeface="Helvetica Neue"/>
              <a:sym typeface="Helvetica Neue"/>
            </a:endParaRPr>
          </a:p>
        </p:txBody>
      </p:sp>
      <p:cxnSp>
        <p:nvCxnSpPr>
          <p:cNvPr id="112" name="Google Shape;112;p1"/>
          <p:cNvCxnSpPr>
            <a:stCxn id="111" idx="1"/>
          </p:cNvCxnSpPr>
          <p:nvPr/>
        </p:nvCxnSpPr>
        <p:spPr>
          <a:xfrm flipH="1">
            <a:off x="21710600" y="26636925"/>
            <a:ext cx="1761900" cy="1800"/>
          </a:xfrm>
          <a:prstGeom prst="straightConnector1">
            <a:avLst/>
          </a:prstGeom>
          <a:noFill/>
          <a:ln cap="flat" cmpd="sng" w="28575">
            <a:solidFill>
              <a:srgbClr val="0433FF"/>
            </a:solidFill>
            <a:prstDash val="solid"/>
            <a:round/>
            <a:headEnd len="sm" w="sm" type="none"/>
            <a:tailEnd len="med" w="med" type="triangle"/>
          </a:ln>
        </p:spPr>
      </p:cxnSp>
      <p:sp>
        <p:nvSpPr>
          <p:cNvPr id="113" name="Google Shape;113;p1"/>
          <p:cNvSpPr txBox="1"/>
          <p:nvPr/>
        </p:nvSpPr>
        <p:spPr>
          <a:xfrm>
            <a:off x="30108275" y="26145675"/>
            <a:ext cx="1941000" cy="663000"/>
          </a:xfrm>
          <a:prstGeom prst="rect">
            <a:avLst/>
          </a:prstGeom>
          <a:noFill/>
          <a:ln cap="flat" cmpd="sng" w="9525">
            <a:solidFill>
              <a:srgbClr val="0433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433FF"/>
                </a:solidFill>
                <a:latin typeface="Helvetica Neue"/>
                <a:ea typeface="Helvetica Neue"/>
                <a:cs typeface="Helvetica Neue"/>
                <a:sym typeface="Helvetica Neue"/>
              </a:rPr>
              <a:t>COLLIMATION</a:t>
            </a:r>
            <a:endParaRPr b="1" sz="1800">
              <a:solidFill>
                <a:srgbClr val="0433FF"/>
              </a:solidFill>
              <a:latin typeface="Helvetica Neue"/>
              <a:ea typeface="Helvetica Neue"/>
              <a:cs typeface="Helvetica Neue"/>
              <a:sym typeface="Helvetica Neue"/>
            </a:endParaRPr>
          </a:p>
        </p:txBody>
      </p:sp>
      <p:cxnSp>
        <p:nvCxnSpPr>
          <p:cNvPr id="114" name="Google Shape;114;p1"/>
          <p:cNvCxnSpPr>
            <a:stCxn id="113" idx="1"/>
          </p:cNvCxnSpPr>
          <p:nvPr/>
        </p:nvCxnSpPr>
        <p:spPr>
          <a:xfrm rot="10800000">
            <a:off x="27812975" y="26477175"/>
            <a:ext cx="2295300" cy="0"/>
          </a:xfrm>
          <a:prstGeom prst="straightConnector1">
            <a:avLst/>
          </a:prstGeom>
          <a:noFill/>
          <a:ln cap="flat" cmpd="sng" w="28575">
            <a:solidFill>
              <a:srgbClr val="0433FF"/>
            </a:solidFill>
            <a:prstDash val="solid"/>
            <a:round/>
            <a:headEnd len="sm" w="sm" type="none"/>
            <a:tailEnd len="med" w="med" type="triangle"/>
          </a:ln>
        </p:spPr>
      </p:cxnSp>
      <p:sp>
        <p:nvSpPr>
          <p:cNvPr id="115" name="Google Shape;115;p1"/>
          <p:cNvSpPr txBox="1"/>
          <p:nvPr/>
        </p:nvSpPr>
        <p:spPr>
          <a:xfrm>
            <a:off x="26384300" y="22196900"/>
            <a:ext cx="60069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t>“Thin” Trench (w=1.0 λ</a:t>
            </a:r>
            <a:r>
              <a:rPr b="1" baseline="-25000" lang="en-US" sz="2600"/>
              <a:t>D</a:t>
            </a:r>
            <a:r>
              <a:rPr b="1" lang="en-US" sz="2600"/>
              <a:t>)</a:t>
            </a:r>
            <a:endParaRPr b="1" sz="2600"/>
          </a:p>
        </p:txBody>
      </p:sp>
      <p:sp>
        <p:nvSpPr>
          <p:cNvPr id="116" name="Google Shape;116;p1"/>
          <p:cNvSpPr txBox="1"/>
          <p:nvPr/>
        </p:nvSpPr>
        <p:spPr>
          <a:xfrm>
            <a:off x="19428000" y="22158150"/>
            <a:ext cx="60069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t>“Medium” Trench (w=3.0 λ</a:t>
            </a:r>
            <a:r>
              <a:rPr b="1" baseline="-25000" lang="en-US" sz="2600"/>
              <a:t>D</a:t>
            </a:r>
            <a:r>
              <a:rPr b="1" lang="en-US" sz="2600"/>
              <a:t>)</a:t>
            </a:r>
            <a:endParaRPr b="1" sz="2600"/>
          </a:p>
        </p:txBody>
      </p:sp>
      <p:pic>
        <p:nvPicPr>
          <p:cNvPr id="117" name="Google Shape;117;p1"/>
          <p:cNvPicPr preferRelativeResize="0"/>
          <p:nvPr/>
        </p:nvPicPr>
        <p:blipFill rotWithShape="1">
          <a:blip r:embed="rId25">
            <a:alphaModFix/>
          </a:blip>
          <a:srcRect b="0" l="0" r="0" t="27792"/>
          <a:stretch/>
        </p:blipFill>
        <p:spPr>
          <a:xfrm>
            <a:off x="33488625" y="13989150"/>
            <a:ext cx="9736975" cy="3209550"/>
          </a:xfrm>
          <a:prstGeom prst="rect">
            <a:avLst/>
          </a:prstGeom>
          <a:noFill/>
          <a:ln>
            <a:noFill/>
          </a:ln>
        </p:spPr>
      </p:pic>
      <p:sp>
        <p:nvSpPr>
          <p:cNvPr id="118" name="Google Shape;118;p1"/>
          <p:cNvSpPr/>
          <p:nvPr/>
        </p:nvSpPr>
        <p:spPr>
          <a:xfrm>
            <a:off x="33518907" y="13989162"/>
            <a:ext cx="28218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Simulated V</a:t>
            </a:r>
            <a:r>
              <a:rPr b="1" baseline="-25000" i="0" lang="en-US" sz="2000" u="none" cap="none" strike="noStrike">
                <a:solidFill>
                  <a:srgbClr val="000000"/>
                </a:solidFill>
                <a:highlight>
                  <a:srgbClr val="FFFF00"/>
                </a:highlight>
                <a:latin typeface="Helvetica Neue"/>
                <a:ea typeface="Helvetica Neue"/>
                <a:cs typeface="Helvetica Neue"/>
                <a:sym typeface="Helvetica Neue"/>
              </a:rPr>
              <a:t>p</a:t>
            </a:r>
            <a:r>
              <a:rPr b="1" i="0" lang="en-US" sz="2000" u="none" cap="none" strike="noStrike">
                <a:solidFill>
                  <a:srgbClr val="000000"/>
                </a:solidFill>
                <a:highlight>
                  <a:srgbClr val="FFFF00"/>
                </a:highlight>
                <a:latin typeface="Helvetica Neue"/>
                <a:ea typeface="Helvetica Neue"/>
                <a:cs typeface="Helvetica Neue"/>
                <a:sym typeface="Helvetica Neue"/>
              </a:rPr>
              <a:t> = 24.0 V</a:t>
            </a:r>
            <a:endParaRPr/>
          </a:p>
        </p:txBody>
      </p:sp>
      <p:sp>
        <p:nvSpPr>
          <p:cNvPr id="119" name="Google Shape;119;p1"/>
          <p:cNvSpPr/>
          <p:nvPr/>
        </p:nvSpPr>
        <p:spPr>
          <a:xfrm>
            <a:off x="41502400" y="13995771"/>
            <a:ext cx="1723200" cy="398700"/>
          </a:xfrm>
          <a:prstGeom prst="rect">
            <a:avLst/>
          </a:prstGeom>
          <a:solidFill>
            <a:srgbClr val="FFFF00"/>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highlight>
                  <a:srgbClr val="FFFF00"/>
                </a:highlight>
                <a:latin typeface="Helvetica Neue"/>
                <a:ea typeface="Helvetica Neue"/>
                <a:cs typeface="Helvetica Neue"/>
                <a:sym typeface="Helvetica Neue"/>
              </a:rPr>
              <a:t>12 DL Depth</a:t>
            </a:r>
            <a:endParaRPr/>
          </a:p>
        </p:txBody>
      </p:sp>
      <p:pic>
        <p:nvPicPr>
          <p:cNvPr id="120" name="Google Shape;120;p1"/>
          <p:cNvPicPr preferRelativeResize="0"/>
          <p:nvPr/>
        </p:nvPicPr>
        <p:blipFill>
          <a:blip r:embed="rId26">
            <a:alphaModFix/>
          </a:blip>
          <a:stretch>
            <a:fillRect/>
          </a:stretch>
        </p:blipFill>
        <p:spPr>
          <a:xfrm>
            <a:off x="11890136" y="22638325"/>
            <a:ext cx="6675013" cy="5094900"/>
          </a:xfrm>
          <a:prstGeom prst="rect">
            <a:avLst/>
          </a:prstGeom>
          <a:noFill/>
          <a:ln>
            <a:noFill/>
          </a:ln>
        </p:spPr>
      </p:pic>
      <p:sp>
        <p:nvSpPr>
          <p:cNvPr id="121" name="Google Shape;121;p1"/>
          <p:cNvSpPr txBox="1"/>
          <p:nvPr/>
        </p:nvSpPr>
        <p:spPr>
          <a:xfrm>
            <a:off x="12471700" y="22193575"/>
            <a:ext cx="60069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t>“Wide” Trench (w=5.0 λ</a:t>
            </a:r>
            <a:r>
              <a:rPr b="1" baseline="-25000" lang="en-US" sz="2600"/>
              <a:t>D</a:t>
            </a:r>
            <a:r>
              <a:rPr b="1" lang="en-US" sz="2600"/>
              <a:t>)</a:t>
            </a:r>
            <a:endParaRPr b="1" sz="2600"/>
          </a:p>
        </p:txBody>
      </p:sp>
      <p:sp>
        <p:nvSpPr>
          <p:cNvPr id="122" name="Google Shape;122;p1"/>
          <p:cNvSpPr txBox="1"/>
          <p:nvPr/>
        </p:nvSpPr>
        <p:spPr>
          <a:xfrm>
            <a:off x="13173100" y="24265075"/>
            <a:ext cx="4007700" cy="740400"/>
          </a:xfrm>
          <a:prstGeom prst="rect">
            <a:avLst/>
          </a:prstGeom>
          <a:noFill/>
          <a:ln cap="flat" cmpd="sng" w="9525">
            <a:solidFill>
              <a:srgbClr val="0433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rgbClr val="0433FF"/>
                </a:solidFill>
                <a:latin typeface="Helvetica Neue"/>
                <a:ea typeface="Helvetica Neue"/>
                <a:cs typeface="Helvetica Neue"/>
                <a:sym typeface="Helvetica Neue"/>
              </a:rPr>
              <a:t>ANGULAR SPREAD </a:t>
            </a:r>
            <a:r>
              <a:rPr b="1" lang="en-US" sz="1800">
                <a:solidFill>
                  <a:srgbClr val="0433FF"/>
                </a:solidFill>
                <a:latin typeface="Helvetica Neue"/>
                <a:ea typeface="Helvetica Neue"/>
                <a:cs typeface="Helvetica Neue"/>
                <a:sym typeface="Helvetica Neue"/>
              </a:rPr>
              <a:t>DUE TO ELECTROSTATIC LENSING </a:t>
            </a:r>
            <a:endParaRPr b="1" sz="1800">
              <a:solidFill>
                <a:srgbClr val="0433FF"/>
              </a:solidFill>
              <a:latin typeface="Helvetica Neue"/>
              <a:ea typeface="Helvetica Neue"/>
              <a:cs typeface="Helvetica Neue"/>
              <a:sym typeface="Helvetica Neue"/>
            </a:endParaRPr>
          </a:p>
        </p:txBody>
      </p:sp>
      <p:cxnSp>
        <p:nvCxnSpPr>
          <p:cNvPr id="123" name="Google Shape;123;p1"/>
          <p:cNvCxnSpPr>
            <a:stCxn id="122" idx="2"/>
          </p:cNvCxnSpPr>
          <p:nvPr/>
        </p:nvCxnSpPr>
        <p:spPr>
          <a:xfrm flipH="1">
            <a:off x="14519950" y="25005475"/>
            <a:ext cx="657000" cy="1729200"/>
          </a:xfrm>
          <a:prstGeom prst="straightConnector1">
            <a:avLst/>
          </a:prstGeom>
          <a:noFill/>
          <a:ln cap="flat" cmpd="sng" w="28575">
            <a:solidFill>
              <a:srgbClr val="0433FF"/>
            </a:solidFill>
            <a:prstDash val="solid"/>
            <a:round/>
            <a:headEnd len="sm" w="sm" type="none"/>
            <a:tailEnd len="med" w="med" type="triangle"/>
          </a:ln>
        </p:spPr>
      </p:cxnSp>
      <p:cxnSp>
        <p:nvCxnSpPr>
          <p:cNvPr id="124" name="Google Shape;124;p1"/>
          <p:cNvCxnSpPr/>
          <p:nvPr/>
        </p:nvCxnSpPr>
        <p:spPr>
          <a:xfrm>
            <a:off x="12824450" y="26963375"/>
            <a:ext cx="3124200" cy="0"/>
          </a:xfrm>
          <a:prstGeom prst="straightConnector1">
            <a:avLst/>
          </a:prstGeom>
          <a:noFill/>
          <a:ln cap="flat" cmpd="sng" w="38100">
            <a:solidFill>
              <a:srgbClr val="FF0000"/>
            </a:solidFill>
            <a:prstDash val="dot"/>
            <a:round/>
            <a:headEnd len="med" w="med" type="none"/>
            <a:tailEnd len="med" w="med" type="none"/>
          </a:ln>
        </p:spPr>
      </p:cxnSp>
      <p:pic>
        <p:nvPicPr>
          <p:cNvPr id="125" name="Google Shape;125;p1"/>
          <p:cNvPicPr preferRelativeResize="0"/>
          <p:nvPr/>
        </p:nvPicPr>
        <p:blipFill rotWithShape="1">
          <a:blip r:embed="rId27">
            <a:alphaModFix/>
          </a:blip>
          <a:srcRect b="0" l="0" r="0" t="36728"/>
          <a:stretch/>
        </p:blipFill>
        <p:spPr>
          <a:xfrm>
            <a:off x="1309175" y="20335325"/>
            <a:ext cx="2533650" cy="4863500"/>
          </a:xfrm>
          <a:prstGeom prst="rect">
            <a:avLst/>
          </a:prstGeom>
          <a:noFill/>
          <a:ln>
            <a:noFill/>
          </a:ln>
        </p:spPr>
      </p:pic>
      <p:sp>
        <p:nvSpPr>
          <p:cNvPr id="126" name="Google Shape;126;p1"/>
          <p:cNvSpPr/>
          <p:nvPr/>
        </p:nvSpPr>
        <p:spPr>
          <a:xfrm>
            <a:off x="1309173" y="20335326"/>
            <a:ext cx="2630100" cy="663000"/>
          </a:xfrm>
          <a:prstGeom prst="rect">
            <a:avLst/>
          </a:prstGeom>
          <a:solidFill>
            <a:srgbClr val="F3F3F3"/>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000000"/>
              </a:buClr>
              <a:buSzPts val="2000"/>
              <a:buFont typeface="Arial"/>
              <a:buNone/>
            </a:pPr>
            <a:r>
              <a:rPr b="1" lang="en-US" sz="1700">
                <a:latin typeface="Helvetica Neue"/>
                <a:ea typeface="Helvetica Neue"/>
                <a:cs typeface="Helvetica Neue"/>
                <a:sym typeface="Helvetica Neue"/>
              </a:rPr>
              <a:t>Trench without </a:t>
            </a:r>
            <a:r>
              <a:rPr b="1" i="1" lang="en-US" sz="1700">
                <a:latin typeface="Helvetica Neue"/>
                <a:ea typeface="Helvetica Neue"/>
                <a:cs typeface="Helvetica Neue"/>
                <a:sym typeface="Helvetica Neue"/>
              </a:rPr>
              <a:t>q</a:t>
            </a:r>
            <a:r>
              <a:rPr b="1" lang="en-US" sz="1700">
                <a:latin typeface="Helvetica Neue"/>
                <a:ea typeface="Helvetica Neue"/>
                <a:cs typeface="Helvetica Neue"/>
                <a:sym typeface="Helvetica Neue"/>
              </a:rPr>
              <a:t>-correction</a:t>
            </a:r>
            <a:r>
              <a:rPr lang="en-US" sz="1700"/>
              <a:t> (</a:t>
            </a:r>
            <a:r>
              <a:rPr b="1" i="0" lang="en-US" sz="1700" u="none" cap="none" strike="noStrike">
                <a:solidFill>
                  <a:srgbClr val="000000"/>
                </a:solidFill>
                <a:latin typeface="Helvetica Neue"/>
                <a:ea typeface="Helvetica Neue"/>
                <a:cs typeface="Helvetica Neue"/>
                <a:sym typeface="Helvetica Neue"/>
              </a:rPr>
              <a:t>V</a:t>
            </a:r>
            <a:r>
              <a:rPr b="1" baseline="-25000" i="0" lang="en-US" sz="1700" u="none" cap="none" strike="noStrike">
                <a:solidFill>
                  <a:srgbClr val="000000"/>
                </a:solidFill>
                <a:latin typeface="Helvetica Neue"/>
                <a:ea typeface="Helvetica Neue"/>
                <a:cs typeface="Helvetica Neue"/>
                <a:sym typeface="Helvetica Neue"/>
              </a:rPr>
              <a:t>p</a:t>
            </a:r>
            <a:r>
              <a:rPr b="1" i="0" lang="en-US" sz="1700" u="none" cap="none" strike="noStrike">
                <a:solidFill>
                  <a:srgbClr val="000000"/>
                </a:solidFill>
                <a:latin typeface="Helvetica Neue"/>
                <a:ea typeface="Helvetica Neue"/>
                <a:cs typeface="Helvetica Neue"/>
                <a:sym typeface="Helvetica Neue"/>
              </a:rPr>
              <a:t> = 36 V)</a:t>
            </a:r>
            <a:endParaRPr sz="1700"/>
          </a:p>
        </p:txBody>
      </p:sp>
      <p:pic>
        <p:nvPicPr>
          <p:cNvPr id="127" name="Google Shape;127;p1"/>
          <p:cNvPicPr preferRelativeResize="0"/>
          <p:nvPr/>
        </p:nvPicPr>
        <p:blipFill rotWithShape="1">
          <a:blip r:embed="rId28">
            <a:alphaModFix/>
          </a:blip>
          <a:srcRect b="0" l="0" r="0" t="36334"/>
          <a:stretch/>
        </p:blipFill>
        <p:spPr>
          <a:xfrm>
            <a:off x="4255250" y="20335325"/>
            <a:ext cx="2552700" cy="4863500"/>
          </a:xfrm>
          <a:prstGeom prst="rect">
            <a:avLst/>
          </a:prstGeom>
          <a:noFill/>
          <a:ln>
            <a:noFill/>
          </a:ln>
        </p:spPr>
      </p:pic>
      <p:sp>
        <p:nvSpPr>
          <p:cNvPr id="128" name="Google Shape;128;p1"/>
          <p:cNvSpPr/>
          <p:nvPr/>
        </p:nvSpPr>
        <p:spPr>
          <a:xfrm>
            <a:off x="4255261" y="20335325"/>
            <a:ext cx="2630100" cy="663000"/>
          </a:xfrm>
          <a:prstGeom prst="rect">
            <a:avLst/>
          </a:prstGeom>
          <a:solidFill>
            <a:srgbClr val="F3F3F3"/>
          </a:solidFill>
          <a:ln>
            <a:noFill/>
          </a:ln>
        </p:spPr>
        <p:txBody>
          <a:bodyPr anchorCtr="0" anchor="t" bIns="45000" lIns="90000" spcFirstLastPara="1" rIns="90000" wrap="square" tIns="45000">
            <a:spAutoFit/>
          </a:bodyPr>
          <a:lstStyle/>
          <a:p>
            <a:pPr indent="0" lvl="0" marL="0" rtl="0" algn="ctr">
              <a:spcBef>
                <a:spcPts val="0"/>
              </a:spcBef>
              <a:spcAft>
                <a:spcPts val="0"/>
              </a:spcAft>
              <a:buClr>
                <a:schemeClr val="dk1"/>
              </a:buClr>
              <a:buSzPts val="2000"/>
              <a:buFont typeface="Arial"/>
              <a:buNone/>
            </a:pPr>
            <a:r>
              <a:rPr b="1" lang="en-US" sz="1700">
                <a:solidFill>
                  <a:schemeClr val="dk1"/>
                </a:solidFill>
                <a:latin typeface="Helvetica Neue"/>
                <a:ea typeface="Helvetica Neue"/>
                <a:cs typeface="Helvetica Neue"/>
                <a:sym typeface="Helvetica Neue"/>
              </a:rPr>
              <a:t>Trench with </a:t>
            </a:r>
            <a:r>
              <a:rPr b="1" i="1" lang="en-US" sz="1700">
                <a:solidFill>
                  <a:schemeClr val="dk1"/>
                </a:solidFill>
                <a:latin typeface="Helvetica Neue"/>
                <a:ea typeface="Helvetica Neue"/>
                <a:cs typeface="Helvetica Neue"/>
                <a:sym typeface="Helvetica Neue"/>
              </a:rPr>
              <a:t>q</a:t>
            </a:r>
            <a:r>
              <a:rPr b="1" lang="en-US" sz="1700">
                <a:solidFill>
                  <a:schemeClr val="dk1"/>
                </a:solidFill>
                <a:latin typeface="Helvetica Neue"/>
                <a:ea typeface="Helvetica Neue"/>
                <a:cs typeface="Helvetica Neue"/>
                <a:sym typeface="Helvetica Neue"/>
              </a:rPr>
              <a:t>-correction</a:t>
            </a:r>
            <a:r>
              <a:rPr lang="en-US" sz="1700">
                <a:solidFill>
                  <a:schemeClr val="dk1"/>
                </a:solidFill>
              </a:rPr>
              <a:t> (</a:t>
            </a:r>
            <a:r>
              <a:rPr b="1" lang="en-US" sz="1700">
                <a:solidFill>
                  <a:schemeClr val="dk1"/>
                </a:solidFill>
                <a:latin typeface="Helvetica Neue"/>
                <a:ea typeface="Helvetica Neue"/>
                <a:cs typeface="Helvetica Neue"/>
                <a:sym typeface="Helvetica Neue"/>
              </a:rPr>
              <a:t>V</a:t>
            </a:r>
            <a:r>
              <a:rPr b="1" baseline="-25000" lang="en-US" sz="1700">
                <a:solidFill>
                  <a:schemeClr val="dk1"/>
                </a:solidFill>
                <a:latin typeface="Helvetica Neue"/>
                <a:ea typeface="Helvetica Neue"/>
                <a:cs typeface="Helvetica Neue"/>
                <a:sym typeface="Helvetica Neue"/>
              </a:rPr>
              <a:t>p</a:t>
            </a:r>
            <a:r>
              <a:rPr b="1" lang="en-US" sz="1700">
                <a:solidFill>
                  <a:schemeClr val="dk1"/>
                </a:solidFill>
                <a:latin typeface="Helvetica Neue"/>
                <a:ea typeface="Helvetica Neue"/>
                <a:cs typeface="Helvetica Neue"/>
                <a:sym typeface="Helvetica Neue"/>
              </a:rPr>
              <a:t> = 25 V)</a:t>
            </a:r>
            <a:endParaRPr sz="1000"/>
          </a:p>
        </p:txBody>
      </p:sp>
      <p:pic>
        <p:nvPicPr>
          <p:cNvPr id="129" name="Google Shape;129;p1"/>
          <p:cNvPicPr preferRelativeResize="0"/>
          <p:nvPr/>
        </p:nvPicPr>
        <p:blipFill rotWithShape="1">
          <a:blip r:embed="rId29">
            <a:alphaModFix/>
          </a:blip>
          <a:srcRect b="0" l="0" r="0" t="49794"/>
          <a:stretch/>
        </p:blipFill>
        <p:spPr>
          <a:xfrm>
            <a:off x="7256700" y="20335350"/>
            <a:ext cx="2630100" cy="3404525"/>
          </a:xfrm>
          <a:prstGeom prst="rect">
            <a:avLst/>
          </a:prstGeom>
          <a:noFill/>
          <a:ln>
            <a:noFill/>
          </a:ln>
        </p:spPr>
      </p:pic>
      <p:sp>
        <p:nvSpPr>
          <p:cNvPr id="130" name="Google Shape;130;p1"/>
          <p:cNvSpPr/>
          <p:nvPr/>
        </p:nvSpPr>
        <p:spPr>
          <a:xfrm>
            <a:off x="7273100" y="20335347"/>
            <a:ext cx="2630100" cy="663000"/>
          </a:xfrm>
          <a:prstGeom prst="rect">
            <a:avLst/>
          </a:prstGeom>
          <a:solidFill>
            <a:srgbClr val="F3F3F3"/>
          </a:solidFill>
          <a:ln>
            <a:noFill/>
          </a:ln>
        </p:spPr>
        <p:txBody>
          <a:bodyPr anchorCtr="0" anchor="t" bIns="45000" lIns="90000" spcFirstLastPara="1" rIns="90000" wrap="square" tIns="45000">
            <a:spAutoFit/>
          </a:bodyPr>
          <a:lstStyle/>
          <a:p>
            <a:pPr indent="0" lvl="0" marL="0" rtl="0" algn="ctr">
              <a:spcBef>
                <a:spcPts val="0"/>
              </a:spcBef>
              <a:spcAft>
                <a:spcPts val="0"/>
              </a:spcAft>
              <a:buClr>
                <a:schemeClr val="dk1"/>
              </a:buClr>
              <a:buSzPts val="2000"/>
              <a:buFont typeface="Arial"/>
              <a:buNone/>
            </a:pPr>
            <a:r>
              <a:rPr b="1" lang="en-US" sz="1700">
                <a:solidFill>
                  <a:schemeClr val="dk1"/>
                </a:solidFill>
                <a:latin typeface="Helvetica Neue"/>
                <a:ea typeface="Helvetica Neue"/>
                <a:cs typeface="Helvetica Neue"/>
                <a:sym typeface="Helvetica Neue"/>
              </a:rPr>
              <a:t>Reference Flat Surface </a:t>
            </a:r>
            <a:r>
              <a:rPr b="1" lang="en-US" sz="1700">
                <a:solidFill>
                  <a:schemeClr val="dk1"/>
                </a:solidFill>
                <a:latin typeface="Helvetica Neue"/>
                <a:ea typeface="Helvetica Neue"/>
                <a:cs typeface="Helvetica Neue"/>
                <a:sym typeface="Helvetica Neue"/>
              </a:rPr>
              <a:t> </a:t>
            </a:r>
            <a:r>
              <a:rPr lang="en-US" sz="1700">
                <a:solidFill>
                  <a:schemeClr val="dk1"/>
                </a:solidFill>
              </a:rPr>
              <a:t>(</a:t>
            </a:r>
            <a:r>
              <a:rPr b="1" lang="en-US" sz="1700">
                <a:solidFill>
                  <a:schemeClr val="dk1"/>
                </a:solidFill>
                <a:latin typeface="Helvetica Neue"/>
                <a:ea typeface="Helvetica Neue"/>
                <a:cs typeface="Helvetica Neue"/>
                <a:sym typeface="Helvetica Neue"/>
              </a:rPr>
              <a:t>V</a:t>
            </a:r>
            <a:r>
              <a:rPr b="1" baseline="-25000" lang="en-US" sz="1700">
                <a:solidFill>
                  <a:schemeClr val="dk1"/>
                </a:solidFill>
                <a:latin typeface="Helvetica Neue"/>
                <a:ea typeface="Helvetica Neue"/>
                <a:cs typeface="Helvetica Neue"/>
                <a:sym typeface="Helvetica Neue"/>
              </a:rPr>
              <a:t>p</a:t>
            </a:r>
            <a:r>
              <a:rPr b="1" lang="en-US" sz="1700">
                <a:solidFill>
                  <a:schemeClr val="dk1"/>
                </a:solidFill>
                <a:latin typeface="Helvetica Neue"/>
                <a:ea typeface="Helvetica Neue"/>
                <a:cs typeface="Helvetica Neue"/>
                <a:sym typeface="Helvetica Neue"/>
              </a:rPr>
              <a:t> = 25 V)</a:t>
            </a:r>
            <a:endParaRPr sz="1000"/>
          </a:p>
        </p:txBody>
      </p:sp>
      <p:sp>
        <p:nvSpPr>
          <p:cNvPr id="131" name="Google Shape;131;p1"/>
          <p:cNvSpPr txBox="1"/>
          <p:nvPr/>
        </p:nvSpPr>
        <p:spPr>
          <a:xfrm>
            <a:off x="32619800" y="32096550"/>
            <a:ext cx="11059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u="sng">
                <a:solidFill>
                  <a:schemeClr val="hlink"/>
                </a:solidFill>
                <a:hlinkClick r:id="rId30"/>
              </a:rPr>
              <a:t>https://github.com/lcpp-org/aps-dpp-2023-liu</a:t>
            </a:r>
            <a:r>
              <a:rPr b="1" lang="en-US" sz="3200"/>
              <a:t> </a:t>
            </a:r>
            <a:endParaRPr b="1" sz="3200"/>
          </a:p>
        </p:txBody>
      </p:sp>
      <p:sp>
        <p:nvSpPr>
          <p:cNvPr id="132" name="Google Shape;132;p1"/>
          <p:cNvSpPr txBox="1"/>
          <p:nvPr/>
        </p:nvSpPr>
        <p:spPr>
          <a:xfrm>
            <a:off x="14797600" y="32108775"/>
            <a:ext cx="18130200" cy="7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Helvetica Neue Light"/>
                <a:ea typeface="Helvetica Neue Light"/>
                <a:cs typeface="Helvetica Neue Light"/>
                <a:sym typeface="Helvetica Neue Light"/>
              </a:rPr>
              <a:t>[1] L. Meredith, M. Rezazadeh, H. Fazlul, V. Srinivasaragavan, O. Sanhni, D. Curreli, hPIC2: a hardware-accelerated, hybrid particle-in-cell code for dynamic plasma-material interactions, Computer Physics Communications, Volume 283, 108569, (2023)</a:t>
            </a:r>
            <a:endParaRPr sz="1300">
              <a:latin typeface="Helvetica Neue Light"/>
              <a:ea typeface="Helvetica Neue Light"/>
              <a:cs typeface="Helvetica Neue Light"/>
              <a:sym typeface="Helvetica Neue Light"/>
            </a:endParaRPr>
          </a:p>
          <a:p>
            <a:pPr indent="0" lvl="0" marL="0" rtl="0" algn="l">
              <a:spcBef>
                <a:spcPts val="0"/>
              </a:spcBef>
              <a:spcAft>
                <a:spcPts val="0"/>
              </a:spcAft>
              <a:buNone/>
            </a:pPr>
            <a:r>
              <a:rPr lang="en-US" sz="1300">
                <a:latin typeface="Helvetica Neue Light"/>
                <a:ea typeface="Helvetica Neue Light"/>
                <a:cs typeface="Helvetica Neue Light"/>
                <a:sym typeface="Helvetica Neue Light"/>
              </a:rPr>
              <a:t>[2] G.J.M. Hagelaar, How to normalize Maxwell–Boltzmann electrons in transient plasma models, Journal of Computational Physics, Volume 227, Issue 2, Pages 871-876, (2007)</a:t>
            </a:r>
            <a:endParaRPr sz="1300">
              <a:latin typeface="Helvetica Neue Light"/>
              <a:ea typeface="Helvetica Neue Light"/>
              <a:cs typeface="Helvetica Neue Light"/>
              <a:sym typeface="Helvetica Neue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