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2" r:id="rId3"/>
    <p:sldId id="257" r:id="rId4"/>
    <p:sldId id="263" r:id="rId5"/>
    <p:sldId id="260" r:id="rId6"/>
    <p:sldId id="258" r:id="rId7"/>
    <p:sldId id="259"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5C8990-DBFD-4B22-AA33-84572A4FE90F}"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493B2-2901-4762-BCF8-C436E8A285B7}" type="slidenum">
              <a:rPr lang="en-US" smtClean="0"/>
              <a:t>‹#›</a:t>
            </a:fld>
            <a:endParaRPr lang="en-US"/>
          </a:p>
        </p:txBody>
      </p:sp>
    </p:spTree>
    <p:extLst>
      <p:ext uri="{BB962C8B-B14F-4D97-AF65-F5344CB8AC3E}">
        <p14:creationId xmlns:p14="http://schemas.microsoft.com/office/powerpoint/2010/main" val="284548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C8990-DBFD-4B22-AA33-84572A4FE90F}"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493B2-2901-4762-BCF8-C436E8A285B7}" type="slidenum">
              <a:rPr lang="en-US" smtClean="0"/>
              <a:t>‹#›</a:t>
            </a:fld>
            <a:endParaRPr lang="en-US"/>
          </a:p>
        </p:txBody>
      </p:sp>
    </p:spTree>
    <p:extLst>
      <p:ext uri="{BB962C8B-B14F-4D97-AF65-F5344CB8AC3E}">
        <p14:creationId xmlns:p14="http://schemas.microsoft.com/office/powerpoint/2010/main" val="115280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C8990-DBFD-4B22-AA33-84572A4FE90F}"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493B2-2901-4762-BCF8-C436E8A285B7}" type="slidenum">
              <a:rPr lang="en-US" smtClean="0"/>
              <a:t>‹#›</a:t>
            </a:fld>
            <a:endParaRPr lang="en-US"/>
          </a:p>
        </p:txBody>
      </p:sp>
    </p:spTree>
    <p:extLst>
      <p:ext uri="{BB962C8B-B14F-4D97-AF65-F5344CB8AC3E}">
        <p14:creationId xmlns:p14="http://schemas.microsoft.com/office/powerpoint/2010/main" val="200062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C8990-DBFD-4B22-AA33-84572A4FE90F}"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493B2-2901-4762-BCF8-C436E8A285B7}" type="slidenum">
              <a:rPr lang="en-US" smtClean="0"/>
              <a:t>‹#›</a:t>
            </a:fld>
            <a:endParaRPr lang="en-US"/>
          </a:p>
        </p:txBody>
      </p:sp>
    </p:spTree>
    <p:extLst>
      <p:ext uri="{BB962C8B-B14F-4D97-AF65-F5344CB8AC3E}">
        <p14:creationId xmlns:p14="http://schemas.microsoft.com/office/powerpoint/2010/main" val="78638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C8990-DBFD-4B22-AA33-84572A4FE90F}"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493B2-2901-4762-BCF8-C436E8A285B7}" type="slidenum">
              <a:rPr lang="en-US" smtClean="0"/>
              <a:t>‹#›</a:t>
            </a:fld>
            <a:endParaRPr lang="en-US"/>
          </a:p>
        </p:txBody>
      </p:sp>
    </p:spTree>
    <p:extLst>
      <p:ext uri="{BB962C8B-B14F-4D97-AF65-F5344CB8AC3E}">
        <p14:creationId xmlns:p14="http://schemas.microsoft.com/office/powerpoint/2010/main" val="1563106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5C8990-DBFD-4B22-AA33-84572A4FE90F}"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493B2-2901-4762-BCF8-C436E8A285B7}" type="slidenum">
              <a:rPr lang="en-US" smtClean="0"/>
              <a:t>‹#›</a:t>
            </a:fld>
            <a:endParaRPr lang="en-US"/>
          </a:p>
        </p:txBody>
      </p:sp>
    </p:spTree>
    <p:extLst>
      <p:ext uri="{BB962C8B-B14F-4D97-AF65-F5344CB8AC3E}">
        <p14:creationId xmlns:p14="http://schemas.microsoft.com/office/powerpoint/2010/main" val="367259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C8990-DBFD-4B22-AA33-84572A4FE90F}" type="datetimeFigureOut">
              <a:rPr lang="en-US" smtClean="0"/>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493B2-2901-4762-BCF8-C436E8A285B7}" type="slidenum">
              <a:rPr lang="en-US" smtClean="0"/>
              <a:t>‹#›</a:t>
            </a:fld>
            <a:endParaRPr lang="en-US"/>
          </a:p>
        </p:txBody>
      </p:sp>
    </p:spTree>
    <p:extLst>
      <p:ext uri="{BB962C8B-B14F-4D97-AF65-F5344CB8AC3E}">
        <p14:creationId xmlns:p14="http://schemas.microsoft.com/office/powerpoint/2010/main" val="411413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5C8990-DBFD-4B22-AA33-84572A4FE90F}" type="datetimeFigureOut">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4493B2-2901-4762-BCF8-C436E8A285B7}" type="slidenum">
              <a:rPr lang="en-US" smtClean="0"/>
              <a:t>‹#›</a:t>
            </a:fld>
            <a:endParaRPr lang="en-US"/>
          </a:p>
        </p:txBody>
      </p:sp>
    </p:spTree>
    <p:extLst>
      <p:ext uri="{BB962C8B-B14F-4D97-AF65-F5344CB8AC3E}">
        <p14:creationId xmlns:p14="http://schemas.microsoft.com/office/powerpoint/2010/main" val="189058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C8990-DBFD-4B22-AA33-84572A4FE90F}" type="datetimeFigureOut">
              <a:rPr lang="en-US" smtClean="0"/>
              <a:t>6/26/2021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4493B2-2901-4762-BCF8-C436E8A285B7}" type="slidenum">
              <a:rPr lang="en-US" smtClean="0"/>
              <a:t>‹#›</a:t>
            </a:fld>
            <a:endParaRPr lang="en-US"/>
          </a:p>
        </p:txBody>
      </p:sp>
    </p:spTree>
    <p:extLst>
      <p:ext uri="{BB962C8B-B14F-4D97-AF65-F5344CB8AC3E}">
        <p14:creationId xmlns:p14="http://schemas.microsoft.com/office/powerpoint/2010/main" val="300738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C8990-DBFD-4B22-AA33-84572A4FE90F}"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493B2-2901-4762-BCF8-C436E8A285B7}" type="slidenum">
              <a:rPr lang="en-US" smtClean="0"/>
              <a:t>‹#›</a:t>
            </a:fld>
            <a:endParaRPr lang="en-US"/>
          </a:p>
        </p:txBody>
      </p:sp>
    </p:spTree>
    <p:extLst>
      <p:ext uri="{BB962C8B-B14F-4D97-AF65-F5344CB8AC3E}">
        <p14:creationId xmlns:p14="http://schemas.microsoft.com/office/powerpoint/2010/main" val="388137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C8990-DBFD-4B22-AA33-84572A4FE90F}"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493B2-2901-4762-BCF8-C436E8A285B7}" type="slidenum">
              <a:rPr lang="en-US" smtClean="0"/>
              <a:t>‹#›</a:t>
            </a:fld>
            <a:endParaRPr lang="en-US"/>
          </a:p>
        </p:txBody>
      </p:sp>
    </p:spTree>
    <p:extLst>
      <p:ext uri="{BB962C8B-B14F-4D97-AF65-F5344CB8AC3E}">
        <p14:creationId xmlns:p14="http://schemas.microsoft.com/office/powerpoint/2010/main" val="407159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C8990-DBFD-4B22-AA33-84572A4FE90F}" type="datetimeFigureOut">
              <a:rPr lang="en-US" smtClean="0"/>
              <a:t>6/26/2021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493B2-2901-4762-BCF8-C436E8A285B7}" type="slidenum">
              <a:rPr lang="en-US" smtClean="0"/>
              <a:t>‹#›</a:t>
            </a:fld>
            <a:endParaRPr lang="en-US"/>
          </a:p>
        </p:txBody>
      </p:sp>
    </p:spTree>
    <p:extLst>
      <p:ext uri="{BB962C8B-B14F-4D97-AF65-F5344CB8AC3E}">
        <p14:creationId xmlns:p14="http://schemas.microsoft.com/office/powerpoint/2010/main" val="7902862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4999786D-913C-4E94-AC30-E439BBB1491C}"/>
              </a:ext>
            </a:extLst>
          </p:cNvPr>
          <p:cNvPicPr>
            <a:picLocks noChangeAspect="1"/>
          </p:cNvPicPr>
          <p:nvPr/>
        </p:nvPicPr>
        <p:blipFill rotWithShape="1">
          <a:blip r:embed="rId2">
            <a:alphaModFix amt="40000"/>
          </a:blip>
          <a:srcRect b="6639"/>
          <a:stretch/>
        </p:blipFill>
        <p:spPr>
          <a:xfrm>
            <a:off x="20" y="10"/>
            <a:ext cx="12191980" cy="6857990"/>
          </a:xfrm>
          <a:prstGeom prst="rect">
            <a:avLst/>
          </a:prstGeom>
        </p:spPr>
      </p:pic>
      <p:sp>
        <p:nvSpPr>
          <p:cNvPr id="2" name="Title 1">
            <a:extLst>
              <a:ext uri="{FF2B5EF4-FFF2-40B4-BE49-F238E27FC236}">
                <a16:creationId xmlns:a16="http://schemas.microsoft.com/office/drawing/2014/main" id="{4E05014E-FFC4-4B36-B1C6-E9A5A25C34AE}"/>
              </a:ext>
            </a:extLst>
          </p:cNvPr>
          <p:cNvSpPr>
            <a:spLocks noGrp="1"/>
          </p:cNvSpPr>
          <p:nvPr>
            <p:ph type="ctrTitle"/>
          </p:nvPr>
        </p:nvSpPr>
        <p:spPr>
          <a:xfrm>
            <a:off x="965200" y="965200"/>
            <a:ext cx="10261600" cy="3564869"/>
          </a:xfrm>
        </p:spPr>
        <p:txBody>
          <a:bodyPr>
            <a:normAutofit/>
          </a:bodyPr>
          <a:lstStyle/>
          <a:p>
            <a:pPr algn="l"/>
            <a:r>
              <a:rPr lang="en-US" sz="11500">
                <a:ln w="22225">
                  <a:solidFill>
                    <a:schemeClr val="tx1"/>
                  </a:solidFill>
                  <a:miter lim="800000"/>
                </a:ln>
                <a:noFill/>
              </a:rPr>
              <a:t>Texas Crash Report</a:t>
            </a:r>
          </a:p>
        </p:txBody>
      </p:sp>
      <p:sp>
        <p:nvSpPr>
          <p:cNvPr id="3" name="Subtitle 2">
            <a:extLst>
              <a:ext uri="{FF2B5EF4-FFF2-40B4-BE49-F238E27FC236}">
                <a16:creationId xmlns:a16="http://schemas.microsoft.com/office/drawing/2014/main" id="{D5CD86E7-39B2-40B0-9EE3-700AEEAEB379}"/>
              </a:ext>
            </a:extLst>
          </p:cNvPr>
          <p:cNvSpPr>
            <a:spLocks noGrp="1"/>
          </p:cNvSpPr>
          <p:nvPr>
            <p:ph type="subTitle" idx="1"/>
          </p:nvPr>
        </p:nvSpPr>
        <p:spPr>
          <a:xfrm>
            <a:off x="965200" y="4572002"/>
            <a:ext cx="10261600" cy="1202995"/>
          </a:xfrm>
        </p:spPr>
        <p:txBody>
          <a:bodyPr>
            <a:normAutofit/>
          </a:bodyPr>
          <a:lstStyle/>
          <a:p>
            <a:pPr algn="l"/>
            <a:r>
              <a:rPr lang="en-US" sz="3200"/>
              <a:t>Presented by Latrice Puckett</a:t>
            </a:r>
          </a:p>
        </p:txBody>
      </p:sp>
    </p:spTree>
    <p:extLst>
      <p:ext uri="{BB962C8B-B14F-4D97-AF65-F5344CB8AC3E}">
        <p14:creationId xmlns:p14="http://schemas.microsoft.com/office/powerpoint/2010/main" val="302741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E435092-962E-40D3-AC4F-D46AE1950408}"/>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Good ol’ Texas, USA</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FF681574-4BD1-4D7C-9BA3-46AB5DFE5095}"/>
              </a:ext>
            </a:extLst>
          </p:cNvPr>
          <p:cNvSpPr>
            <a:spLocks noGrp="1"/>
          </p:cNvSpPr>
          <p:nvPr>
            <p:ph type="body" sz="half" idx="2"/>
          </p:nvPr>
        </p:nvSpPr>
        <p:spPr>
          <a:xfrm>
            <a:off x="640080" y="2872899"/>
            <a:ext cx="4243589" cy="3320668"/>
          </a:xfrm>
        </p:spPr>
        <p:txBody>
          <a:bodyPr vert="horz" lIns="91440" tIns="45720" rIns="91440" bIns="45720" rtlCol="0">
            <a:normAutofit/>
          </a:bodyPr>
          <a:lstStyle/>
          <a:p>
            <a:pPr indent="-228600">
              <a:buFont typeface="Arial" panose="020B0604020202020204" pitchFamily="34" charset="0"/>
              <a:buChar char="•"/>
            </a:pPr>
            <a:r>
              <a:rPr lang="en-US" sz="2200"/>
              <a:t>Texas is known for doing things bigger. They pride themselves on being a large and in charge state that paves the way for many industries. </a:t>
            </a:r>
          </a:p>
          <a:p>
            <a:pPr indent="-228600">
              <a:buFont typeface="Arial" panose="020B0604020202020204" pitchFamily="34" charset="0"/>
              <a:buChar char="•"/>
            </a:pPr>
            <a:r>
              <a:rPr lang="en-US" sz="2200"/>
              <a:t>But one thing Texas also excels at, is crashing  on the roads!</a:t>
            </a:r>
          </a:p>
          <a:p>
            <a:pPr indent="-228600">
              <a:buFont typeface="Arial" panose="020B0604020202020204" pitchFamily="34" charset="0"/>
              <a:buChar char="•"/>
            </a:pPr>
            <a:r>
              <a:rPr lang="en-US" sz="2200"/>
              <a:t>Let’s take a deeper look. </a:t>
            </a:r>
          </a:p>
        </p:txBody>
      </p:sp>
      <p:pic>
        <p:nvPicPr>
          <p:cNvPr id="8" name="Content Placeholder 7" descr="A picture containing icon&#10;&#10;Description automatically generated">
            <a:extLst>
              <a:ext uri="{FF2B5EF4-FFF2-40B4-BE49-F238E27FC236}">
                <a16:creationId xmlns:a16="http://schemas.microsoft.com/office/drawing/2014/main" id="{45E11FC3-D80E-4189-911B-CCC0827125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04"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8346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FFAE-B206-4863-BADA-8AC1A89C8F3D}"/>
              </a:ext>
            </a:extLst>
          </p:cNvPr>
          <p:cNvSpPr>
            <a:spLocks noGrp="1"/>
          </p:cNvSpPr>
          <p:nvPr>
            <p:ph type="title"/>
          </p:nvPr>
        </p:nvSpPr>
        <p:spPr>
          <a:xfrm>
            <a:off x="3998280" y="98796"/>
            <a:ext cx="4195439" cy="788972"/>
          </a:xfrm>
        </p:spPr>
        <p:txBody>
          <a:bodyPr/>
          <a:lstStyle/>
          <a:p>
            <a:r>
              <a:rPr lang="en-US" dirty="0"/>
              <a:t>Texas crash data!</a:t>
            </a:r>
          </a:p>
        </p:txBody>
      </p:sp>
      <p:pic>
        <p:nvPicPr>
          <p:cNvPr id="5" name="Picture 4">
            <a:extLst>
              <a:ext uri="{FF2B5EF4-FFF2-40B4-BE49-F238E27FC236}">
                <a16:creationId xmlns:a16="http://schemas.microsoft.com/office/drawing/2014/main" id="{E1800C47-F0E7-47E6-9F15-1A4B6092CB1E}"/>
              </a:ext>
            </a:extLst>
          </p:cNvPr>
          <p:cNvPicPr>
            <a:picLocks noChangeAspect="1"/>
          </p:cNvPicPr>
          <p:nvPr/>
        </p:nvPicPr>
        <p:blipFill>
          <a:blip r:embed="rId2"/>
          <a:stretch>
            <a:fillRect/>
          </a:stretch>
        </p:blipFill>
        <p:spPr>
          <a:xfrm>
            <a:off x="284724" y="887767"/>
            <a:ext cx="7908995" cy="5348659"/>
          </a:xfrm>
          <a:prstGeom prst="rect">
            <a:avLst/>
          </a:prstGeom>
        </p:spPr>
      </p:pic>
      <p:sp>
        <p:nvSpPr>
          <p:cNvPr id="3" name="Content Placeholder 2">
            <a:extLst>
              <a:ext uri="{FF2B5EF4-FFF2-40B4-BE49-F238E27FC236}">
                <a16:creationId xmlns:a16="http://schemas.microsoft.com/office/drawing/2014/main" id="{AC243328-75EE-4FDF-A17E-B5FE71199417}"/>
              </a:ext>
            </a:extLst>
          </p:cNvPr>
          <p:cNvSpPr>
            <a:spLocks noGrp="1"/>
          </p:cNvSpPr>
          <p:nvPr>
            <p:ph idx="1"/>
          </p:nvPr>
        </p:nvSpPr>
        <p:spPr>
          <a:xfrm>
            <a:off x="7159101" y="2752708"/>
            <a:ext cx="4896775" cy="4317723"/>
          </a:xfrm>
          <a:solidFill>
            <a:schemeClr val="bg2"/>
          </a:solidFill>
        </p:spPr>
        <p:txBody>
          <a:bodyPr>
            <a:normAutofit fontScale="92500"/>
          </a:bodyPr>
          <a:lstStyle/>
          <a:p>
            <a:r>
              <a:rPr lang="en-US" dirty="0"/>
              <a:t>So first, we look at all crashes for the year, we see that there is a crash nearly everyday! </a:t>
            </a:r>
          </a:p>
          <a:p>
            <a:r>
              <a:rPr lang="en-US" dirty="0"/>
              <a:t>Its hard to find any significance in the data, so we will up the ante a bit and look at days where 20 or more crashes happened. </a:t>
            </a:r>
          </a:p>
          <a:p>
            <a:r>
              <a:rPr lang="en-US" dirty="0"/>
              <a:t>What is shown is that most high-crash days happen in June. Possibly from summer traveling.  </a:t>
            </a:r>
          </a:p>
        </p:txBody>
      </p:sp>
    </p:spTree>
    <p:extLst>
      <p:ext uri="{BB962C8B-B14F-4D97-AF65-F5344CB8AC3E}">
        <p14:creationId xmlns:p14="http://schemas.microsoft.com/office/powerpoint/2010/main" val="316274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FFAE-B206-4863-BADA-8AC1A89C8F3D}"/>
              </a:ext>
            </a:extLst>
          </p:cNvPr>
          <p:cNvSpPr>
            <a:spLocks noGrp="1"/>
          </p:cNvSpPr>
          <p:nvPr>
            <p:ph type="title"/>
          </p:nvPr>
        </p:nvSpPr>
        <p:spPr>
          <a:xfrm>
            <a:off x="447583" y="384021"/>
            <a:ext cx="10515600" cy="1325563"/>
          </a:xfrm>
        </p:spPr>
        <p:txBody>
          <a:bodyPr/>
          <a:lstStyle/>
          <a:p>
            <a:r>
              <a:rPr lang="en-US" dirty="0"/>
              <a:t>Fridays are for crashing</a:t>
            </a:r>
          </a:p>
        </p:txBody>
      </p:sp>
      <p:pic>
        <p:nvPicPr>
          <p:cNvPr id="5" name="Picture 4">
            <a:extLst>
              <a:ext uri="{FF2B5EF4-FFF2-40B4-BE49-F238E27FC236}">
                <a16:creationId xmlns:a16="http://schemas.microsoft.com/office/drawing/2014/main" id="{60C0CE19-46D8-45C8-A920-52DF66A5CA77}"/>
              </a:ext>
            </a:extLst>
          </p:cNvPr>
          <p:cNvPicPr>
            <a:picLocks noChangeAspect="1"/>
          </p:cNvPicPr>
          <p:nvPr/>
        </p:nvPicPr>
        <p:blipFill>
          <a:blip r:embed="rId2"/>
          <a:stretch>
            <a:fillRect/>
          </a:stretch>
        </p:blipFill>
        <p:spPr>
          <a:xfrm>
            <a:off x="6258758" y="384021"/>
            <a:ext cx="5773444" cy="6083428"/>
          </a:xfrm>
          <a:prstGeom prst="rect">
            <a:avLst/>
          </a:prstGeom>
        </p:spPr>
      </p:pic>
      <p:sp>
        <p:nvSpPr>
          <p:cNvPr id="3" name="Content Placeholder 2">
            <a:extLst>
              <a:ext uri="{FF2B5EF4-FFF2-40B4-BE49-F238E27FC236}">
                <a16:creationId xmlns:a16="http://schemas.microsoft.com/office/drawing/2014/main" id="{AC243328-75EE-4FDF-A17E-B5FE71199417}"/>
              </a:ext>
            </a:extLst>
          </p:cNvPr>
          <p:cNvSpPr>
            <a:spLocks noGrp="1"/>
          </p:cNvSpPr>
          <p:nvPr>
            <p:ph idx="1"/>
          </p:nvPr>
        </p:nvSpPr>
        <p:spPr>
          <a:xfrm>
            <a:off x="838200" y="1825625"/>
            <a:ext cx="4594934" cy="4667250"/>
          </a:xfrm>
        </p:spPr>
        <p:txBody>
          <a:bodyPr/>
          <a:lstStyle/>
          <a:p>
            <a:r>
              <a:rPr lang="en-US" dirty="0"/>
              <a:t>We can look at days of the week and we see that Friday is the most prominent day that people get into crashes.</a:t>
            </a:r>
          </a:p>
          <a:p>
            <a:r>
              <a:rPr lang="en-US" dirty="0"/>
              <a:t>The color shows the month for each day of the week, and it seems as if May and November on Friday have the  most crashes.</a:t>
            </a:r>
          </a:p>
        </p:txBody>
      </p:sp>
    </p:spTree>
    <p:extLst>
      <p:ext uri="{BB962C8B-B14F-4D97-AF65-F5344CB8AC3E}">
        <p14:creationId xmlns:p14="http://schemas.microsoft.com/office/powerpoint/2010/main" val="71207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CA6B-25AB-4474-91A6-22E8C94A9D3A}"/>
              </a:ext>
            </a:extLst>
          </p:cNvPr>
          <p:cNvSpPr>
            <a:spLocks noGrp="1"/>
          </p:cNvSpPr>
          <p:nvPr>
            <p:ph type="title"/>
          </p:nvPr>
        </p:nvSpPr>
        <p:spPr/>
        <p:txBody>
          <a:bodyPr/>
          <a:lstStyle/>
          <a:p>
            <a:r>
              <a:rPr lang="en-US" dirty="0"/>
              <a:t>Look both ways before zooming</a:t>
            </a:r>
          </a:p>
        </p:txBody>
      </p:sp>
      <p:pic>
        <p:nvPicPr>
          <p:cNvPr id="5" name="Picture 4">
            <a:extLst>
              <a:ext uri="{FF2B5EF4-FFF2-40B4-BE49-F238E27FC236}">
                <a16:creationId xmlns:a16="http://schemas.microsoft.com/office/drawing/2014/main" id="{6CC64AF9-CE7A-47D3-A753-746AD68BDA6D}"/>
              </a:ext>
            </a:extLst>
          </p:cNvPr>
          <p:cNvPicPr>
            <a:picLocks noChangeAspect="1"/>
          </p:cNvPicPr>
          <p:nvPr/>
        </p:nvPicPr>
        <p:blipFill>
          <a:blip r:embed="rId2"/>
          <a:stretch>
            <a:fillRect/>
          </a:stretch>
        </p:blipFill>
        <p:spPr>
          <a:xfrm>
            <a:off x="4183982" y="1551365"/>
            <a:ext cx="8008018" cy="4351338"/>
          </a:xfrm>
          <a:prstGeom prst="rect">
            <a:avLst/>
          </a:prstGeom>
        </p:spPr>
      </p:pic>
      <p:sp>
        <p:nvSpPr>
          <p:cNvPr id="3" name="Content Placeholder 2">
            <a:extLst>
              <a:ext uri="{FF2B5EF4-FFF2-40B4-BE49-F238E27FC236}">
                <a16:creationId xmlns:a16="http://schemas.microsoft.com/office/drawing/2014/main" id="{5C6204A4-E33D-4538-9715-F77DF0ADDBC7}"/>
              </a:ext>
            </a:extLst>
          </p:cNvPr>
          <p:cNvSpPr>
            <a:spLocks noGrp="1"/>
          </p:cNvSpPr>
          <p:nvPr>
            <p:ph idx="1"/>
          </p:nvPr>
        </p:nvSpPr>
        <p:spPr>
          <a:xfrm>
            <a:off x="332171" y="1551364"/>
            <a:ext cx="3716045" cy="4689637"/>
          </a:xfrm>
        </p:spPr>
        <p:txBody>
          <a:bodyPr>
            <a:normAutofit fontScale="92500" lnSpcReduction="10000"/>
          </a:bodyPr>
          <a:lstStyle/>
          <a:p>
            <a:r>
              <a:rPr lang="en-US" dirty="0"/>
              <a:t>When we look at the speed of the crashes happening, we find that most occur when the speed limit is 30-45 mph. This could be due to most complex streets having those limits and people ignoring that and other laws.</a:t>
            </a:r>
          </a:p>
          <a:p>
            <a:r>
              <a:rPr lang="en-US" dirty="0"/>
              <a:t>There is also data on negative and zero speed, perhaps an error in the data entry.</a:t>
            </a:r>
          </a:p>
        </p:txBody>
      </p:sp>
    </p:spTree>
    <p:extLst>
      <p:ext uri="{BB962C8B-B14F-4D97-AF65-F5344CB8AC3E}">
        <p14:creationId xmlns:p14="http://schemas.microsoft.com/office/powerpoint/2010/main" val="155698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81FD-BB98-4F8A-AAF4-41C9A0384024}"/>
              </a:ext>
            </a:extLst>
          </p:cNvPr>
          <p:cNvSpPr>
            <a:spLocks noGrp="1"/>
          </p:cNvSpPr>
          <p:nvPr>
            <p:ph type="title"/>
          </p:nvPr>
        </p:nvSpPr>
        <p:spPr>
          <a:xfrm>
            <a:off x="3421232" y="152061"/>
            <a:ext cx="5349536" cy="602541"/>
          </a:xfrm>
        </p:spPr>
        <p:txBody>
          <a:bodyPr>
            <a:normAutofit fontScale="90000"/>
          </a:bodyPr>
          <a:lstStyle/>
          <a:p>
            <a:r>
              <a:rPr lang="en-US" dirty="0"/>
              <a:t>Bright Lights, Big Crashes</a:t>
            </a:r>
          </a:p>
        </p:txBody>
      </p:sp>
      <p:pic>
        <p:nvPicPr>
          <p:cNvPr id="5" name="Picture 4">
            <a:extLst>
              <a:ext uri="{FF2B5EF4-FFF2-40B4-BE49-F238E27FC236}">
                <a16:creationId xmlns:a16="http://schemas.microsoft.com/office/drawing/2014/main" id="{5F53F64A-6684-4497-835C-0A1F5B1CB752}"/>
              </a:ext>
            </a:extLst>
          </p:cNvPr>
          <p:cNvPicPr>
            <a:picLocks noChangeAspect="1"/>
          </p:cNvPicPr>
          <p:nvPr/>
        </p:nvPicPr>
        <p:blipFill>
          <a:blip r:embed="rId2"/>
          <a:stretch>
            <a:fillRect/>
          </a:stretch>
        </p:blipFill>
        <p:spPr>
          <a:xfrm>
            <a:off x="3835153" y="2277040"/>
            <a:ext cx="8246615" cy="4479010"/>
          </a:xfrm>
          <a:prstGeom prst="rect">
            <a:avLst/>
          </a:prstGeom>
        </p:spPr>
      </p:pic>
      <p:sp>
        <p:nvSpPr>
          <p:cNvPr id="3" name="Content Placeholder 2">
            <a:extLst>
              <a:ext uri="{FF2B5EF4-FFF2-40B4-BE49-F238E27FC236}">
                <a16:creationId xmlns:a16="http://schemas.microsoft.com/office/drawing/2014/main" id="{DB2529C0-70DF-4759-9C92-59193880AEA5}"/>
              </a:ext>
            </a:extLst>
          </p:cNvPr>
          <p:cNvSpPr>
            <a:spLocks noGrp="1"/>
          </p:cNvSpPr>
          <p:nvPr>
            <p:ph idx="1"/>
          </p:nvPr>
        </p:nvSpPr>
        <p:spPr>
          <a:xfrm>
            <a:off x="305540" y="972737"/>
            <a:ext cx="11886460" cy="1699442"/>
          </a:xfrm>
        </p:spPr>
        <p:txBody>
          <a:bodyPr>
            <a:normAutofit fontScale="92500" lnSpcReduction="20000"/>
          </a:bodyPr>
          <a:lstStyle/>
          <a:p>
            <a:r>
              <a:rPr lang="en-US" dirty="0"/>
              <a:t>It is also important to look at the cities and counties reporting the crashes. Now for this data, the counties and cities are coded with numbers that we do not have access to. </a:t>
            </a:r>
          </a:p>
          <a:p>
            <a:r>
              <a:rPr lang="en-US" dirty="0"/>
              <a:t>But with the county on the X-axis and the city being color, we can assume that county 101 holds a large city! </a:t>
            </a:r>
          </a:p>
          <a:p>
            <a:pPr marL="0" indent="0">
              <a:buNone/>
            </a:pPr>
            <a:endParaRPr lang="en-US" dirty="0"/>
          </a:p>
          <a:p>
            <a:endParaRPr lang="en-US" dirty="0"/>
          </a:p>
          <a:p>
            <a:endParaRPr lang="en-US" dirty="0"/>
          </a:p>
        </p:txBody>
      </p:sp>
      <p:sp>
        <p:nvSpPr>
          <p:cNvPr id="7" name="TextBox 6">
            <a:extLst>
              <a:ext uri="{FF2B5EF4-FFF2-40B4-BE49-F238E27FC236}">
                <a16:creationId xmlns:a16="http://schemas.microsoft.com/office/drawing/2014/main" id="{88517DFB-7A6E-401E-A29E-42A9E1D89261}"/>
              </a:ext>
            </a:extLst>
          </p:cNvPr>
          <p:cNvSpPr txBox="1"/>
          <p:nvPr/>
        </p:nvSpPr>
        <p:spPr>
          <a:xfrm>
            <a:off x="111709" y="3163101"/>
            <a:ext cx="3613212" cy="2092881"/>
          </a:xfrm>
          <a:prstGeom prst="rect">
            <a:avLst/>
          </a:prstGeom>
          <a:noFill/>
        </p:spPr>
        <p:txBody>
          <a:bodyPr wrap="square">
            <a:spAutoFit/>
          </a:bodyPr>
          <a:lstStyle/>
          <a:p>
            <a:r>
              <a:rPr lang="en-US" sz="2600" dirty="0"/>
              <a:t>The blue color represents 601 crashes for one city. Probably somewhere in central Texas, like Austin, Dallas or Houston. </a:t>
            </a:r>
          </a:p>
        </p:txBody>
      </p:sp>
    </p:spTree>
    <p:extLst>
      <p:ext uri="{BB962C8B-B14F-4D97-AF65-F5344CB8AC3E}">
        <p14:creationId xmlns:p14="http://schemas.microsoft.com/office/powerpoint/2010/main" val="29449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9C13-979E-4381-8907-48A00EA1C9BC}"/>
              </a:ext>
            </a:extLst>
          </p:cNvPr>
          <p:cNvSpPr>
            <a:spLocks noGrp="1"/>
          </p:cNvSpPr>
          <p:nvPr>
            <p:ph type="title"/>
          </p:nvPr>
        </p:nvSpPr>
        <p:spPr>
          <a:xfrm>
            <a:off x="3810370" y="187573"/>
            <a:ext cx="4754732" cy="797850"/>
          </a:xfrm>
        </p:spPr>
        <p:txBody>
          <a:bodyPr/>
          <a:lstStyle/>
          <a:p>
            <a:r>
              <a:rPr lang="en-US" dirty="0"/>
              <a:t>The Cost of the Rain</a:t>
            </a:r>
          </a:p>
        </p:txBody>
      </p:sp>
      <p:pic>
        <p:nvPicPr>
          <p:cNvPr id="5" name="Picture 4">
            <a:extLst>
              <a:ext uri="{FF2B5EF4-FFF2-40B4-BE49-F238E27FC236}">
                <a16:creationId xmlns:a16="http://schemas.microsoft.com/office/drawing/2014/main" id="{8F1BF928-560B-4965-AA15-54FA78AB9079}"/>
              </a:ext>
            </a:extLst>
          </p:cNvPr>
          <p:cNvPicPr>
            <a:picLocks noChangeAspect="1"/>
          </p:cNvPicPr>
          <p:nvPr/>
        </p:nvPicPr>
        <p:blipFill>
          <a:blip r:embed="rId2"/>
          <a:stretch>
            <a:fillRect/>
          </a:stretch>
        </p:blipFill>
        <p:spPr>
          <a:xfrm>
            <a:off x="6161103" y="1038816"/>
            <a:ext cx="5817484" cy="5512396"/>
          </a:xfrm>
          <a:prstGeom prst="rect">
            <a:avLst/>
          </a:prstGeom>
        </p:spPr>
      </p:pic>
      <p:sp>
        <p:nvSpPr>
          <p:cNvPr id="3" name="Content Placeholder 2">
            <a:extLst>
              <a:ext uri="{FF2B5EF4-FFF2-40B4-BE49-F238E27FC236}">
                <a16:creationId xmlns:a16="http://schemas.microsoft.com/office/drawing/2014/main" id="{7A6D7A10-03EE-45C7-A56B-0A4AE6B80107}"/>
              </a:ext>
            </a:extLst>
          </p:cNvPr>
          <p:cNvSpPr>
            <a:spLocks noGrp="1"/>
          </p:cNvSpPr>
          <p:nvPr>
            <p:ph idx="1"/>
          </p:nvPr>
        </p:nvSpPr>
        <p:spPr>
          <a:xfrm>
            <a:off x="491970" y="1141412"/>
            <a:ext cx="5669133" cy="5641128"/>
          </a:xfrm>
        </p:spPr>
        <p:txBody>
          <a:bodyPr>
            <a:normAutofit/>
          </a:bodyPr>
          <a:lstStyle/>
          <a:p>
            <a:r>
              <a:rPr lang="en-US" dirty="0"/>
              <a:t>In this chart we look at weather conditions paired with cost of crash damage being 1,000 dollars or not.</a:t>
            </a:r>
          </a:p>
          <a:p>
            <a:r>
              <a:rPr lang="en-US" dirty="0"/>
              <a:t>This data is again coded, but my guess is that 11 might be rainy, less than ideal driving conditions, which also resulted in crashes that cost a lot of damage! </a:t>
            </a:r>
          </a:p>
          <a:p>
            <a:r>
              <a:rPr lang="en-US" dirty="0"/>
              <a:t>We could possibly go a step further and check weather conditions with days of the year and see if it correlates with the rainy seasons. So many possibilities.  </a:t>
            </a:r>
          </a:p>
        </p:txBody>
      </p:sp>
    </p:spTree>
    <p:extLst>
      <p:ext uri="{BB962C8B-B14F-4D97-AF65-F5344CB8AC3E}">
        <p14:creationId xmlns:p14="http://schemas.microsoft.com/office/powerpoint/2010/main" val="236179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029F-1FA2-4CD5-B1B7-CE62A31D17E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FA74566-0E78-428E-9007-AE73F897C665}"/>
              </a:ext>
            </a:extLst>
          </p:cNvPr>
          <p:cNvSpPr>
            <a:spLocks noGrp="1"/>
          </p:cNvSpPr>
          <p:nvPr>
            <p:ph idx="1"/>
          </p:nvPr>
        </p:nvSpPr>
        <p:spPr/>
        <p:txBody>
          <a:bodyPr>
            <a:normAutofit lnSpcReduction="10000"/>
          </a:bodyPr>
          <a:lstStyle/>
          <a:p>
            <a:r>
              <a:rPr lang="en-US" dirty="0"/>
              <a:t>With all these data we can better work on Texas’ crashing problem. We now see the days and months that have the most occurrences and can work on advertising safe driving more before and during those  months. </a:t>
            </a:r>
          </a:p>
          <a:p>
            <a:r>
              <a:rPr lang="en-US" dirty="0"/>
              <a:t>We can implement better police coverage for the roads where people are likely to speed, </a:t>
            </a:r>
            <a:r>
              <a:rPr lang="en-US"/>
              <a:t>and can have </a:t>
            </a:r>
            <a:r>
              <a:rPr lang="en-US" dirty="0"/>
              <a:t>more patrols on Friday!</a:t>
            </a:r>
          </a:p>
          <a:p>
            <a:r>
              <a:rPr lang="en-US" dirty="0"/>
              <a:t>When it comes to weather we can start with driving education for those conditions, to make sure people are doing the right things and reducing the chances of crashing. </a:t>
            </a:r>
          </a:p>
          <a:p>
            <a:r>
              <a:rPr lang="en-US" dirty="0"/>
              <a:t>This one year of data has empowered the state of Texas to protect generations to come!</a:t>
            </a:r>
          </a:p>
        </p:txBody>
      </p:sp>
    </p:spTree>
    <p:extLst>
      <p:ext uri="{BB962C8B-B14F-4D97-AF65-F5344CB8AC3E}">
        <p14:creationId xmlns:p14="http://schemas.microsoft.com/office/powerpoint/2010/main" val="1502980025"/>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193</TotalTime>
  <Words>543</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Texas Crash Report</vt:lpstr>
      <vt:lpstr>Good ol’ Texas, USA</vt:lpstr>
      <vt:lpstr>Texas crash data!</vt:lpstr>
      <vt:lpstr>Fridays are for crashing</vt:lpstr>
      <vt:lpstr>Look both ways before zooming</vt:lpstr>
      <vt:lpstr>Bright Lights, Big Crashes</vt:lpstr>
      <vt:lpstr>The Cost of the Rain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Latrice Puckett</dc:creator>
  <cp:lastModifiedBy>Latrice Puckett</cp:lastModifiedBy>
  <cp:revision>12</cp:revision>
  <dcterms:created xsi:type="dcterms:W3CDTF">2021-06-24T03:37:22Z</dcterms:created>
  <dcterms:modified xsi:type="dcterms:W3CDTF">2021-06-27T04:08:36Z</dcterms:modified>
</cp:coreProperties>
</file>