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62" r:id="rId2"/>
    <p:sldId id="261" r:id="rId3"/>
    <p:sldId id="260" r:id="rId4"/>
    <p:sldId id="256"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609E37-D564-480C-A9E7-B8E02C2FA213}"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1481902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609E37-D564-480C-A9E7-B8E02C2FA213}"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12050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609E37-D564-480C-A9E7-B8E02C2FA213}"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108212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609E37-D564-480C-A9E7-B8E02C2FA213}"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D9626-DD4F-4D5F-B894-71B0E0D63F28}"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7531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609E37-D564-480C-A9E7-B8E02C2FA213}"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113142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609E37-D564-480C-A9E7-B8E02C2FA213}" type="datetimeFigureOut">
              <a:rPr lang="en-US" smtClean="0"/>
              <a:t>6/20/2021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1470919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609E37-D564-480C-A9E7-B8E02C2FA213}" type="datetimeFigureOut">
              <a:rPr lang="en-US" smtClean="0"/>
              <a:t>6/20/2021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89953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09E37-D564-480C-A9E7-B8E02C2FA213}"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1968144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09E37-D564-480C-A9E7-B8E02C2FA213}"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39486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09E37-D564-480C-A9E7-B8E02C2FA213}"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70503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609E37-D564-480C-A9E7-B8E02C2FA213}" type="datetimeFigureOut">
              <a:rPr lang="en-US" smtClean="0"/>
              <a:t>6/20/2021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102245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609E37-D564-480C-A9E7-B8E02C2FA213}"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403023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09E37-D564-480C-A9E7-B8E02C2FA213}" type="datetimeFigureOut">
              <a:rPr lang="en-US" smtClean="0"/>
              <a:t>6/20/2021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2194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609E37-D564-480C-A9E7-B8E02C2FA213}" type="datetimeFigureOut">
              <a:rPr lang="en-US" smtClean="0"/>
              <a:t>6/20/2021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1679925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609E37-D564-480C-A9E7-B8E02C2FA213}" type="datetimeFigureOut">
              <a:rPr lang="en-US" smtClean="0"/>
              <a:t>6/20/2021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216335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609E37-D564-480C-A9E7-B8E02C2FA213}" type="datetimeFigureOut">
              <a:rPr lang="en-US" smtClean="0"/>
              <a:t>6/20/2021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3783582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609E37-D564-480C-A9E7-B8E02C2FA213}" type="datetimeFigureOut">
              <a:rPr lang="en-US" smtClean="0"/>
              <a:t>6/20/2021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AD9626-DD4F-4D5F-B894-71B0E0D63F28}" type="slidenum">
              <a:rPr lang="en-US" smtClean="0"/>
              <a:t>‹#›</a:t>
            </a:fld>
            <a:endParaRPr lang="en-US"/>
          </a:p>
        </p:txBody>
      </p:sp>
    </p:spTree>
    <p:extLst>
      <p:ext uri="{BB962C8B-B14F-4D97-AF65-F5344CB8AC3E}">
        <p14:creationId xmlns:p14="http://schemas.microsoft.com/office/powerpoint/2010/main" val="128368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609E37-D564-480C-A9E7-B8E02C2FA213}" type="datetimeFigureOut">
              <a:rPr lang="en-US" smtClean="0"/>
              <a:t>6/20/2021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FAD9626-DD4F-4D5F-B894-71B0E0D63F28}" type="slidenum">
              <a:rPr lang="en-US" smtClean="0"/>
              <a:t>‹#›</a:t>
            </a:fld>
            <a:endParaRPr lang="en-US"/>
          </a:p>
        </p:txBody>
      </p:sp>
    </p:spTree>
    <p:extLst>
      <p:ext uri="{BB962C8B-B14F-4D97-AF65-F5344CB8AC3E}">
        <p14:creationId xmlns:p14="http://schemas.microsoft.com/office/powerpoint/2010/main" val="2752492475"/>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7EA696-0BB4-4B05-BF0F-6A971E81772E}"/>
              </a:ext>
            </a:extLst>
          </p:cNvPr>
          <p:cNvPicPr>
            <a:picLocks noChangeAspect="1"/>
          </p:cNvPicPr>
          <p:nvPr/>
        </p:nvPicPr>
        <p:blipFill rotWithShape="1">
          <a:blip r:embed="rId2"/>
          <a:srcRect t="10340" b="33411"/>
          <a:stretch/>
        </p:blipFill>
        <p:spPr>
          <a:xfrm>
            <a:off x="0" y="10"/>
            <a:ext cx="12191999" cy="6857990"/>
          </a:xfrm>
          <a:prstGeom prst="rect">
            <a:avLst/>
          </a:prstGeom>
        </p:spPr>
      </p:pic>
      <p:sp>
        <p:nvSpPr>
          <p:cNvPr id="2" name="Title 1">
            <a:extLst>
              <a:ext uri="{FF2B5EF4-FFF2-40B4-BE49-F238E27FC236}">
                <a16:creationId xmlns:a16="http://schemas.microsoft.com/office/drawing/2014/main" id="{26FBB447-8E75-42CC-B6D5-6584BA829E15}"/>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Video Game Sales Across the World</a:t>
            </a:r>
          </a:p>
        </p:txBody>
      </p:sp>
      <p:sp>
        <p:nvSpPr>
          <p:cNvPr id="3" name="Subtitle 2">
            <a:extLst>
              <a:ext uri="{FF2B5EF4-FFF2-40B4-BE49-F238E27FC236}">
                <a16:creationId xmlns:a16="http://schemas.microsoft.com/office/drawing/2014/main" id="{37F450A4-20D4-423F-B049-5855578E62D2}"/>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dirty="0">
                <a:solidFill>
                  <a:srgbClr val="FFFFFF"/>
                </a:solidFill>
              </a:rPr>
              <a:t>Increasing sales </a:t>
            </a:r>
            <a:r>
              <a:rPr lang="en-US">
                <a:solidFill>
                  <a:srgbClr val="FFFFFF"/>
                </a:solidFill>
              </a:rPr>
              <a:t>potential in </a:t>
            </a:r>
            <a:r>
              <a:rPr lang="en-US" dirty="0">
                <a:solidFill>
                  <a:srgbClr val="FFFFFF"/>
                </a:solidFill>
              </a:rPr>
              <a:t>many nations</a:t>
            </a:r>
          </a:p>
          <a:p>
            <a:endParaRPr lang="en-US" dirty="0">
              <a:solidFill>
                <a:srgbClr val="FFFFFF"/>
              </a:solidFill>
            </a:endParaRPr>
          </a:p>
          <a:p>
            <a:r>
              <a:rPr lang="en-US" dirty="0">
                <a:solidFill>
                  <a:srgbClr val="FFFFFF"/>
                </a:solidFill>
              </a:rPr>
              <a:t>Latrice</a:t>
            </a:r>
          </a:p>
        </p:txBody>
      </p:sp>
    </p:spTree>
    <p:extLst>
      <p:ext uri="{BB962C8B-B14F-4D97-AF65-F5344CB8AC3E}">
        <p14:creationId xmlns:p14="http://schemas.microsoft.com/office/powerpoint/2010/main" val="329997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B447-8E75-42CC-B6D5-6584BA829E15}"/>
              </a:ext>
            </a:extLst>
          </p:cNvPr>
          <p:cNvSpPr>
            <a:spLocks noGrp="1"/>
          </p:cNvSpPr>
          <p:nvPr>
            <p:ph type="ctrTitle"/>
          </p:nvPr>
        </p:nvSpPr>
        <p:spPr>
          <a:xfrm>
            <a:off x="8155567" y="1895745"/>
            <a:ext cx="3598468" cy="3066507"/>
          </a:xfrm>
        </p:spPr>
        <p:txBody>
          <a:bodyPr>
            <a:noAutofit/>
          </a:bodyPr>
          <a:lstStyle/>
          <a:p>
            <a:r>
              <a:rPr lang="en-US" sz="3200" dirty="0"/>
              <a:t>Over the years, video games sales have increased quite a bit!</a:t>
            </a:r>
          </a:p>
        </p:txBody>
      </p:sp>
      <p:sp>
        <p:nvSpPr>
          <p:cNvPr id="11" name="Rectangle 10">
            <a:extLst>
              <a:ext uri="{FF2B5EF4-FFF2-40B4-BE49-F238E27FC236}">
                <a16:creationId xmlns:a16="http://schemas.microsoft.com/office/drawing/2014/main" id="{4C1E981B-F06E-48B4-9275-F4B261AFC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6">
            <a:extLst>
              <a:ext uri="{FF2B5EF4-FFF2-40B4-BE49-F238E27FC236}">
                <a16:creationId xmlns:a16="http://schemas.microsoft.com/office/drawing/2014/main" id="{312E2C24-0CD2-4071-8CE2-B059993A9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Freeform 5">
            <a:extLst>
              <a:ext uri="{FF2B5EF4-FFF2-40B4-BE49-F238E27FC236}">
                <a16:creationId xmlns:a16="http://schemas.microsoft.com/office/drawing/2014/main" id="{24F1DC13-C830-4B86-A9C6-927F5C55D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Picture 5" descr="Chart, line chart&#10;&#10;Description automatically generated">
            <a:extLst>
              <a:ext uri="{FF2B5EF4-FFF2-40B4-BE49-F238E27FC236}">
                <a16:creationId xmlns:a16="http://schemas.microsoft.com/office/drawing/2014/main" id="{64C224F4-78F0-4C42-B52B-91C0BC7D6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292" y="246528"/>
            <a:ext cx="7838861" cy="4232984"/>
          </a:xfrm>
          <a:prstGeom prst="rect">
            <a:avLst/>
          </a:prstGeom>
          <a:effectLst/>
        </p:spPr>
      </p:pic>
      <p:sp>
        <p:nvSpPr>
          <p:cNvPr id="3" name="Subtitle 2">
            <a:extLst>
              <a:ext uri="{FF2B5EF4-FFF2-40B4-BE49-F238E27FC236}">
                <a16:creationId xmlns:a16="http://schemas.microsoft.com/office/drawing/2014/main" id="{37F450A4-20D4-423F-B049-5855578E62D2}"/>
              </a:ext>
            </a:extLst>
          </p:cNvPr>
          <p:cNvSpPr>
            <a:spLocks noGrp="1"/>
          </p:cNvSpPr>
          <p:nvPr>
            <p:ph type="subTitle" idx="1"/>
          </p:nvPr>
        </p:nvSpPr>
        <p:spPr>
          <a:xfrm>
            <a:off x="221234" y="4712500"/>
            <a:ext cx="7042489" cy="1621508"/>
          </a:xfrm>
        </p:spPr>
        <p:txBody>
          <a:bodyPr>
            <a:normAutofit/>
          </a:bodyPr>
          <a:lstStyle/>
          <a:p>
            <a:r>
              <a:rPr lang="en-US" sz="1800" dirty="0">
                <a:solidFill>
                  <a:schemeClr val="accent1">
                    <a:lumMod val="50000"/>
                  </a:schemeClr>
                </a:solidFill>
              </a:rPr>
              <a:t>But sales met their peak in 2009, and began to dip again. With 2020 forcing more people to stay inside and keep occupied and connected, we may see an increase in sales again</a:t>
            </a:r>
          </a:p>
        </p:txBody>
      </p:sp>
    </p:spTree>
    <p:extLst>
      <p:ext uri="{BB962C8B-B14F-4D97-AF65-F5344CB8AC3E}">
        <p14:creationId xmlns:p14="http://schemas.microsoft.com/office/powerpoint/2010/main" val="3467083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B447-8E75-42CC-B6D5-6584BA829E15}"/>
              </a:ext>
            </a:extLst>
          </p:cNvPr>
          <p:cNvSpPr>
            <a:spLocks noGrp="1"/>
          </p:cNvSpPr>
          <p:nvPr>
            <p:ph type="ctrTitle"/>
          </p:nvPr>
        </p:nvSpPr>
        <p:spPr>
          <a:xfrm>
            <a:off x="8667999" y="2370339"/>
            <a:ext cx="3231472" cy="3338004"/>
          </a:xfrm>
        </p:spPr>
        <p:txBody>
          <a:bodyPr>
            <a:noAutofit/>
          </a:bodyPr>
          <a:lstStyle/>
          <a:p>
            <a:pPr algn="ctr"/>
            <a:r>
              <a:rPr lang="en-US" sz="2800" dirty="0">
                <a:solidFill>
                  <a:schemeClr val="tx1"/>
                </a:solidFill>
              </a:rPr>
              <a:t>Globally, Action games dominate the field with sports coming in a close second. Games that include strategy, puzzle-solving, or adventure do not sell as readily.</a:t>
            </a:r>
          </a:p>
        </p:txBody>
      </p:sp>
      <p:pic>
        <p:nvPicPr>
          <p:cNvPr id="5" name="Picture 4">
            <a:extLst>
              <a:ext uri="{FF2B5EF4-FFF2-40B4-BE49-F238E27FC236}">
                <a16:creationId xmlns:a16="http://schemas.microsoft.com/office/drawing/2014/main" id="{627EA696-0BB4-4B05-BF0F-6A971E81772E}"/>
              </a:ext>
            </a:extLst>
          </p:cNvPr>
          <p:cNvPicPr>
            <a:picLocks noChangeAspect="1"/>
          </p:cNvPicPr>
          <p:nvPr/>
        </p:nvPicPr>
        <p:blipFill rotWithShape="1">
          <a:blip r:embed="rId2"/>
          <a:srcRect l="8876"/>
          <a:stretch/>
        </p:blipFill>
        <p:spPr>
          <a:xfrm>
            <a:off x="0" y="2"/>
            <a:ext cx="6249303" cy="6857998"/>
          </a:xfrm>
          <a:custGeom>
            <a:avLst/>
            <a:gdLst/>
            <a:ahLst/>
            <a:cxnLst/>
            <a:rect l="l" t="t" r="r" b="b"/>
            <a:pathLst>
              <a:path w="6249303" h="6857998">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effectLst>
            <a:outerShdw blurRad="381000" dist="152400" algn="tl" rotWithShape="0">
              <a:prstClr val="black">
                <a:alpha val="10000"/>
              </a:prstClr>
            </a:outerShdw>
          </a:effectLst>
        </p:spPr>
      </p:pic>
      <p:pic>
        <p:nvPicPr>
          <p:cNvPr id="8" name="Picture 7" descr="Chart, bar chart&#10;&#10;Description automatically generated">
            <a:extLst>
              <a:ext uri="{FF2B5EF4-FFF2-40B4-BE49-F238E27FC236}">
                <a16:creationId xmlns:a16="http://schemas.microsoft.com/office/drawing/2014/main" id="{270C737E-743B-4B3A-BF1D-8A6DEAF4F021}"/>
              </a:ext>
            </a:extLst>
          </p:cNvPr>
          <p:cNvPicPr>
            <a:picLocks noChangeAspect="1"/>
          </p:cNvPicPr>
          <p:nvPr/>
        </p:nvPicPr>
        <p:blipFill rotWithShape="1">
          <a:blip r:embed="rId3">
            <a:extLst>
              <a:ext uri="{28A0092B-C50C-407E-A947-70E740481C1C}">
                <a14:useLocalDpi xmlns:a14="http://schemas.microsoft.com/office/drawing/2010/main" val="0"/>
              </a:ext>
            </a:extLst>
          </a:blip>
          <a:srcRect r="14569"/>
          <a:stretch/>
        </p:blipFill>
        <p:spPr>
          <a:xfrm>
            <a:off x="154978" y="221040"/>
            <a:ext cx="8358043" cy="5274238"/>
          </a:xfrm>
          <a:prstGeom prst="rect">
            <a:avLst/>
          </a:prstGeom>
        </p:spPr>
      </p:pic>
    </p:spTree>
    <p:extLst>
      <p:ext uri="{BB962C8B-B14F-4D97-AF65-F5344CB8AC3E}">
        <p14:creationId xmlns:p14="http://schemas.microsoft.com/office/powerpoint/2010/main" val="124628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B447-8E75-42CC-B6D5-6584BA829E15}"/>
              </a:ext>
            </a:extLst>
          </p:cNvPr>
          <p:cNvSpPr>
            <a:spLocks noGrp="1"/>
          </p:cNvSpPr>
          <p:nvPr>
            <p:ph type="ctrTitle"/>
          </p:nvPr>
        </p:nvSpPr>
        <p:spPr>
          <a:xfrm>
            <a:off x="6981824" y="1367673"/>
            <a:ext cx="4375151" cy="2665509"/>
          </a:xfrm>
        </p:spPr>
        <p:txBody>
          <a:bodyPr>
            <a:normAutofit/>
          </a:bodyPr>
          <a:lstStyle/>
          <a:p>
            <a:pPr algn="r"/>
            <a:endParaRPr lang="en-US" sz="7200" dirty="0">
              <a:solidFill>
                <a:schemeClr val="bg1"/>
              </a:solidFill>
            </a:endParaRPr>
          </a:p>
        </p:txBody>
      </p:sp>
      <p:sp>
        <p:nvSpPr>
          <p:cNvPr id="3" name="Subtitle 2">
            <a:extLst>
              <a:ext uri="{FF2B5EF4-FFF2-40B4-BE49-F238E27FC236}">
                <a16:creationId xmlns:a16="http://schemas.microsoft.com/office/drawing/2014/main" id="{37F450A4-20D4-423F-B049-5855578E62D2}"/>
              </a:ext>
            </a:extLst>
          </p:cNvPr>
          <p:cNvSpPr>
            <a:spLocks noGrp="1"/>
          </p:cNvSpPr>
          <p:nvPr>
            <p:ph type="subTitle" idx="1"/>
          </p:nvPr>
        </p:nvSpPr>
        <p:spPr>
          <a:xfrm>
            <a:off x="6979182" y="4414180"/>
            <a:ext cx="4377793" cy="884538"/>
          </a:xfrm>
        </p:spPr>
        <p:txBody>
          <a:bodyPr>
            <a:normAutofit/>
          </a:bodyPr>
          <a:lstStyle/>
          <a:p>
            <a:pPr algn="r"/>
            <a:endParaRPr lang="en-US">
              <a:solidFill>
                <a:schemeClr val="bg1"/>
              </a:solidFill>
            </a:endParaRPr>
          </a:p>
        </p:txBody>
      </p:sp>
      <p:pic>
        <p:nvPicPr>
          <p:cNvPr id="11" name="Picture 10" descr="Chart, treemap chart&#10;&#10;Description automatically generated">
            <a:extLst>
              <a:ext uri="{FF2B5EF4-FFF2-40B4-BE49-F238E27FC236}">
                <a16:creationId xmlns:a16="http://schemas.microsoft.com/office/drawing/2014/main" id="{52F7B3CB-F008-44B4-8BA8-2ECD614C9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98" y="934133"/>
            <a:ext cx="11757603" cy="5852640"/>
          </a:xfrm>
          <a:prstGeom prst="rect">
            <a:avLst/>
          </a:prstGeom>
        </p:spPr>
      </p:pic>
      <p:sp>
        <p:nvSpPr>
          <p:cNvPr id="15" name="TextBox 14">
            <a:extLst>
              <a:ext uri="{FF2B5EF4-FFF2-40B4-BE49-F238E27FC236}">
                <a16:creationId xmlns:a16="http://schemas.microsoft.com/office/drawing/2014/main" id="{0F611413-7519-4AF9-A810-519C9B43AAEF}"/>
              </a:ext>
            </a:extLst>
          </p:cNvPr>
          <p:cNvSpPr txBox="1"/>
          <p:nvPr/>
        </p:nvSpPr>
        <p:spPr>
          <a:xfrm flipH="1">
            <a:off x="285417" y="181407"/>
            <a:ext cx="10091249" cy="646331"/>
          </a:xfrm>
          <a:prstGeom prst="rect">
            <a:avLst/>
          </a:prstGeom>
          <a:noFill/>
        </p:spPr>
        <p:txBody>
          <a:bodyPr wrap="square" rtlCol="0">
            <a:spAutoFit/>
          </a:bodyPr>
          <a:lstStyle/>
          <a:p>
            <a:r>
              <a:rPr lang="en-US" dirty="0"/>
              <a:t>When we dive into the most popular platforms, PS2, Xbox 360, and PS3 take the top three spots respectively, with action once again being the popular genre of choice.</a:t>
            </a:r>
          </a:p>
        </p:txBody>
      </p:sp>
    </p:spTree>
    <p:extLst>
      <p:ext uri="{BB962C8B-B14F-4D97-AF65-F5344CB8AC3E}">
        <p14:creationId xmlns:p14="http://schemas.microsoft.com/office/powerpoint/2010/main" val="319444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F450A4-20D4-423F-B049-5855578E62D2}"/>
              </a:ext>
            </a:extLst>
          </p:cNvPr>
          <p:cNvSpPr>
            <a:spLocks noGrp="1"/>
          </p:cNvSpPr>
          <p:nvPr>
            <p:ph type="subTitle" idx="1"/>
          </p:nvPr>
        </p:nvSpPr>
        <p:spPr>
          <a:xfrm>
            <a:off x="6979182" y="4414180"/>
            <a:ext cx="4377793" cy="884538"/>
          </a:xfrm>
        </p:spPr>
        <p:txBody>
          <a:bodyPr>
            <a:normAutofit/>
          </a:bodyPr>
          <a:lstStyle/>
          <a:p>
            <a:pPr algn="r"/>
            <a:endParaRPr lang="en-US">
              <a:solidFill>
                <a:schemeClr val="bg1"/>
              </a:solidFill>
            </a:endParaRPr>
          </a:p>
        </p:txBody>
      </p:sp>
      <p:pic>
        <p:nvPicPr>
          <p:cNvPr id="8" name="Picture 7" descr="Chart, line chart, histogram&#10;&#10;Description automatically generated">
            <a:extLst>
              <a:ext uri="{FF2B5EF4-FFF2-40B4-BE49-F238E27FC236}">
                <a16:creationId xmlns:a16="http://schemas.microsoft.com/office/drawing/2014/main" id="{7B157FDA-0570-4AAD-8AD4-FA64044B2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46" y="97654"/>
            <a:ext cx="9905131" cy="5849960"/>
          </a:xfrm>
          <a:prstGeom prst="rect">
            <a:avLst/>
          </a:prstGeom>
        </p:spPr>
      </p:pic>
      <p:sp>
        <p:nvSpPr>
          <p:cNvPr id="2" name="Title 1">
            <a:extLst>
              <a:ext uri="{FF2B5EF4-FFF2-40B4-BE49-F238E27FC236}">
                <a16:creationId xmlns:a16="http://schemas.microsoft.com/office/drawing/2014/main" id="{26FBB447-8E75-42CC-B6D5-6584BA829E15}"/>
              </a:ext>
            </a:extLst>
          </p:cNvPr>
          <p:cNvSpPr>
            <a:spLocks noGrp="1"/>
          </p:cNvSpPr>
          <p:nvPr>
            <p:ph type="ctrTitle"/>
          </p:nvPr>
        </p:nvSpPr>
        <p:spPr>
          <a:xfrm>
            <a:off x="328474" y="5798837"/>
            <a:ext cx="10868704" cy="1059163"/>
          </a:xfrm>
        </p:spPr>
        <p:txBody>
          <a:bodyPr>
            <a:noAutofit/>
          </a:bodyPr>
          <a:lstStyle/>
          <a:p>
            <a:r>
              <a:rPr lang="en-US" sz="1800" dirty="0">
                <a:solidFill>
                  <a:schemeClr val="tx1"/>
                </a:solidFill>
              </a:rPr>
              <a:t>If we look at the big contender, Nintendo we see that sales spiked around 2006 and tapered off again after that. We are hoping the global state of things will bring gaming back to the forefront of the consumer industry.</a:t>
            </a:r>
          </a:p>
        </p:txBody>
      </p:sp>
    </p:spTree>
    <p:extLst>
      <p:ext uri="{BB962C8B-B14F-4D97-AF65-F5344CB8AC3E}">
        <p14:creationId xmlns:p14="http://schemas.microsoft.com/office/powerpoint/2010/main" val="4679710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24</TotalTime>
  <Words>169</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Video Game Sales Across the World</vt:lpstr>
      <vt:lpstr>Over the years, video games sales have increased quite a bit!</vt:lpstr>
      <vt:lpstr>Globally, Action games dominate the field with sports coming in a close second. Games that include strategy, puzzle-solving, or adventure do not sell as readily.</vt:lpstr>
      <vt:lpstr>PowerPoint Presentation</vt:lpstr>
      <vt:lpstr>If we look at the big contender, Nintendo we see that sales spiked around 2006 and tapered off again after that. We are hoping the global state of things will bring gaming back to the forefront of the consumer industry.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 Across the World</dc:title>
  <dc:creator>Latrice Puckett</dc:creator>
  <cp:lastModifiedBy>Latrice Puckett</cp:lastModifiedBy>
  <cp:revision>3</cp:revision>
  <dcterms:created xsi:type="dcterms:W3CDTF">2021-06-20T17:48:52Z</dcterms:created>
  <dcterms:modified xsi:type="dcterms:W3CDTF">2021-06-20T18:13:48Z</dcterms:modified>
</cp:coreProperties>
</file>