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1" r:id="rId14"/>
    <p:sldId id="270" r:id="rId15"/>
    <p:sldId id="269" r:id="rId16"/>
    <p:sldId id="275" r:id="rId17"/>
    <p:sldId id="272" r:id="rId18"/>
    <p:sldId id="276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61F77-4492-4CA0-937B-763F635B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56E79-EF56-48A1-91B3-CAA76EB36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5668C-6EA2-496D-93A3-203B2B82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ED1D8-BF84-47BF-8701-A81E0782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FDF5D-7321-4376-ADA3-29C27895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0BF6B-FC81-4CB0-BB7B-625A0DA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1B483-E816-4E95-B6F0-1237B8941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DAF2E-642C-4073-8875-8B8A07D3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6E620-C4F2-46F1-8CC7-037B239A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C5B07-A4E1-4FE0-AE70-EEBD41C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BC6567-1775-4CD1-9166-A1AC82AD8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ECDF3E-B750-42B0-ACA5-F163313D4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E56AD-541B-40C1-A7F9-B767BF5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1A664-406C-4036-B5BE-16A02797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8CC04-A426-4258-8F81-9296DEDC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A7B8-97D1-4E23-B1C8-E369972E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62118-C25C-4DED-80E6-01AE99A5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05601-1A2E-4670-B66B-A5FDA74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BCCEC-1DF1-4E8B-B887-6E0C5307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7F8D2-D8B9-4228-AE16-BC6DA93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EB004-46AD-40ED-8ACE-FB5B01A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DBEF2-26DC-4611-9556-88F7F03F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51567-CB82-4078-841A-D102FF6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46907-177B-4D95-AD34-484D2A25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60793-AF41-4578-A811-54891C1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C0C16-AF5A-460F-BCE9-AD00144B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B04DC-5C46-4C41-870D-4017CC05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69D2BF-2566-4781-B661-6A94E63E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62D9A2-B181-4685-BB03-8FC85DC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12906-A19B-4BA0-AB8C-339C3E5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CEBE83-D01E-48C9-B6E7-BE769B3B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A9982-B929-4C99-B432-72C8CC59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E231F1-F565-4A70-95BA-426F52CF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D368E4-004D-4258-B1B5-4B6B0C26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6DD644-A8F9-42BA-90B5-A61AF8DD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A9ED7F-B54C-497A-B799-B739BB0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1D79C4-C090-4C39-BC2F-3809C803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8C3DC0-7D33-4A41-908F-AE19DD63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B6A8FF-B3B6-4492-AF2C-2A76F6DC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0131-9A83-4AB9-A98E-641EDCD0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C57EB5-881E-42FE-B2A4-78FA5C04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A9D35-6672-4CF4-98CB-21A123AB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AE1FA-F6DD-46C6-9BF8-4CA298CE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B3A43A-8F91-4F54-ABAE-09E0EC87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04F0C6-B09A-4B0C-B850-7258FD28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B7465A-0000-42F8-81D8-B9072A1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87A5B-6E69-4130-A46B-DCCF1BD0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6FF0D-0088-4ED1-910F-F3E0E48E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CAD751-6F42-4573-A516-F2A22844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53295-0C28-43B8-9A60-EB892A13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5790CE-5979-4BC0-9F6D-530A3EAA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65357-FA03-4CAE-9F2D-FC22D8C5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3A0AB-06D4-477B-A1EA-5D5B8F50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17AEE3-E971-435F-A765-C03B55839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B6584-74BC-47F6-9938-E8ABB9A40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F3DDE-3FE6-4772-B1CC-EF423AF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16F79F-0540-4FCE-AD3E-DE0DC1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13A44-5FFC-4946-AA73-916735F2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D20D3-6E94-40B2-8E1A-80855C48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3D5AE-843C-4501-A9D3-74336E0C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E7EA7-2F8C-4B35-A781-885DE7D72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B3AF-6374-43A0-92C2-F85495965E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0DED5-27C8-4177-B480-9AE0A1A28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2F748-C84F-4B74-8EB7-1821E864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667D-05D2-4855-953C-DDC5F760F2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EA4CCD-9DC3-4631-B707-43753FC1C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 </a:t>
            </a:r>
            <a:r>
              <a:rPr lang="es-MX" dirty="0" err="1"/>
              <a:t>Postkeynessiano</a:t>
            </a:r>
            <a:r>
              <a:rPr lang="es-MX" dirty="0"/>
              <a:t> de consumo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50AA9D-12A0-4EDA-8C89-78C48BCB9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808C2718-C652-4E0A-87FF-8A2AEFCF794F}"/>
                  </a:ext>
                </a:extLst>
              </p:cNvPr>
              <p:cNvSpPr/>
              <p:nvPr/>
            </p:nvSpPr>
            <p:spPr>
              <a:xfrm>
                <a:off x="426440" y="1482160"/>
                <a:ext cx="1133911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es el </a:t>
                </a:r>
                <a:r>
                  <a:rPr lang="en-US" dirty="0" err="1"/>
                  <a:t>entorno</a:t>
                </a:r>
                <a:r>
                  <a:rPr lang="en-US" dirty="0"/>
                  <a:t> </a:t>
                </a:r>
                <a:r>
                  <a:rPr lang="en-US" dirty="0" err="1"/>
                  <a:t>modeldo</a:t>
                </a:r>
                <a:r>
                  <a:rPr lang="en-US" dirty="0"/>
                  <a:t> de la </a:t>
                </a:r>
                <a:r>
                  <a:rPr lang="en-US" dirty="0" err="1"/>
                  <a:t>siguiente</a:t>
                </a:r>
                <a:r>
                  <a:rPr lang="en-US" dirty="0"/>
                  <a:t> forma: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propuesta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vez</a:t>
                </a:r>
                <a:r>
                  <a:rPr lang="en-US" dirty="0"/>
                  <a:t> de </a:t>
                </a:r>
                <a:r>
                  <a:rPr lang="en-US" dirty="0" err="1"/>
                  <a:t>vectores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, se </a:t>
                </a:r>
                <a:r>
                  <a:rPr lang="en-US" dirty="0" err="1"/>
                  <a:t>asigna</a:t>
                </a:r>
                <a:r>
                  <a:rPr lang="en-US" dirty="0"/>
                  <a:t> una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 </a:t>
                </a:r>
                <a:r>
                  <a:rPr lang="en-US" i="1" dirty="0"/>
                  <a:t>p</a:t>
                </a:r>
                <a:r>
                  <a:rPr lang="en-US" dirty="0"/>
                  <a:t> la </a:t>
                </a:r>
                <a:r>
                  <a:rPr lang="en-US" dirty="0" err="1"/>
                  <a:t>cual</a:t>
                </a:r>
                <a:r>
                  <a:rPr lang="en-US" dirty="0"/>
                  <a:t> </a:t>
                </a:r>
                <a:r>
                  <a:rPr lang="en-US" dirty="0" err="1"/>
                  <a:t>estrá</a:t>
                </a:r>
                <a:r>
                  <a:rPr lang="en-US" dirty="0"/>
                  <a:t> </a:t>
                </a:r>
                <a:r>
                  <a:rPr lang="en-US" dirty="0" err="1"/>
                  <a:t>estratificada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4:</a:t>
                </a:r>
              </a:p>
              <a:p>
                <a:pPr algn="just"/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Alto 		  1.0 &lt; p  &lt; 0.75	</a:t>
                </a:r>
                <a:r>
                  <a:rPr lang="en-US" dirty="0" err="1"/>
                  <a:t>Despilfarrador</a:t>
                </a:r>
                <a:endParaRPr lang="en-US" dirty="0"/>
              </a:p>
              <a:p>
                <a:pPr algn="just"/>
                <a:r>
                  <a:rPr lang="en-US" dirty="0"/>
                  <a:t>Medio		0.75 &lt; p &lt; 0.50	Le </a:t>
                </a:r>
                <a:r>
                  <a:rPr lang="en-US" dirty="0" err="1"/>
                  <a:t>gusta</a:t>
                </a:r>
                <a:r>
                  <a:rPr lang="en-US" dirty="0"/>
                  <a:t> </a:t>
                </a:r>
                <a:r>
                  <a:rPr lang="en-US" dirty="0" err="1"/>
                  <a:t>darse</a:t>
                </a:r>
                <a:r>
                  <a:rPr lang="en-US" dirty="0"/>
                  <a:t> sus </a:t>
                </a:r>
                <a:r>
                  <a:rPr lang="en-US" dirty="0" err="1"/>
                  <a:t>gustos</a:t>
                </a:r>
                <a:endParaRPr lang="en-US" dirty="0"/>
              </a:p>
              <a:p>
                <a:pPr algn="just"/>
                <a:r>
                  <a:rPr lang="en-US" dirty="0"/>
                  <a:t>Bajo		0.50 &lt; p &lt; 0.25	</a:t>
                </a:r>
                <a:r>
                  <a:rPr lang="en-US" dirty="0" err="1"/>
                  <a:t>Ahorrador</a:t>
                </a:r>
                <a:endParaRPr lang="en-US" dirty="0"/>
              </a:p>
              <a:p>
                <a:pPr algn="just"/>
                <a:r>
                  <a:rPr lang="en-US" dirty="0" err="1"/>
                  <a:t>Muy</a:t>
                </a:r>
                <a:r>
                  <a:rPr lang="en-US" dirty="0"/>
                  <a:t> Bajo		0.25 &lt; p &lt; 0.0 	</a:t>
                </a:r>
                <a:r>
                  <a:rPr lang="en-US" dirty="0" err="1"/>
                  <a:t>Tacaño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La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 de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dirty="0" err="1"/>
                  <a:t>estará</a:t>
                </a:r>
                <a:r>
                  <a:rPr lang="en-US" dirty="0"/>
                  <a:t> </a:t>
                </a:r>
                <a:r>
                  <a:rPr lang="en-US" dirty="0" err="1"/>
                  <a:t>modificada</a:t>
                </a:r>
                <a:r>
                  <a:rPr lang="en-US" dirty="0"/>
                  <a:t> por </a:t>
                </a:r>
                <a:r>
                  <a:rPr lang="en-US" dirty="0" err="1"/>
                  <a:t>su</a:t>
                </a:r>
                <a:r>
                  <a:rPr lang="en-US" dirty="0"/>
                  <a:t> vecindad. La </a:t>
                </a:r>
                <a:r>
                  <a:rPr lang="en-US" dirty="0" err="1"/>
                  <a:t>regla</a:t>
                </a:r>
                <a:r>
                  <a:rPr lang="en-US" dirty="0"/>
                  <a:t> es que la </a:t>
                </a:r>
                <a:r>
                  <a:rPr lang="en-US" dirty="0" err="1"/>
                  <a:t>moda</a:t>
                </a:r>
                <a:r>
                  <a:rPr lang="en-US" dirty="0"/>
                  <a:t> entre las </a:t>
                </a:r>
                <a:r>
                  <a:rPr lang="en-US" dirty="0" err="1"/>
                  <a:t>amistades</a:t>
                </a:r>
                <a:r>
                  <a:rPr lang="en-US" dirty="0"/>
                  <a:t> del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/>
                  <a:t>i </a:t>
                </a:r>
                <a:r>
                  <a:rPr lang="en-US" dirty="0"/>
                  <a:t>es la que </a:t>
                </a:r>
                <a:r>
                  <a:rPr lang="en-US" dirty="0" err="1"/>
                  <a:t>determinará</a:t>
                </a:r>
                <a:r>
                  <a:rPr lang="en-US" dirty="0"/>
                  <a:t> el </a:t>
                </a:r>
                <a:r>
                  <a:rPr lang="en-US" dirty="0" err="1"/>
                  <a:t>tipo</a:t>
                </a:r>
                <a:r>
                  <a:rPr lang="en-US" dirty="0"/>
                  <a:t> de </a:t>
                </a:r>
                <a:r>
                  <a:rPr lang="en-US" dirty="0" err="1"/>
                  <a:t>consumidor</a:t>
                </a:r>
                <a:r>
                  <a:rPr lang="en-US" dirty="0"/>
                  <a:t> que </a:t>
                </a:r>
                <a:r>
                  <a:rPr lang="en-US" dirty="0" err="1"/>
                  <a:t>será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. Una </a:t>
                </a:r>
                <a:r>
                  <a:rPr lang="en-US" dirty="0" err="1"/>
                  <a:t>vez</a:t>
                </a:r>
                <a:r>
                  <a:rPr lang="en-US" dirty="0"/>
                  <a:t> </a:t>
                </a:r>
                <a:r>
                  <a:rPr lang="en-US" dirty="0" err="1"/>
                  <a:t>definido</a:t>
                </a:r>
                <a:r>
                  <a:rPr lang="en-US" dirty="0"/>
                  <a:t> el </a:t>
                </a:r>
                <a:r>
                  <a:rPr lang="en-US" dirty="0" err="1"/>
                  <a:t>rango</a:t>
                </a:r>
                <a:r>
                  <a:rPr lang="en-US" dirty="0"/>
                  <a:t>, se genera un </a:t>
                </a:r>
                <a:r>
                  <a:rPr lang="en-US" dirty="0" err="1"/>
                  <a:t>número</a:t>
                </a:r>
                <a:r>
                  <a:rPr lang="en-US" dirty="0"/>
                  <a:t> </a:t>
                </a:r>
                <a:r>
                  <a:rPr lang="en-US" dirty="0" err="1"/>
                  <a:t>aleatorio</a:t>
                </a:r>
                <a:r>
                  <a:rPr lang="en-US" dirty="0"/>
                  <a:t> y es la </a:t>
                </a:r>
                <a:r>
                  <a:rPr lang="en-US" dirty="0" err="1"/>
                  <a:t>probabilidad</a:t>
                </a:r>
                <a:r>
                  <a:rPr lang="en-US" dirty="0"/>
                  <a:t> con la que </a:t>
                </a:r>
                <a:r>
                  <a:rPr lang="en-US" dirty="0" err="1"/>
                  <a:t>consumirá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iteración</a:t>
                </a:r>
                <a:r>
                  <a:rPr lang="en-US" dirty="0"/>
                  <a:t>. Por </a:t>
                </a:r>
                <a:r>
                  <a:rPr lang="en-US" dirty="0" err="1"/>
                  <a:t>ejemplo</a:t>
                </a:r>
                <a:r>
                  <a:rPr lang="en-US" dirty="0"/>
                  <a:t>, la </a:t>
                </a:r>
                <a:r>
                  <a:rPr lang="en-US" dirty="0" err="1"/>
                  <a:t>moda</a:t>
                </a:r>
                <a:r>
                  <a:rPr lang="en-US" dirty="0"/>
                  <a:t> entre las </a:t>
                </a:r>
                <a:r>
                  <a:rPr lang="en-US" dirty="0" err="1"/>
                  <a:t>amistades</a:t>
                </a:r>
                <a:r>
                  <a:rPr lang="en-US" dirty="0"/>
                  <a:t> del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resulta</a:t>
                </a:r>
                <a:r>
                  <a:rPr lang="en-US" dirty="0"/>
                  <a:t> ser “</a:t>
                </a:r>
                <a:r>
                  <a:rPr lang="en-US" dirty="0" err="1"/>
                  <a:t>Ahorrador</a:t>
                </a:r>
                <a:r>
                  <a:rPr lang="en-US" dirty="0"/>
                  <a:t>”, </a:t>
                </a:r>
                <a:r>
                  <a:rPr lang="en-US" dirty="0" err="1"/>
                  <a:t>entonces</a:t>
                </a:r>
                <a:r>
                  <a:rPr lang="en-US" dirty="0"/>
                  <a:t> la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 del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/>
                  <a:t>I </a:t>
                </a:r>
                <a:r>
                  <a:rPr lang="en-US" i="1" dirty="0" err="1"/>
                  <a:t>estará</a:t>
                </a:r>
                <a:r>
                  <a:rPr lang="en-US" dirty="0"/>
                  <a:t> entre 0.5 y 0.25. El </a:t>
                </a:r>
                <a:r>
                  <a:rPr lang="en-US" dirty="0" err="1"/>
                  <a:t>número</a:t>
                </a:r>
                <a:r>
                  <a:rPr lang="en-US" dirty="0"/>
                  <a:t> </a:t>
                </a:r>
                <a:r>
                  <a:rPr lang="en-US" dirty="0" err="1"/>
                  <a:t>aleatorio</a:t>
                </a:r>
                <a:r>
                  <a:rPr lang="en-US" dirty="0"/>
                  <a:t> para </a:t>
                </a:r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 </a:t>
                </a:r>
                <a:r>
                  <a:rPr lang="en-US" dirty="0" err="1"/>
                  <a:t>fue</a:t>
                </a:r>
                <a:r>
                  <a:rPr lang="en-US" dirty="0"/>
                  <a:t> p=0.34 y </a:t>
                </a:r>
                <a:r>
                  <a:rPr lang="en-US" dirty="0" err="1"/>
                  <a:t>será</a:t>
                </a:r>
                <a:r>
                  <a:rPr lang="en-US" dirty="0"/>
                  <a:t> la </a:t>
                </a:r>
                <a:r>
                  <a:rPr lang="en-US" dirty="0" err="1"/>
                  <a:t>probabilidad</a:t>
                </a:r>
                <a:r>
                  <a:rPr lang="en-US" dirty="0"/>
                  <a:t> de que </a:t>
                </a:r>
                <a:r>
                  <a:rPr lang="en-US" dirty="0" err="1"/>
                  <a:t>consuma</a:t>
                </a:r>
                <a:r>
                  <a:rPr lang="en-US" dirty="0"/>
                  <a:t>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iteración</a:t>
                </a:r>
                <a:r>
                  <a:rPr lang="en-US" dirty="0"/>
                  <a:t> para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uno</a:t>
                </a:r>
                <a:r>
                  <a:rPr lang="en-US" dirty="0"/>
                  <a:t> de sus </a:t>
                </a:r>
                <a:r>
                  <a:rPr lang="en-US" dirty="0" err="1"/>
                  <a:t>vecinos</a:t>
                </a:r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808C2718-C652-4E0A-87FF-8A2AEFCF7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40" y="1482160"/>
                <a:ext cx="11339119" cy="3970318"/>
              </a:xfrm>
              <a:prstGeom prst="rect">
                <a:avLst/>
              </a:prstGeom>
              <a:blipFill>
                <a:blip r:embed="rId2"/>
                <a:stretch>
                  <a:fillRect l="-484" t="-768" r="-430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68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28AD733-C2B1-4574-97E4-5CEB977BD7DA}"/>
                  </a:ext>
                </a:extLst>
              </p:cNvPr>
              <p:cNvSpPr/>
              <p:nvPr/>
            </p:nvSpPr>
            <p:spPr>
              <a:xfrm>
                <a:off x="426440" y="1482160"/>
                <a:ext cx="1133911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Para la </a:t>
                </a:r>
                <a:r>
                  <a:rPr lang="en-US" dirty="0" err="1"/>
                  <a:t>memoria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pensó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seguir</a:t>
                </a:r>
                <a:r>
                  <a:rPr lang="en-US" dirty="0"/>
                  <a:t> la </a:t>
                </a:r>
                <a:r>
                  <a:rPr lang="en-US" dirty="0" err="1"/>
                  <a:t>línea</a:t>
                </a:r>
                <a:r>
                  <a:rPr lang="en-US" dirty="0"/>
                  <a:t> </a:t>
                </a:r>
                <a:r>
                  <a:rPr lang="en-US" dirty="0" err="1"/>
                  <a:t>generada</a:t>
                </a:r>
                <a:r>
                  <a:rPr lang="en-US" dirty="0"/>
                  <a:t> por el </a:t>
                </a:r>
                <a:r>
                  <a:rPr lang="en-US" dirty="0" err="1"/>
                  <a:t>modelo</a:t>
                </a:r>
                <a:r>
                  <a:rPr lang="en-US" dirty="0"/>
                  <a:t> original, </a:t>
                </a:r>
                <a:r>
                  <a:rPr lang="en-US" dirty="0" err="1"/>
                  <a:t>donde</a:t>
                </a:r>
                <a:r>
                  <a:rPr lang="en-US" dirty="0"/>
                  <a:t>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dirty="0" err="1"/>
                  <a:t>recuerda</a:t>
                </a:r>
                <a:r>
                  <a:rPr lang="en-US" dirty="0"/>
                  <a:t> “k” </a:t>
                </a:r>
                <a:r>
                  <a:rPr lang="en-US" dirty="0" err="1"/>
                  <a:t>vectores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.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nuestro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, </a:t>
                </a:r>
                <a:r>
                  <a:rPr lang="en-US" dirty="0" err="1"/>
                  <a:t>sería</a:t>
                </a:r>
                <a:r>
                  <a:rPr lang="en-US" dirty="0"/>
                  <a:t> que </a:t>
                </a:r>
                <a:r>
                  <a:rPr lang="en-US" dirty="0" err="1"/>
                  <a:t>recordara</a:t>
                </a:r>
                <a:r>
                  <a:rPr lang="en-US" dirty="0"/>
                  <a:t> las </a:t>
                </a:r>
                <a:r>
                  <a:rPr lang="en-US" dirty="0" err="1"/>
                  <a:t>probabilidades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i="1" dirty="0"/>
                  <a:t>k </a:t>
                </a:r>
                <a:r>
                  <a:rPr lang="en-US" dirty="0" err="1"/>
                  <a:t>tiempos</a:t>
                </a:r>
                <a:r>
                  <a:rPr lang="en-US" dirty="0"/>
                  <a:t> </a:t>
                </a:r>
                <a:r>
                  <a:rPr lang="en-US" dirty="0" err="1"/>
                  <a:t>anteriores</a:t>
                </a:r>
                <a:r>
                  <a:rPr lang="en-US" dirty="0"/>
                  <a:t>. Para </a:t>
                </a:r>
                <a:r>
                  <a:rPr lang="en-US" dirty="0" err="1"/>
                  <a:t>esto</a:t>
                </a:r>
                <a:r>
                  <a:rPr lang="en-US" dirty="0"/>
                  <a:t> se propone que </a:t>
                </a:r>
                <a:r>
                  <a:rPr lang="en-US" dirty="0" err="1"/>
                  <a:t>haya</a:t>
                </a:r>
                <a:r>
                  <a:rPr lang="en-US" dirty="0"/>
                  <a:t> 2 </a:t>
                </a:r>
                <a:r>
                  <a:rPr lang="en-US" dirty="0" err="1"/>
                  <a:t>tipos</a:t>
                </a:r>
                <a:r>
                  <a:rPr lang="en-US" dirty="0"/>
                  <a:t> de </a:t>
                </a:r>
                <a:r>
                  <a:rPr lang="en-US" dirty="0" err="1"/>
                  <a:t>memoria</a:t>
                </a:r>
                <a:r>
                  <a:rPr lang="en-US" dirty="0"/>
                  <a:t> </a:t>
                </a:r>
                <a:r>
                  <a:rPr lang="en-US" dirty="0" err="1"/>
                  <a:t>basándonos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el </a:t>
                </a:r>
                <a:r>
                  <a:rPr lang="en-US" dirty="0" err="1"/>
                  <a:t>concepto</a:t>
                </a:r>
                <a:r>
                  <a:rPr lang="en-US" dirty="0"/>
                  <a:t> de </a:t>
                </a:r>
                <a:r>
                  <a:rPr lang="en-US" dirty="0" err="1"/>
                  <a:t>persistencia</a:t>
                </a:r>
                <a:r>
                  <a:rPr lang="en-US" dirty="0"/>
                  <a:t> y </a:t>
                </a:r>
                <a:r>
                  <a:rPr lang="en-US" dirty="0" err="1"/>
                  <a:t>antipersistencia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una </a:t>
                </a:r>
                <a:r>
                  <a:rPr lang="en-US" dirty="0" err="1"/>
                  <a:t>serie</a:t>
                </a:r>
                <a:r>
                  <a:rPr lang="en-US" dirty="0"/>
                  <a:t> de </a:t>
                </a:r>
                <a:r>
                  <a:rPr lang="en-US" dirty="0" err="1"/>
                  <a:t>tiempo</a:t>
                </a:r>
                <a:r>
                  <a:rPr lang="en-US" dirty="0"/>
                  <a:t>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Si el </a:t>
                </a:r>
                <a:r>
                  <a:rPr lang="en-US" dirty="0" err="1"/>
                  <a:t>agente</a:t>
                </a:r>
                <a:r>
                  <a:rPr lang="en-US" dirty="0"/>
                  <a:t> es </a:t>
                </a:r>
                <a:r>
                  <a:rPr lang="en-US" dirty="0" err="1"/>
                  <a:t>persistente</a:t>
                </a:r>
                <a:r>
                  <a:rPr lang="en-US" dirty="0"/>
                  <a:t>, </a:t>
                </a:r>
                <a:r>
                  <a:rPr lang="en-US" dirty="0" err="1"/>
                  <a:t>quiere</a:t>
                </a:r>
                <a:r>
                  <a:rPr lang="en-US" dirty="0"/>
                  <a:t> </a:t>
                </a:r>
                <a:r>
                  <a:rPr lang="en-US" dirty="0" err="1"/>
                  <a:t>decir</a:t>
                </a:r>
                <a:r>
                  <a:rPr lang="en-US" dirty="0"/>
                  <a:t> que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t-1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dirty="0" err="1"/>
                  <a:t>aumentó</a:t>
                </a:r>
                <a:r>
                  <a:rPr lang="en-US" dirty="0"/>
                  <a:t> la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, </a:t>
                </a:r>
                <a:r>
                  <a:rPr lang="en-US" dirty="0" err="1"/>
                  <a:t>en</a:t>
                </a:r>
                <a:r>
                  <a:rPr lang="en-US" dirty="0"/>
                  <a:t> t la </a:t>
                </a:r>
                <a:r>
                  <a:rPr lang="en-US" dirty="0" err="1"/>
                  <a:t>aumentará</a:t>
                </a:r>
                <a:r>
                  <a:rPr lang="en-US" dirty="0"/>
                  <a:t>,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t-1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dirty="0" err="1"/>
                  <a:t>disminuyó</a:t>
                </a:r>
                <a:r>
                  <a:rPr lang="en-US" dirty="0"/>
                  <a:t>,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 </a:t>
                </a:r>
                <a:r>
                  <a:rPr lang="en-US" dirty="0" err="1"/>
                  <a:t>disminuirá</a:t>
                </a:r>
                <a:r>
                  <a:rPr lang="en-US" dirty="0"/>
                  <a:t>, </a:t>
                </a:r>
                <a:r>
                  <a:rPr lang="en-US" dirty="0" err="1"/>
                  <a:t>siempre</a:t>
                </a:r>
                <a:r>
                  <a:rPr lang="en-US" dirty="0"/>
                  <a:t> y </a:t>
                </a:r>
                <a:r>
                  <a:rPr lang="en-US" dirty="0" err="1"/>
                  <a:t>cuando</a:t>
                </a:r>
                <a:r>
                  <a:rPr lang="en-US" dirty="0"/>
                  <a:t> se </a:t>
                </a:r>
                <a:r>
                  <a:rPr lang="en-US" dirty="0" err="1"/>
                  <a:t>encuentre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el </a:t>
                </a:r>
                <a:r>
                  <a:rPr lang="en-US" dirty="0" err="1"/>
                  <a:t>mismo</a:t>
                </a:r>
                <a:r>
                  <a:rPr lang="en-US" dirty="0"/>
                  <a:t> </a:t>
                </a:r>
                <a:r>
                  <a:rPr lang="en-US" dirty="0" err="1"/>
                  <a:t>rango</a:t>
                </a:r>
                <a:r>
                  <a:rPr lang="en-US" dirty="0"/>
                  <a:t> de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Si el </a:t>
                </a:r>
                <a:r>
                  <a:rPr lang="en-US" dirty="0" err="1"/>
                  <a:t>agente</a:t>
                </a:r>
                <a:r>
                  <a:rPr lang="en-US" dirty="0"/>
                  <a:t> es </a:t>
                </a:r>
                <a:r>
                  <a:rPr lang="en-US" dirty="0" err="1"/>
                  <a:t>antipersistente</a:t>
                </a:r>
                <a:r>
                  <a:rPr lang="en-US" dirty="0"/>
                  <a:t>, </a:t>
                </a:r>
                <a:r>
                  <a:rPr lang="en-US" dirty="0" err="1"/>
                  <a:t>quiere</a:t>
                </a:r>
                <a:r>
                  <a:rPr lang="en-US" dirty="0"/>
                  <a:t> </a:t>
                </a:r>
                <a:r>
                  <a:rPr lang="en-US" dirty="0" err="1"/>
                  <a:t>decir</a:t>
                </a:r>
                <a:r>
                  <a:rPr lang="en-US" dirty="0"/>
                  <a:t> que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t-1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dirty="0" err="1"/>
                  <a:t>aumentó</a:t>
                </a:r>
                <a:r>
                  <a:rPr lang="en-US" dirty="0"/>
                  <a:t> la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, </a:t>
                </a:r>
                <a:r>
                  <a:rPr lang="en-US" dirty="0" err="1"/>
                  <a:t>en</a:t>
                </a:r>
                <a:r>
                  <a:rPr lang="en-US" dirty="0"/>
                  <a:t> t la </a:t>
                </a:r>
                <a:r>
                  <a:rPr lang="en-US" dirty="0" err="1"/>
                  <a:t>disminuirá</a:t>
                </a:r>
                <a:r>
                  <a:rPr lang="en-US" dirty="0"/>
                  <a:t>,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t-1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dirty="0" err="1"/>
                  <a:t>disminuyó</a:t>
                </a:r>
                <a:r>
                  <a:rPr lang="en-US" dirty="0"/>
                  <a:t>,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 </a:t>
                </a:r>
                <a:r>
                  <a:rPr lang="en-US" dirty="0" err="1"/>
                  <a:t>aumentará</a:t>
                </a:r>
                <a:r>
                  <a:rPr lang="en-US" dirty="0"/>
                  <a:t>, </a:t>
                </a:r>
                <a:r>
                  <a:rPr lang="en-US" dirty="0" err="1"/>
                  <a:t>siempre</a:t>
                </a:r>
                <a:r>
                  <a:rPr lang="en-US" dirty="0"/>
                  <a:t> y </a:t>
                </a:r>
                <a:r>
                  <a:rPr lang="en-US" dirty="0" err="1"/>
                  <a:t>cuando</a:t>
                </a:r>
                <a:r>
                  <a:rPr lang="en-US" dirty="0"/>
                  <a:t> se </a:t>
                </a:r>
                <a:r>
                  <a:rPr lang="en-US" dirty="0" err="1"/>
                  <a:t>encuentre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el </a:t>
                </a:r>
                <a:r>
                  <a:rPr lang="en-US" dirty="0" err="1"/>
                  <a:t>mismo</a:t>
                </a:r>
                <a:r>
                  <a:rPr lang="en-US" dirty="0"/>
                  <a:t> </a:t>
                </a:r>
                <a:r>
                  <a:rPr lang="en-US" dirty="0" err="1"/>
                  <a:t>rango</a:t>
                </a:r>
                <a:r>
                  <a:rPr lang="en-US" dirty="0"/>
                  <a:t> de </a:t>
                </a:r>
                <a:r>
                  <a:rPr lang="en-US" dirty="0" err="1"/>
                  <a:t>probabilidad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. </a:t>
                </a:r>
                <a:r>
                  <a:rPr lang="en-US" dirty="0" err="1"/>
                  <a:t>Sería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un </a:t>
                </a:r>
                <a:r>
                  <a:rPr lang="en-US" dirty="0" err="1"/>
                  <a:t>movimiento</a:t>
                </a:r>
                <a:r>
                  <a:rPr lang="en-US" dirty="0"/>
                  <a:t> </a:t>
                </a:r>
                <a:r>
                  <a:rPr lang="en-US" dirty="0" err="1"/>
                  <a:t>compensatorio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Hasta el </a:t>
                </a:r>
                <a:r>
                  <a:rPr lang="en-US" dirty="0" err="1"/>
                  <a:t>momento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elemento</a:t>
                </a:r>
                <a:r>
                  <a:rPr lang="en-US" dirty="0"/>
                  <a:t> no se </a:t>
                </a:r>
                <a:r>
                  <a:rPr lang="en-US" dirty="0" err="1"/>
                  <a:t>pudo</a:t>
                </a:r>
                <a:r>
                  <a:rPr lang="en-US" dirty="0"/>
                  <a:t> </a:t>
                </a:r>
                <a:r>
                  <a:rPr lang="en-US" dirty="0" err="1"/>
                  <a:t>integrar</a:t>
                </a:r>
                <a:r>
                  <a:rPr lang="en-US" dirty="0"/>
                  <a:t> por </a:t>
                </a:r>
                <a:r>
                  <a:rPr lang="en-US" dirty="0" err="1"/>
                  <a:t>falta</a:t>
                </a:r>
                <a:r>
                  <a:rPr lang="en-US" dirty="0"/>
                  <a:t> de </a:t>
                </a:r>
                <a:r>
                  <a:rPr lang="en-US" dirty="0" err="1"/>
                  <a:t>tiempo</a:t>
                </a:r>
                <a:endParaRPr lang="en-US" dirty="0"/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28AD733-C2B1-4574-97E4-5CEB977B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40" y="1482160"/>
                <a:ext cx="11339119" cy="3970318"/>
              </a:xfrm>
              <a:prstGeom prst="rect">
                <a:avLst/>
              </a:prstGeom>
              <a:blipFill>
                <a:blip r:embed="rId2"/>
                <a:stretch>
                  <a:fillRect l="-484" t="-768" r="-430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7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66C9D-C2BC-4082-868E-D0E55CA1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B061E-4DAD-4FE7-8638-43E6D90B4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C6212-22AD-40C8-A804-C39A0D69BF90}"/>
              </a:ext>
            </a:extLst>
          </p:cNvPr>
          <p:cNvSpPr txBox="1"/>
          <p:nvPr/>
        </p:nvSpPr>
        <p:spPr>
          <a:xfrm>
            <a:off x="562062" y="377505"/>
            <a:ext cx="9026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Simple: Consumidor Neoclásico</a:t>
            </a:r>
          </a:p>
          <a:p>
            <a:endParaRPr lang="es-MX" dirty="0"/>
          </a:p>
          <a:p>
            <a:r>
              <a:rPr lang="es-MX" dirty="0"/>
              <a:t>P				0.5 para todos</a:t>
            </a:r>
          </a:p>
          <a:p>
            <a:r>
              <a:rPr lang="en-US" dirty="0"/>
              <a:t>N				50 </a:t>
            </a:r>
            <a:r>
              <a:rPr lang="en-US" dirty="0" err="1"/>
              <a:t>Agentes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			50,000</a:t>
            </a:r>
          </a:p>
          <a:p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Banco		100u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		10u</a:t>
            </a:r>
          </a:p>
          <a:p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			No hay </a:t>
            </a:r>
            <a:r>
              <a:rPr lang="en-US" dirty="0" err="1"/>
              <a:t>influencia</a:t>
            </a:r>
            <a:endParaRPr lang="en-US" dirty="0"/>
          </a:p>
          <a:p>
            <a:r>
              <a:rPr lang="en-US" dirty="0"/>
              <a:t>Tipo de red			Lattice vecindad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FD9C15-0882-4CE9-AD13-10F9470CB209}"/>
              </a:ext>
            </a:extLst>
          </p:cNvPr>
          <p:cNvSpPr/>
          <p:nvPr/>
        </p:nvSpPr>
        <p:spPr>
          <a:xfrm>
            <a:off x="0" y="6480495"/>
            <a:ext cx="12647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*</a:t>
            </a:r>
            <a:r>
              <a:rPr lang="en-US" sz="1100" i="1" dirty="0" err="1"/>
              <a:t>Tobochnik</a:t>
            </a:r>
            <a:r>
              <a:rPr lang="en-US" sz="1100" i="1" dirty="0"/>
              <a:t>, J., Christian, W., &amp; Gould, H. (2016). Modeling Wealth Inequality How the rich get richer and the poor get poorer.</a:t>
            </a:r>
            <a:endParaRPr lang="en-US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8A4FB2-E52F-4187-B96A-0FEAFB12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55" y="3283695"/>
            <a:ext cx="4967071" cy="3196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E6860AB-05C8-45CF-A0E6-EB7CAA24F06A}"/>
              </a:ext>
            </a:extLst>
          </p:cNvPr>
          <p:cNvSpPr txBox="1"/>
          <p:nvPr/>
        </p:nvSpPr>
        <p:spPr>
          <a:xfrm>
            <a:off x="9311780" y="5419288"/>
            <a:ext cx="101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1.3138</a:t>
            </a:r>
            <a:endParaRPr lang="en-US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889BF6-2D70-422C-9BA8-DF499EFA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42" y="3283695"/>
            <a:ext cx="4967071" cy="3196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2AF469-5ABE-4B4C-B406-D063F9F01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2" t="15065" r="26908" b="19424"/>
          <a:stretch/>
        </p:blipFill>
        <p:spPr>
          <a:xfrm>
            <a:off x="7885761" y="134264"/>
            <a:ext cx="2995858" cy="29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C6212-22AD-40C8-A804-C39A0D69BF90}"/>
              </a:ext>
            </a:extLst>
          </p:cNvPr>
          <p:cNvSpPr txBox="1"/>
          <p:nvPr/>
        </p:nvSpPr>
        <p:spPr>
          <a:xfrm>
            <a:off x="562062" y="377505"/>
            <a:ext cx="9026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Simple: Consumidor Neoclásico</a:t>
            </a:r>
          </a:p>
          <a:p>
            <a:endParaRPr lang="es-MX" dirty="0"/>
          </a:p>
          <a:p>
            <a:r>
              <a:rPr lang="es-MX" dirty="0"/>
              <a:t>P				0.5 para todos</a:t>
            </a:r>
          </a:p>
          <a:p>
            <a:r>
              <a:rPr lang="en-US" dirty="0"/>
              <a:t>N				50 </a:t>
            </a:r>
            <a:r>
              <a:rPr lang="en-US" dirty="0" err="1"/>
              <a:t>Agentes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			50,000</a:t>
            </a:r>
          </a:p>
          <a:p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Banco		100u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		10u</a:t>
            </a:r>
          </a:p>
          <a:p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			No hay </a:t>
            </a:r>
            <a:r>
              <a:rPr lang="en-US" dirty="0" err="1"/>
              <a:t>influencia</a:t>
            </a:r>
            <a:endParaRPr lang="en-US" dirty="0"/>
          </a:p>
          <a:p>
            <a:r>
              <a:rPr lang="en-US" dirty="0"/>
              <a:t>Tipo de red			Mundo </a:t>
            </a:r>
            <a:r>
              <a:rPr lang="en-US" dirty="0" err="1"/>
              <a:t>Pequeño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FD9C15-0882-4CE9-AD13-10F9470CB209}"/>
              </a:ext>
            </a:extLst>
          </p:cNvPr>
          <p:cNvSpPr/>
          <p:nvPr/>
        </p:nvSpPr>
        <p:spPr>
          <a:xfrm>
            <a:off x="0" y="6480495"/>
            <a:ext cx="12647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*</a:t>
            </a:r>
            <a:r>
              <a:rPr lang="en-US" sz="1100" i="1" dirty="0" err="1"/>
              <a:t>Tobochnik</a:t>
            </a:r>
            <a:r>
              <a:rPr lang="en-US" sz="1100" i="1" dirty="0"/>
              <a:t>, J., Christian, W., &amp; Gould, H. (2016). Modeling Wealth Inequality How the rich get richer and the poor get poorer.</a:t>
            </a:r>
            <a:endParaRPr lang="en-US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74758A7-D602-48A1-90D0-95C719F0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79" y="3133164"/>
            <a:ext cx="4967071" cy="3196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1DD9B10-B19B-4851-B2FE-ACBC1B16AABC}"/>
              </a:ext>
            </a:extLst>
          </p:cNvPr>
          <p:cNvSpPr txBox="1"/>
          <p:nvPr/>
        </p:nvSpPr>
        <p:spPr>
          <a:xfrm>
            <a:off x="10435905" y="4329247"/>
            <a:ext cx="101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1.32</a:t>
            </a:r>
            <a:endParaRPr lang="en-US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B0C98A-2567-4758-9944-6AF4B9989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37" y="3113359"/>
            <a:ext cx="4967071" cy="3196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1E20BC-CBB2-44BE-984D-25E52AEEC5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33" t="14838" r="26599" b="18536"/>
          <a:stretch/>
        </p:blipFill>
        <p:spPr>
          <a:xfrm>
            <a:off x="9847266" y="238558"/>
            <a:ext cx="1782672" cy="180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7D9C7D-4627-4A46-AA82-7329C07B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843" y="238558"/>
            <a:ext cx="279677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0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C6212-22AD-40C8-A804-C39A0D69BF90}"/>
              </a:ext>
            </a:extLst>
          </p:cNvPr>
          <p:cNvSpPr txBox="1"/>
          <p:nvPr/>
        </p:nvSpPr>
        <p:spPr>
          <a:xfrm>
            <a:off x="562062" y="377505"/>
            <a:ext cx="9026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Simple: Consumidor Neoclásico</a:t>
            </a:r>
          </a:p>
          <a:p>
            <a:endParaRPr lang="es-MX" dirty="0"/>
          </a:p>
          <a:p>
            <a:r>
              <a:rPr lang="es-MX" dirty="0"/>
              <a:t>P				0.5 para todos</a:t>
            </a:r>
          </a:p>
          <a:p>
            <a:r>
              <a:rPr lang="en-US" dirty="0"/>
              <a:t>N				50 </a:t>
            </a:r>
            <a:r>
              <a:rPr lang="en-US" dirty="0" err="1"/>
              <a:t>Agentes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			50,000</a:t>
            </a:r>
          </a:p>
          <a:p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Banco		100u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		10u</a:t>
            </a:r>
          </a:p>
          <a:p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			No hay </a:t>
            </a:r>
            <a:r>
              <a:rPr lang="en-US" dirty="0" err="1"/>
              <a:t>influencia</a:t>
            </a:r>
            <a:endParaRPr lang="en-US" dirty="0"/>
          </a:p>
          <a:p>
            <a:r>
              <a:rPr lang="en-US" dirty="0"/>
              <a:t>Tipo de red			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FD9C15-0882-4CE9-AD13-10F9470CB209}"/>
              </a:ext>
            </a:extLst>
          </p:cNvPr>
          <p:cNvSpPr/>
          <p:nvPr/>
        </p:nvSpPr>
        <p:spPr>
          <a:xfrm>
            <a:off x="0" y="6480495"/>
            <a:ext cx="12647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*</a:t>
            </a:r>
            <a:r>
              <a:rPr lang="en-US" sz="1100" i="1" dirty="0" err="1"/>
              <a:t>Tobochnik</a:t>
            </a:r>
            <a:r>
              <a:rPr lang="en-US" sz="1100" i="1" dirty="0"/>
              <a:t>, J., Christian, W., &amp; Gould, H. (2016). Modeling Wealth Inequality How the rich get richer and the poor get poorer.</a:t>
            </a:r>
            <a:endParaRPr lang="en-US" sz="11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D72D02-B57E-4570-B2B0-E7FE870F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99942"/>
            <a:ext cx="4964674" cy="31952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AB6B25-A6BE-466D-80C6-41F75E64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9942"/>
            <a:ext cx="4967071" cy="3196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F8DB0D9-C5C5-4711-BC05-5BE95D77F640}"/>
              </a:ext>
            </a:extLst>
          </p:cNvPr>
          <p:cNvSpPr txBox="1"/>
          <p:nvPr/>
        </p:nvSpPr>
        <p:spPr>
          <a:xfrm>
            <a:off x="9437615" y="4966283"/>
            <a:ext cx="101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1.3138</a:t>
            </a:r>
            <a:endParaRPr lang="en-US" sz="11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5CF04B9-9DD5-4CB8-933F-1E1E4932E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38" t="15153" r="26193" b="18389"/>
          <a:stretch/>
        </p:blipFill>
        <p:spPr>
          <a:xfrm>
            <a:off x="10039825" y="661258"/>
            <a:ext cx="1791449" cy="180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22E61E-5DA3-424A-A205-CA4051536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779" y="634191"/>
            <a:ext cx="279677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02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C6212-22AD-40C8-A804-C39A0D69BF90}"/>
              </a:ext>
            </a:extLst>
          </p:cNvPr>
          <p:cNvSpPr txBox="1"/>
          <p:nvPr/>
        </p:nvSpPr>
        <p:spPr>
          <a:xfrm>
            <a:off x="562062" y="377505"/>
            <a:ext cx="9026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Entorno: Consumidor </a:t>
            </a:r>
            <a:r>
              <a:rPr lang="es-MX" dirty="0" err="1"/>
              <a:t>Postkeynessiano</a:t>
            </a:r>
            <a:endParaRPr lang="es-MX" dirty="0"/>
          </a:p>
          <a:p>
            <a:endParaRPr lang="es-MX" dirty="0"/>
          </a:p>
          <a:p>
            <a:r>
              <a:rPr lang="es-MX" dirty="0"/>
              <a:t>P				Variable</a:t>
            </a:r>
          </a:p>
          <a:p>
            <a:r>
              <a:rPr lang="en-US" dirty="0"/>
              <a:t>N				50 </a:t>
            </a:r>
            <a:r>
              <a:rPr lang="en-US" dirty="0" err="1"/>
              <a:t>Agentes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			50,000</a:t>
            </a:r>
          </a:p>
          <a:p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Banco		100u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		10u</a:t>
            </a:r>
          </a:p>
          <a:p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			SI</a:t>
            </a:r>
          </a:p>
          <a:p>
            <a:r>
              <a:rPr lang="en-US" dirty="0"/>
              <a:t>Red </a:t>
            </a:r>
            <a:r>
              <a:rPr lang="en-US" dirty="0" err="1"/>
              <a:t>Comercial</a:t>
            </a:r>
            <a:r>
              <a:rPr lang="en-US" dirty="0"/>
              <a:t>			</a:t>
            </a:r>
            <a:r>
              <a:rPr lang="en-US" dirty="0" err="1"/>
              <a:t>Aleatorio</a:t>
            </a:r>
            <a:endParaRPr lang="en-US" dirty="0"/>
          </a:p>
          <a:p>
            <a:r>
              <a:rPr lang="en-US" dirty="0"/>
              <a:t>Red Amistad			Lattice vecindad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FD9C15-0882-4CE9-AD13-10F9470CB209}"/>
              </a:ext>
            </a:extLst>
          </p:cNvPr>
          <p:cNvSpPr/>
          <p:nvPr/>
        </p:nvSpPr>
        <p:spPr>
          <a:xfrm>
            <a:off x="0" y="6480495"/>
            <a:ext cx="12647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*</a:t>
            </a:r>
            <a:r>
              <a:rPr lang="en-US" sz="1100" i="1" dirty="0" err="1"/>
              <a:t>Tobochnik</a:t>
            </a:r>
            <a:r>
              <a:rPr lang="en-US" sz="1100" i="1" dirty="0"/>
              <a:t>, J., Christian, W., &amp; Gould, H. (2016). Modeling Wealth Inequality How the rich get richer and the poor get poorer.</a:t>
            </a:r>
            <a:endParaRPr lang="en-US" sz="11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088BC7D-8171-4009-9B29-7FB687F6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3" t="15942" r="27208" b="19652"/>
          <a:stretch/>
        </p:blipFill>
        <p:spPr>
          <a:xfrm>
            <a:off x="6679569" y="595618"/>
            <a:ext cx="2095316" cy="210563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85FFDB1-FF9B-44AC-824B-C647800F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2" y="3239827"/>
            <a:ext cx="4967071" cy="3196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E3BF58-E72B-4D2B-81C5-235AF2AD5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39" t="15469" r="26700" b="19810"/>
          <a:stretch/>
        </p:blipFill>
        <p:spPr>
          <a:xfrm>
            <a:off x="9286613" y="595618"/>
            <a:ext cx="2126546" cy="2106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DA7E88-7FD5-44C7-A39E-63BCD138A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654" y="3065582"/>
            <a:ext cx="4967071" cy="3196800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FE3DA700-F850-48E6-831B-6C1C1B524EA5}"/>
              </a:ext>
            </a:extLst>
          </p:cNvPr>
          <p:cNvGrpSpPr/>
          <p:nvPr/>
        </p:nvGrpSpPr>
        <p:grpSpPr>
          <a:xfrm>
            <a:off x="6325147" y="2551485"/>
            <a:ext cx="815817" cy="644721"/>
            <a:chOff x="6325147" y="2551485"/>
            <a:chExt cx="815817" cy="64472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21DF721-7176-4714-B59E-88CDA4483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228" t="83213" r="66933" b="4656"/>
            <a:stretch/>
          </p:blipFill>
          <p:spPr>
            <a:xfrm>
              <a:off x="6493669" y="2551485"/>
              <a:ext cx="647295" cy="644721"/>
            </a:xfrm>
            <a:prstGeom prst="rect">
              <a:avLst/>
            </a:prstGeom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4E02E35-BC65-4623-907C-BD75EA6CF059}"/>
                </a:ext>
              </a:extLst>
            </p:cNvPr>
            <p:cNvSpPr/>
            <p:nvPr/>
          </p:nvSpPr>
          <p:spPr>
            <a:xfrm>
              <a:off x="6325147" y="2551485"/>
              <a:ext cx="131364" cy="1450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1953852-90B8-4336-93F2-7C4BA6C64C14}"/>
                </a:ext>
              </a:extLst>
            </p:cNvPr>
            <p:cNvSpPr/>
            <p:nvPr/>
          </p:nvSpPr>
          <p:spPr>
            <a:xfrm>
              <a:off x="6332290" y="2696493"/>
              <a:ext cx="131364" cy="145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B518EC8-D890-4A35-9060-AC456CA961B4}"/>
                </a:ext>
              </a:extLst>
            </p:cNvPr>
            <p:cNvSpPr/>
            <p:nvPr/>
          </p:nvSpPr>
          <p:spPr>
            <a:xfrm>
              <a:off x="6327528" y="2844483"/>
              <a:ext cx="131364" cy="1450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935CBA6-1B47-4A42-B4F2-8EBE599A3405}"/>
                </a:ext>
              </a:extLst>
            </p:cNvPr>
            <p:cNvSpPr/>
            <p:nvPr/>
          </p:nvSpPr>
          <p:spPr>
            <a:xfrm>
              <a:off x="6325147" y="2994253"/>
              <a:ext cx="131364" cy="145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98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C6212-22AD-40C8-A804-C39A0D69BF90}"/>
              </a:ext>
            </a:extLst>
          </p:cNvPr>
          <p:cNvSpPr txBox="1"/>
          <p:nvPr/>
        </p:nvSpPr>
        <p:spPr>
          <a:xfrm>
            <a:off x="562062" y="377505"/>
            <a:ext cx="9026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Entorno: Consumidor </a:t>
            </a:r>
            <a:r>
              <a:rPr lang="es-MX" dirty="0" err="1"/>
              <a:t>Postkeynessiano</a:t>
            </a:r>
            <a:endParaRPr lang="es-MX" dirty="0"/>
          </a:p>
          <a:p>
            <a:endParaRPr lang="es-MX" dirty="0"/>
          </a:p>
          <a:p>
            <a:r>
              <a:rPr lang="es-MX" dirty="0"/>
              <a:t>P				Variable</a:t>
            </a:r>
          </a:p>
          <a:p>
            <a:r>
              <a:rPr lang="en-US" dirty="0"/>
              <a:t>N				50 </a:t>
            </a:r>
            <a:r>
              <a:rPr lang="en-US" dirty="0" err="1"/>
              <a:t>Agentes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			50,000</a:t>
            </a:r>
          </a:p>
          <a:p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Banco		100u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		10u</a:t>
            </a:r>
          </a:p>
          <a:p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			SI</a:t>
            </a:r>
          </a:p>
          <a:p>
            <a:r>
              <a:rPr lang="en-US" dirty="0"/>
              <a:t>Red </a:t>
            </a:r>
            <a:r>
              <a:rPr lang="en-US" dirty="0" err="1"/>
              <a:t>Comercial</a:t>
            </a:r>
            <a:r>
              <a:rPr lang="en-US" dirty="0"/>
              <a:t>			</a:t>
            </a:r>
            <a:r>
              <a:rPr lang="en-US" dirty="0" err="1"/>
              <a:t>Aleatorio</a:t>
            </a:r>
            <a:endParaRPr lang="en-US" dirty="0"/>
          </a:p>
          <a:p>
            <a:r>
              <a:rPr lang="en-US" dirty="0"/>
              <a:t>Red Amistad			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FD9C15-0882-4CE9-AD13-10F9470CB209}"/>
              </a:ext>
            </a:extLst>
          </p:cNvPr>
          <p:cNvSpPr/>
          <p:nvPr/>
        </p:nvSpPr>
        <p:spPr>
          <a:xfrm>
            <a:off x="0" y="6480495"/>
            <a:ext cx="12647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*</a:t>
            </a:r>
            <a:r>
              <a:rPr lang="en-US" sz="1100" i="1" dirty="0" err="1"/>
              <a:t>Tobochnik</a:t>
            </a:r>
            <a:r>
              <a:rPr lang="en-US" sz="1100" i="1" dirty="0"/>
              <a:t>, J., Christian, W., &amp; Gould, H. (2016). Modeling Wealth Inequality How the rich get richer and the poor get poorer.</a:t>
            </a:r>
            <a:endParaRPr lang="en-US" sz="11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19E1113-1901-402A-871B-A51255DD9DD3}"/>
              </a:ext>
            </a:extLst>
          </p:cNvPr>
          <p:cNvGrpSpPr/>
          <p:nvPr/>
        </p:nvGrpSpPr>
        <p:grpSpPr>
          <a:xfrm>
            <a:off x="6325147" y="2551485"/>
            <a:ext cx="815817" cy="644721"/>
            <a:chOff x="6325147" y="2551485"/>
            <a:chExt cx="815817" cy="64472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E55CEE3-2803-44AD-BAF3-BA9618317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28" t="83213" r="66933" b="4656"/>
            <a:stretch/>
          </p:blipFill>
          <p:spPr>
            <a:xfrm>
              <a:off x="6493669" y="2551485"/>
              <a:ext cx="647295" cy="644721"/>
            </a:xfrm>
            <a:prstGeom prst="rect">
              <a:avLst/>
            </a:prstGeom>
          </p:spPr>
        </p:pic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9F23436-6F9B-47CB-9D76-210A7D2925A8}"/>
                </a:ext>
              </a:extLst>
            </p:cNvPr>
            <p:cNvSpPr/>
            <p:nvPr/>
          </p:nvSpPr>
          <p:spPr>
            <a:xfrm>
              <a:off x="6325147" y="2551485"/>
              <a:ext cx="131364" cy="1450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B0733AD-071A-460C-A027-95FD5A8FCED8}"/>
                </a:ext>
              </a:extLst>
            </p:cNvPr>
            <p:cNvSpPr/>
            <p:nvPr/>
          </p:nvSpPr>
          <p:spPr>
            <a:xfrm>
              <a:off x="6332290" y="2696493"/>
              <a:ext cx="131364" cy="145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51A000B-F54B-4148-A27B-9441606AA4A8}"/>
                </a:ext>
              </a:extLst>
            </p:cNvPr>
            <p:cNvSpPr/>
            <p:nvPr/>
          </p:nvSpPr>
          <p:spPr>
            <a:xfrm>
              <a:off x="6327528" y="2844483"/>
              <a:ext cx="131364" cy="1450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FC30749-D401-40CC-87A0-1D1790FF3AFA}"/>
                </a:ext>
              </a:extLst>
            </p:cNvPr>
            <p:cNvSpPr/>
            <p:nvPr/>
          </p:nvSpPr>
          <p:spPr>
            <a:xfrm>
              <a:off x="6325147" y="2994253"/>
              <a:ext cx="131364" cy="145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3ACDA02-2A21-407C-A6CB-571F96DF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5" t="16065" r="26929" b="18694"/>
          <a:stretch/>
        </p:blipFill>
        <p:spPr>
          <a:xfrm>
            <a:off x="6493669" y="342786"/>
            <a:ext cx="2235200" cy="22434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122012D-11E6-412D-8A97-42499809F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8" y="3283695"/>
            <a:ext cx="4967071" cy="3196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94FC3D-9049-435C-80FF-414D0E673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727" y="3341214"/>
            <a:ext cx="4967071" cy="3196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7D885B-C81B-4010-9645-744655D6C6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74" t="15348" r="26929" b="18694"/>
          <a:stretch/>
        </p:blipFill>
        <p:spPr>
          <a:xfrm>
            <a:off x="9499660" y="343404"/>
            <a:ext cx="2234674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C6212-22AD-40C8-A804-C39A0D69BF90}"/>
              </a:ext>
            </a:extLst>
          </p:cNvPr>
          <p:cNvSpPr txBox="1"/>
          <p:nvPr/>
        </p:nvSpPr>
        <p:spPr>
          <a:xfrm>
            <a:off x="562062" y="377505"/>
            <a:ext cx="9026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Simple: Consumidor Neoclásico</a:t>
            </a:r>
          </a:p>
          <a:p>
            <a:endParaRPr lang="es-MX" dirty="0"/>
          </a:p>
          <a:p>
            <a:r>
              <a:rPr lang="es-MX" dirty="0"/>
              <a:t>P				0.5 para todos</a:t>
            </a:r>
          </a:p>
          <a:p>
            <a:r>
              <a:rPr lang="en-US" dirty="0"/>
              <a:t>N				50 </a:t>
            </a:r>
            <a:r>
              <a:rPr lang="en-US" dirty="0" err="1"/>
              <a:t>Agentes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			50,000</a:t>
            </a:r>
          </a:p>
          <a:p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Banco		100u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		10u</a:t>
            </a:r>
          </a:p>
          <a:p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			Si</a:t>
            </a:r>
          </a:p>
          <a:p>
            <a:r>
              <a:rPr lang="en-US" dirty="0"/>
              <a:t>Red </a:t>
            </a:r>
            <a:r>
              <a:rPr lang="en-US" dirty="0" err="1"/>
              <a:t>Comercial</a:t>
            </a:r>
            <a:r>
              <a:rPr lang="en-US" dirty="0"/>
              <a:t>			</a:t>
            </a:r>
            <a:r>
              <a:rPr lang="en-US" dirty="0" err="1"/>
              <a:t>Aleatorio</a:t>
            </a:r>
            <a:endParaRPr lang="en-US" dirty="0"/>
          </a:p>
          <a:p>
            <a:r>
              <a:rPr lang="en-US" dirty="0"/>
              <a:t>Red Amistad			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FD9C15-0882-4CE9-AD13-10F9470CB209}"/>
              </a:ext>
            </a:extLst>
          </p:cNvPr>
          <p:cNvSpPr/>
          <p:nvPr/>
        </p:nvSpPr>
        <p:spPr>
          <a:xfrm>
            <a:off x="0" y="6480495"/>
            <a:ext cx="12647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*</a:t>
            </a:r>
            <a:r>
              <a:rPr lang="en-US" sz="1100" i="1" dirty="0" err="1"/>
              <a:t>Tobochnik</a:t>
            </a:r>
            <a:r>
              <a:rPr lang="en-US" sz="1100" i="1" dirty="0"/>
              <a:t>, J., Christian, W., &amp; Gould, H. (2016). Modeling Wealth Inequality How the rich get richer and the poor get poorer.</a:t>
            </a:r>
            <a:endParaRPr lang="en-US" sz="110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6297B26-118E-4E63-B4DB-FA03CC6ED687}"/>
              </a:ext>
            </a:extLst>
          </p:cNvPr>
          <p:cNvGrpSpPr/>
          <p:nvPr/>
        </p:nvGrpSpPr>
        <p:grpSpPr>
          <a:xfrm>
            <a:off x="6325147" y="2551485"/>
            <a:ext cx="815817" cy="644721"/>
            <a:chOff x="6325147" y="2551485"/>
            <a:chExt cx="815817" cy="644721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05753AD-EF1A-4849-8F24-4305518F9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28" t="83213" r="66933" b="4656"/>
            <a:stretch/>
          </p:blipFill>
          <p:spPr>
            <a:xfrm>
              <a:off x="6493669" y="2551485"/>
              <a:ext cx="647295" cy="644721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22867DD-62BF-4FBD-8874-3AA6B953DF80}"/>
                </a:ext>
              </a:extLst>
            </p:cNvPr>
            <p:cNvSpPr/>
            <p:nvPr/>
          </p:nvSpPr>
          <p:spPr>
            <a:xfrm>
              <a:off x="6325147" y="2551485"/>
              <a:ext cx="131364" cy="1450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18ABB0A-7B1B-4164-B874-DCB434A94955}"/>
                </a:ext>
              </a:extLst>
            </p:cNvPr>
            <p:cNvSpPr/>
            <p:nvPr/>
          </p:nvSpPr>
          <p:spPr>
            <a:xfrm>
              <a:off x="6332290" y="2696493"/>
              <a:ext cx="131364" cy="145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62A68E4-4246-4602-A67E-D0A3E6BBA807}"/>
                </a:ext>
              </a:extLst>
            </p:cNvPr>
            <p:cNvSpPr/>
            <p:nvPr/>
          </p:nvSpPr>
          <p:spPr>
            <a:xfrm>
              <a:off x="6327528" y="2844483"/>
              <a:ext cx="131364" cy="1450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1E61F1C-3175-4D48-B8FD-84415669A661}"/>
                </a:ext>
              </a:extLst>
            </p:cNvPr>
            <p:cNvSpPr/>
            <p:nvPr/>
          </p:nvSpPr>
          <p:spPr>
            <a:xfrm>
              <a:off x="6325147" y="2994253"/>
              <a:ext cx="131364" cy="145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B0552A1D-6CEB-4ACE-AF5E-4E512D3C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58" t="15109" r="26468" b="18455"/>
          <a:stretch/>
        </p:blipFill>
        <p:spPr>
          <a:xfrm>
            <a:off x="6493669" y="207719"/>
            <a:ext cx="2443053" cy="24084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D6E383C-3F64-4544-9111-B4981CE45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53" y="3239827"/>
            <a:ext cx="4967071" cy="31968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42855E8-9A13-40AB-89B8-BA3295E16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478" y="3292013"/>
            <a:ext cx="4967071" cy="31968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D42EA9C-D520-409A-A548-7EF5D80F00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66" t="15228" r="26929" b="18813"/>
          <a:stretch/>
        </p:blipFill>
        <p:spPr>
          <a:xfrm>
            <a:off x="9467850" y="239345"/>
            <a:ext cx="2388766" cy="24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B21D95-AB67-4F62-A138-BCD3BD8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5AEF69-4B89-459E-BC1D-0EE1B2C8E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03F7E-AA9D-4652-BCC7-1E9FD482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CDF352-7884-452F-8BCB-2F21E304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2066EE-6FBB-47D1-90CB-B004F307E6BF}"/>
              </a:ext>
            </a:extLst>
          </p:cNvPr>
          <p:cNvSpPr txBox="1"/>
          <p:nvPr/>
        </p:nvSpPr>
        <p:spPr>
          <a:xfrm>
            <a:off x="1133475" y="1905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encontró que una estructura regular genera una distribución de riqueza  mas igualitaria que una estructura aleatoria.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C6A1DC-000D-429B-A394-06E41608268E}"/>
              </a:ext>
            </a:extLst>
          </p:cNvPr>
          <p:cNvSpPr txBox="1"/>
          <p:nvPr/>
        </p:nvSpPr>
        <p:spPr>
          <a:xfrm>
            <a:off x="1133475" y="302895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se encontró que en la red se conservaran “grupos” de tipos de consumidores sino más bien convergen a un solo tiempo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5C3688-CE06-484F-8FAD-30156E7E272F}"/>
              </a:ext>
            </a:extLst>
          </p:cNvPr>
          <p:cNvSpPr txBox="1"/>
          <p:nvPr/>
        </p:nvSpPr>
        <p:spPr>
          <a:xfrm>
            <a:off x="1133475" y="41529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Aun no se sabe si la convergencia a consumo bajo sea constante o </a:t>
            </a:r>
            <a:r>
              <a:rPr lang="es-MX"/>
              <a:t>sea aleatorio.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690533-D727-4BC4-9F6E-F88745466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" t="14830" r="37704" b="3242"/>
          <a:stretch/>
        </p:blipFill>
        <p:spPr>
          <a:xfrm>
            <a:off x="2369747" y="871342"/>
            <a:ext cx="7452505" cy="56186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CD96EE-74AD-48C3-ACA2-608F5BF2F414}"/>
              </a:ext>
            </a:extLst>
          </p:cNvPr>
          <p:cNvSpPr txBox="1"/>
          <p:nvPr/>
        </p:nvSpPr>
        <p:spPr>
          <a:xfrm>
            <a:off x="243281" y="176169"/>
            <a:ext cx="687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¿Qué es un consumidor </a:t>
            </a:r>
            <a:r>
              <a:rPr lang="es-MX" sz="2800" b="1" dirty="0" err="1"/>
              <a:t>Postkeynesiano</a:t>
            </a:r>
            <a:r>
              <a:rPr lang="es-MX" sz="2800" b="1" dirty="0"/>
              <a:t>?*</a:t>
            </a:r>
            <a:endParaRPr lang="en-US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1B819C-0327-40A8-A3F0-2EC35D86CCEE}"/>
              </a:ext>
            </a:extLst>
          </p:cNvPr>
          <p:cNvSpPr txBox="1"/>
          <p:nvPr/>
        </p:nvSpPr>
        <p:spPr>
          <a:xfrm>
            <a:off x="-74104" y="6564602"/>
            <a:ext cx="123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*Tomado de la Presentación Autómatas celulares y el modelo del consumidor </a:t>
            </a:r>
            <a:r>
              <a:rPr lang="es-MX" sz="1200" dirty="0" err="1"/>
              <a:t>poskeynesiano</a:t>
            </a:r>
            <a:r>
              <a:rPr lang="es-MX" sz="1200" dirty="0"/>
              <a:t> del Curso de Sistemas Complejos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76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890FBC-A954-49EC-953E-3955F19AD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17959" r="38621" b="11926"/>
          <a:stretch/>
        </p:blipFill>
        <p:spPr>
          <a:xfrm>
            <a:off x="679509" y="1198084"/>
            <a:ext cx="7256648" cy="48084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C1EB7D-1146-49C2-B8E9-4D972CCCE3E2}"/>
              </a:ext>
            </a:extLst>
          </p:cNvPr>
          <p:cNvSpPr txBox="1"/>
          <p:nvPr/>
        </p:nvSpPr>
        <p:spPr>
          <a:xfrm>
            <a:off x="243281" y="176169"/>
            <a:ext cx="687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Construcción del modelo visto en clases</a:t>
            </a:r>
            <a:endParaRPr lang="en-US" sz="28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059BB6-FEAC-4B98-9937-269C772B09DE}"/>
              </a:ext>
            </a:extLst>
          </p:cNvPr>
          <p:cNvSpPr txBox="1"/>
          <p:nvPr/>
        </p:nvSpPr>
        <p:spPr>
          <a:xfrm>
            <a:off x="7936157" y="2448138"/>
            <a:ext cx="3170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modelo depende de:</a:t>
            </a:r>
          </a:p>
          <a:p>
            <a:endParaRPr lang="es-MX" dirty="0"/>
          </a:p>
          <a:p>
            <a:r>
              <a:rPr lang="es-MX" dirty="0"/>
              <a:t>*Ingreso corriente del agente</a:t>
            </a:r>
          </a:p>
          <a:p>
            <a:endParaRPr lang="es-MX" dirty="0"/>
          </a:p>
          <a:p>
            <a:r>
              <a:rPr lang="es-MX" dirty="0"/>
              <a:t>*Memoria</a:t>
            </a:r>
          </a:p>
          <a:p>
            <a:endParaRPr lang="es-MX" dirty="0"/>
          </a:p>
          <a:p>
            <a:r>
              <a:rPr lang="es-MX" dirty="0"/>
              <a:t>*Entorno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1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C274095-5488-44BA-9DD3-A15888CCF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7" t="15102" r="38240" b="19756"/>
          <a:stretch/>
        </p:blipFill>
        <p:spPr>
          <a:xfrm>
            <a:off x="6488857" y="1279234"/>
            <a:ext cx="5209253" cy="32846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FAB15B-9D97-49BC-9156-60CE50840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09" t="30885" r="50596" b="24526"/>
          <a:stretch/>
        </p:blipFill>
        <p:spPr>
          <a:xfrm>
            <a:off x="493890" y="1279234"/>
            <a:ext cx="5602110" cy="36032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BCA68B4-319B-4ABA-9BFE-8DDAB925BF38}"/>
              </a:ext>
            </a:extLst>
          </p:cNvPr>
          <p:cNvSpPr txBox="1"/>
          <p:nvPr/>
        </p:nvSpPr>
        <p:spPr>
          <a:xfrm>
            <a:off x="243280" y="176169"/>
            <a:ext cx="918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s-MX" dirty="0"/>
              <a:t>Construcción del modelo visto en clases por Elemento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FCC996-819C-4288-800B-0F8E9E78FFE4}"/>
              </a:ext>
            </a:extLst>
          </p:cNvPr>
          <p:cNvSpPr txBox="1"/>
          <p:nvPr/>
        </p:nvSpPr>
        <p:spPr>
          <a:xfrm>
            <a:off x="2177853" y="780177"/>
            <a:ext cx="26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Ingreso del Agente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4EA03C-EC6C-4E14-8611-B51014E311BB}"/>
              </a:ext>
            </a:extLst>
          </p:cNvPr>
          <p:cNvSpPr txBox="1"/>
          <p:nvPr/>
        </p:nvSpPr>
        <p:spPr>
          <a:xfrm>
            <a:off x="7788995" y="731626"/>
            <a:ext cx="26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Entorno del Agente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B309FF-BCD5-4C50-B527-24B7470612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1" t="17551" r="39542" b="14740"/>
          <a:stretch/>
        </p:blipFill>
        <p:spPr>
          <a:xfrm>
            <a:off x="1429248" y="4521494"/>
            <a:ext cx="3517517" cy="23365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58395D-9066-43D1-B6CC-E5C65B317F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6" t="14559" r="39262" b="18653"/>
          <a:stretch/>
        </p:blipFill>
        <p:spPr>
          <a:xfrm>
            <a:off x="7109456" y="4563866"/>
            <a:ext cx="3653296" cy="2336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2FB94D8-39E5-4AF3-99B1-50E287A2EC68}"/>
              </a:ext>
            </a:extLst>
          </p:cNvPr>
          <p:cNvSpPr txBox="1"/>
          <p:nvPr/>
        </p:nvSpPr>
        <p:spPr>
          <a:xfrm rot="16200000">
            <a:off x="5603847" y="5497848"/>
            <a:ext cx="265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Vector de consumo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369A4B-C967-4932-8F71-AB9CD1E45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" t="26123" r="38011" b="9602"/>
          <a:stretch/>
        </p:blipFill>
        <p:spPr>
          <a:xfrm>
            <a:off x="2155971" y="902245"/>
            <a:ext cx="7322904" cy="4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1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B21D95-AB67-4F62-A138-BCD3BD8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Nuestra aportación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5AEF69-4B89-459E-BC1D-0EE1B2C8E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7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655309-95ED-4B61-B28A-C0FDF9A3CE14}"/>
              </a:ext>
            </a:extLst>
          </p:cNvPr>
          <p:cNvSpPr txBox="1"/>
          <p:nvPr/>
        </p:nvSpPr>
        <p:spPr>
          <a:xfrm>
            <a:off x="562063" y="444617"/>
            <a:ext cx="6375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Objetivo</a:t>
            </a:r>
            <a:endParaRPr lang="en-US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BD0225-5F6D-4237-9275-895CF8FB92EB}"/>
              </a:ext>
            </a:extLst>
          </p:cNvPr>
          <p:cNvSpPr txBox="1"/>
          <p:nvPr/>
        </p:nvSpPr>
        <p:spPr>
          <a:xfrm>
            <a:off x="486561" y="2164360"/>
            <a:ext cx="960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Cambiar la forma en la que los agentes obtienen el ingreso en el modelo del consumidor </a:t>
            </a:r>
            <a:r>
              <a:rPr lang="es-MX" dirty="0" err="1"/>
              <a:t>postkeynesiano</a:t>
            </a:r>
            <a:r>
              <a:rPr lang="es-MX" dirty="0"/>
              <a:t>, es decir, en vez de ser probabilista, será modelado a partir de la compra-venta entre los agentes, es decir “el consumo de unos es el ingreso de otros”.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9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A55E74E-F466-456E-8F4C-7751FA55E120}"/>
                  </a:ext>
                </a:extLst>
              </p:cNvPr>
              <p:cNvSpPr txBox="1"/>
              <p:nvPr/>
            </p:nvSpPr>
            <p:spPr>
              <a:xfrm>
                <a:off x="545284" y="595618"/>
                <a:ext cx="887555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/>
                  <a:t>Metodología</a:t>
                </a:r>
              </a:p>
              <a:p>
                <a:endParaRPr lang="es-MX" b="1" dirty="0"/>
              </a:p>
              <a:p>
                <a:r>
                  <a:rPr lang="es-MX" dirty="0"/>
                  <a:t>El consumo del agente i viene dado por</a:t>
                </a:r>
              </a:p>
              <a:p>
                <a:endParaRPr lang="es-MX" dirty="0"/>
              </a:p>
              <a:p>
                <a:r>
                  <a:rPr lang="es-MX" dirty="0"/>
                  <a:t>	</a:t>
                </a:r>
              </a:p>
              <a:p>
                <a:endParaRPr lang="es-MX" dirty="0"/>
              </a:p>
              <a:p>
                <a:r>
                  <a:rPr lang="es-MX" dirty="0"/>
                  <a:t>Donde se mantuvo la nomenclatura original para evitar confusiones.</a:t>
                </a:r>
              </a:p>
              <a:p>
                <a:endParaRPr lang="es-MX" b="1" dirty="0"/>
              </a:p>
              <a:p>
                <a:r>
                  <a:rPr lang="es-MX" dirty="0"/>
                  <a:t>La cantidad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ahora</a:t>
                </a:r>
                <a:r>
                  <a:rPr lang="en-US" dirty="0"/>
                  <a:t> es </a:t>
                </a:r>
                <a:r>
                  <a:rPr lang="en-US" dirty="0" err="1"/>
                  <a:t>dinero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cuenta</a:t>
                </a:r>
                <a:r>
                  <a:rPr lang="en-US" dirty="0"/>
                  <a:t> de banco del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donde</a:t>
                </a:r>
                <a:r>
                  <a:rPr lang="en-US" dirty="0"/>
                  <a:t>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gastar</a:t>
                </a:r>
                <a:r>
                  <a:rPr lang="en-US" dirty="0"/>
                  <a:t> hasta que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cuenta</a:t>
                </a:r>
                <a:r>
                  <a:rPr lang="en-US" dirty="0"/>
                  <a:t> </a:t>
                </a:r>
                <a:r>
                  <a:rPr lang="en-US" dirty="0" err="1"/>
                  <a:t>quede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0 y </a:t>
                </a:r>
                <a:r>
                  <a:rPr lang="en-US" dirty="0" err="1"/>
                  <a:t>también</a:t>
                </a:r>
                <a:r>
                  <a:rPr lang="en-US" dirty="0"/>
                  <a:t>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aumentar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vende</a:t>
                </a:r>
                <a:r>
                  <a:rPr lang="en-US" dirty="0"/>
                  <a:t> </a:t>
                </a:r>
                <a:r>
                  <a:rPr lang="en-US" dirty="0" err="1"/>
                  <a:t>productos</a:t>
                </a:r>
                <a:r>
                  <a:rPr lang="en-US" dirty="0"/>
                  <a:t>. Los </a:t>
                </a:r>
                <a:r>
                  <a:rPr lang="en-US" dirty="0" err="1"/>
                  <a:t>agentes</a:t>
                </a:r>
                <a:r>
                  <a:rPr lang="en-US" dirty="0"/>
                  <a:t> </a:t>
                </a:r>
                <a:r>
                  <a:rPr lang="en-US" dirty="0" err="1"/>
                  <a:t>comienzan</a:t>
                </a:r>
                <a:r>
                  <a:rPr lang="en-US" dirty="0"/>
                  <a:t> con la </a:t>
                </a:r>
                <a:r>
                  <a:rPr lang="en-US" dirty="0" err="1"/>
                  <a:t>misma</a:t>
                </a:r>
                <a:r>
                  <a:rPr lang="en-US" dirty="0"/>
                  <a:t> </a:t>
                </a:r>
                <a:r>
                  <a:rPr lang="en-US" dirty="0" err="1"/>
                  <a:t>cantidad</a:t>
                </a:r>
                <a:r>
                  <a:rPr lang="en-US" dirty="0"/>
                  <a:t> de </a:t>
                </a:r>
                <a:r>
                  <a:rPr lang="en-US" dirty="0" err="1"/>
                  <a:t>dinero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sus </a:t>
                </a:r>
                <a:r>
                  <a:rPr lang="en-US" dirty="0" err="1"/>
                  <a:t>cuentas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Para </a:t>
                </a:r>
                <a:r>
                  <a:rPr lang="en-US" dirty="0" err="1"/>
                  <a:t>hacer</a:t>
                </a:r>
                <a:r>
                  <a:rPr lang="en-US" dirty="0"/>
                  <a:t> el </a:t>
                </a:r>
                <a:r>
                  <a:rPr lang="en-US" dirty="0" err="1"/>
                  <a:t>intercambio</a:t>
                </a:r>
                <a:r>
                  <a:rPr lang="en-US" dirty="0"/>
                  <a:t> commercial se genera una </a:t>
                </a:r>
                <a:r>
                  <a:rPr lang="en-US" dirty="0" err="1"/>
                  <a:t>conexión</a:t>
                </a:r>
                <a:r>
                  <a:rPr lang="en-US" dirty="0"/>
                  <a:t> entre </a:t>
                </a:r>
                <a:r>
                  <a:rPr lang="en-US" dirty="0" err="1"/>
                  <a:t>agentes</a:t>
                </a:r>
                <a:r>
                  <a:rPr lang="en-US" dirty="0"/>
                  <a:t> </a:t>
                </a:r>
                <a:r>
                  <a:rPr lang="en-US" dirty="0" err="1"/>
                  <a:t>llamada</a:t>
                </a:r>
                <a:r>
                  <a:rPr lang="en-US" dirty="0"/>
                  <a:t> “red </a:t>
                </a:r>
                <a:r>
                  <a:rPr lang="en-US" dirty="0" err="1"/>
                  <a:t>comercial</a:t>
                </a:r>
                <a:r>
                  <a:rPr lang="en-US" dirty="0"/>
                  <a:t>”. Si hay una </a:t>
                </a:r>
                <a:r>
                  <a:rPr lang="en-US" dirty="0" err="1"/>
                  <a:t>conexión</a:t>
                </a:r>
                <a:r>
                  <a:rPr lang="en-US" dirty="0"/>
                  <a:t> entre los </a:t>
                </a:r>
                <a:r>
                  <a:rPr lang="en-US" dirty="0" err="1"/>
                  <a:t>agentes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y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dirty="0" err="1"/>
                  <a:t>entonces</a:t>
                </a:r>
                <a:r>
                  <a:rPr lang="en-US" dirty="0"/>
                  <a:t> con </a:t>
                </a:r>
                <a:r>
                  <a:rPr lang="en-US" dirty="0" err="1"/>
                  <a:t>cierta</a:t>
                </a:r>
                <a:r>
                  <a:rPr lang="en-US" dirty="0"/>
                  <a:t> </a:t>
                </a:r>
                <a:r>
                  <a:rPr lang="en-US" dirty="0" err="1"/>
                  <a:t>probabilidad</a:t>
                </a:r>
                <a:r>
                  <a:rPr lang="en-US" dirty="0"/>
                  <a:t> </a:t>
                </a:r>
                <a:r>
                  <a:rPr lang="en-US" i="1" dirty="0"/>
                  <a:t>p</a:t>
                </a:r>
                <a:r>
                  <a:rPr lang="en-US" dirty="0"/>
                  <a:t> el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consume al </a:t>
                </a:r>
                <a:r>
                  <a:rPr lang="en-US" dirty="0" err="1"/>
                  <a:t>agente</a:t>
                </a:r>
                <a:r>
                  <a:rPr lang="en-US" dirty="0"/>
                  <a:t> </a:t>
                </a:r>
                <a:r>
                  <a:rPr lang="en-US" i="1" dirty="0"/>
                  <a:t>j.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cuenta</a:t>
                </a:r>
                <a:r>
                  <a:rPr lang="en-US" dirty="0"/>
                  <a:t> de </a:t>
                </a:r>
                <a:r>
                  <a:rPr lang="en-US" i="1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disminuye</a:t>
                </a:r>
                <a:r>
                  <a:rPr lang="en-US" dirty="0"/>
                  <a:t> x </a:t>
                </a:r>
                <a:r>
                  <a:rPr lang="en-US" dirty="0" err="1"/>
                  <a:t>cantidad</a:t>
                </a:r>
                <a:r>
                  <a:rPr lang="en-US" dirty="0"/>
                  <a:t> y </a:t>
                </a:r>
                <a:r>
                  <a:rPr lang="en-US" dirty="0" err="1"/>
                  <a:t>en</a:t>
                </a:r>
                <a:r>
                  <a:rPr lang="en-US" dirty="0"/>
                  <a:t> la de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  <a:r>
                  <a:rPr lang="en-US" dirty="0" err="1"/>
                  <a:t>aumenta</a:t>
                </a:r>
                <a:r>
                  <a:rPr lang="en-US" dirty="0"/>
                  <a:t> x </a:t>
                </a:r>
                <a:r>
                  <a:rPr lang="en-US" dirty="0" err="1"/>
                  <a:t>cantidad</a:t>
                </a:r>
                <a:r>
                  <a:rPr lang="en-US" dirty="0"/>
                  <a:t>. Por </a:t>
                </a:r>
                <a:r>
                  <a:rPr lang="en-US" dirty="0" err="1"/>
                  <a:t>interacción</a:t>
                </a:r>
                <a:r>
                  <a:rPr lang="en-US" dirty="0"/>
                  <a:t> </a:t>
                </a:r>
                <a:r>
                  <a:rPr lang="en-US" dirty="0" err="1"/>
                  <a:t>sólo</a:t>
                </a:r>
                <a:r>
                  <a:rPr lang="en-US" dirty="0"/>
                  <a:t> se </a:t>
                </a:r>
                <a:r>
                  <a:rPr lang="en-US" dirty="0" err="1"/>
                  <a:t>transacciona</a:t>
                </a:r>
                <a:r>
                  <a:rPr lang="en-US" dirty="0"/>
                  <a:t> 1 </a:t>
                </a:r>
                <a:r>
                  <a:rPr lang="en-US" dirty="0" err="1"/>
                  <a:t>producto</a:t>
                </a:r>
                <a:r>
                  <a:rPr lang="en-US" dirty="0"/>
                  <a:t>.</a:t>
                </a:r>
              </a:p>
              <a:p>
                <a:pPr algn="just"/>
                <a:endParaRPr lang="en-US" i="1" dirty="0"/>
              </a:p>
              <a:p>
                <a:pPr algn="just"/>
                <a:endParaRPr lang="es-MX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A55E74E-F466-456E-8F4C-7751FA55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4" y="595618"/>
                <a:ext cx="8875553" cy="4801314"/>
              </a:xfrm>
              <a:prstGeom prst="rect">
                <a:avLst/>
              </a:prstGeom>
              <a:blipFill>
                <a:blip r:embed="rId2"/>
                <a:stretch>
                  <a:fillRect l="-549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DF2FF7-6A1B-4F6F-8EFF-3F586491E0F8}"/>
                  </a:ext>
                </a:extLst>
              </p:cNvPr>
              <p:cNvSpPr txBox="1"/>
              <p:nvPr/>
            </p:nvSpPr>
            <p:spPr>
              <a:xfrm>
                <a:off x="4320330" y="1761167"/>
                <a:ext cx="3286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+1)=</m:t>
                    </m:r>
                  </m:oMath>
                </a14:m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DF2FF7-6A1B-4F6F-8EFF-3F586491E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330" y="1761167"/>
                <a:ext cx="3286734" cy="276999"/>
              </a:xfrm>
              <a:prstGeom prst="rect">
                <a:avLst/>
              </a:prstGeom>
              <a:blipFill>
                <a:blip r:embed="rId3"/>
                <a:stretch>
                  <a:fillRect l="-2597" t="-2222" r="-25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21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669</Words>
  <Application>Microsoft Office PowerPoint</Application>
  <PresentationFormat>Panorámica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Modelo Postkeynessiano de consumo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Nuestra aportación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Jose_Rosales@penoles.com.mx</dc:creator>
  <cp:lastModifiedBy>Jose_Rosales@penoles.com.mx</cp:lastModifiedBy>
  <cp:revision>38</cp:revision>
  <dcterms:created xsi:type="dcterms:W3CDTF">2020-06-16T14:02:58Z</dcterms:created>
  <dcterms:modified xsi:type="dcterms:W3CDTF">2020-06-16T20:45:30Z</dcterms:modified>
</cp:coreProperties>
</file>